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2" r:id="rId3"/>
    <p:sldId id="353" r:id="rId4"/>
    <p:sldId id="328" r:id="rId5"/>
    <p:sldId id="354" r:id="rId6"/>
    <p:sldId id="355" r:id="rId7"/>
    <p:sldId id="356" r:id="rId8"/>
    <p:sldId id="357" r:id="rId9"/>
    <p:sldId id="358" r:id="rId10"/>
    <p:sldId id="359" r:id="rId11"/>
    <p:sldId id="361" r:id="rId12"/>
    <p:sldId id="360" r:id="rId13"/>
    <p:sldId id="362" r:id="rId14"/>
    <p:sldId id="363" r:id="rId15"/>
    <p:sldId id="364" r:id="rId16"/>
    <p:sldId id="365" r:id="rId17"/>
    <p:sldId id="366" r:id="rId18"/>
    <p:sldId id="368" r:id="rId19"/>
    <p:sldId id="367" r:id="rId20"/>
    <p:sldId id="369" r:id="rId21"/>
    <p:sldId id="370" r:id="rId22"/>
    <p:sldId id="371" r:id="rId23"/>
    <p:sldId id="372" r:id="rId24"/>
    <p:sldId id="373" r:id="rId25"/>
    <p:sldId id="374" r:id="rId26"/>
    <p:sldId id="375" r:id="rId27"/>
    <p:sldId id="376" r:id="rId28"/>
    <p:sldId id="377" r:id="rId29"/>
    <p:sldId id="378" r:id="rId30"/>
    <p:sldId id="379" r:id="rId31"/>
    <p:sldId id="380" r:id="rId32"/>
    <p:sldId id="381" r:id="rId33"/>
    <p:sldId id="382" r:id="rId34"/>
    <p:sldId id="383" r:id="rId35"/>
    <p:sldId id="384" r:id="rId36"/>
  </p:sldIdLst>
  <p:sldSz cx="10160000" cy="5715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k" initials="n" lastIdx="1" clrIdx="0">
    <p:extLst>
      <p:ext uri="{19B8F6BF-5375-455C-9EA6-DF929625EA0E}">
        <p15:presenceInfo xmlns:p15="http://schemas.microsoft.com/office/powerpoint/2012/main" userId="nu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0037"/>
    <a:srgbClr val="003E1C"/>
    <a:srgbClr val="FF69DF"/>
    <a:srgbClr val="002E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9" autoAdjust="0"/>
    <p:restoredTop sz="94660"/>
  </p:normalViewPr>
  <p:slideViewPr>
    <p:cSldViewPr snapToGrid="0">
      <p:cViewPr varScale="1">
        <p:scale>
          <a:sx n="103" d="100"/>
          <a:sy n="103" d="100"/>
        </p:scale>
        <p:origin x="294" y="102"/>
      </p:cViewPr>
      <p:guideLst>
        <p:guide orient="horz" pos="1800"/>
        <p:guide pos="320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935302"/>
            <a:ext cx="7620000" cy="1989667"/>
          </a:xfrm>
        </p:spPr>
        <p:txBody>
          <a:bodyPr anchor="b"/>
          <a:lstStyle>
            <a:lvl1pPr algn="ctr">
              <a:defRPr sz="5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70000" y="3001698"/>
            <a:ext cx="7620000" cy="1379802"/>
          </a:xfrm>
        </p:spPr>
        <p:txBody>
          <a:bodyPr/>
          <a:lstStyle>
            <a:lvl1pPr marL="0" indent="0" algn="ctr">
              <a:buNone/>
              <a:defRPr sz="2000"/>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22/7/2023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41445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22/7/2023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4287021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304271"/>
            <a:ext cx="2190750"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98500" y="304271"/>
            <a:ext cx="6445250"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22/7/2023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408505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22/7/2023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11981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93208" y="1424782"/>
            <a:ext cx="8763000" cy="2377281"/>
          </a:xfrm>
        </p:spPr>
        <p:txBody>
          <a:bodyPr anchor="b"/>
          <a:lstStyle>
            <a:lvl1pPr>
              <a:defRPr sz="5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93208" y="3824553"/>
            <a:ext cx="8763000" cy="1250156"/>
          </a:xfrm>
        </p:spPr>
        <p:txBody>
          <a:bodyPr/>
          <a:lstStyle>
            <a:lvl1pPr marL="0" indent="0">
              <a:buNone/>
              <a:defRPr sz="2000">
                <a:solidFill>
                  <a:schemeClr val="tx1">
                    <a:tint val="75000"/>
                  </a:schemeClr>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t>22/7/2023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475354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98500" y="1521354"/>
            <a:ext cx="43180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43500" y="1521354"/>
            <a:ext cx="43180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t>22/7/2023</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17203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99823" y="304271"/>
            <a:ext cx="87630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99824" y="1400969"/>
            <a:ext cx="4298156" cy="686593"/>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s-ES"/>
              <a:t>Haga clic para modificar los estilos de texto del patrón</a:t>
            </a:r>
          </a:p>
        </p:txBody>
      </p:sp>
      <p:sp>
        <p:nvSpPr>
          <p:cNvPr id="4" name="Content Placeholder 3"/>
          <p:cNvSpPr>
            <a:spLocks noGrp="1"/>
          </p:cNvSpPr>
          <p:nvPr>
            <p:ph sz="half" idx="2"/>
          </p:nvPr>
        </p:nvSpPr>
        <p:spPr>
          <a:xfrm>
            <a:off x="699824" y="2087563"/>
            <a:ext cx="4298156"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43500" y="1400969"/>
            <a:ext cx="4319323" cy="686593"/>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s-ES"/>
              <a:t>Haga clic para modificar los estilos de texto del patrón</a:t>
            </a:r>
          </a:p>
        </p:txBody>
      </p:sp>
      <p:sp>
        <p:nvSpPr>
          <p:cNvPr id="6" name="Content Placeholder 5"/>
          <p:cNvSpPr>
            <a:spLocks noGrp="1"/>
          </p:cNvSpPr>
          <p:nvPr>
            <p:ph sz="quarter" idx="4"/>
          </p:nvPr>
        </p:nvSpPr>
        <p:spPr>
          <a:xfrm>
            <a:off x="5143500" y="2087563"/>
            <a:ext cx="4319323"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t>22/7/2023</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4154439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t>22/7/2023</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85541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t>22/7/2023</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536653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7"/>
            </a:lvl1pPr>
          </a:lstStyle>
          <a:p>
            <a:r>
              <a:rPr lang="es-ES"/>
              <a:t>Haga clic para modificar el estilo de título del patrón</a:t>
            </a:r>
            <a:endParaRPr lang="en-US" dirty="0"/>
          </a:p>
        </p:txBody>
      </p:sp>
      <p:sp>
        <p:nvSpPr>
          <p:cNvPr id="3" name="Content Placeholder 2"/>
          <p:cNvSpPr>
            <a:spLocks noGrp="1"/>
          </p:cNvSpPr>
          <p:nvPr>
            <p:ph idx="1"/>
          </p:nvPr>
        </p:nvSpPr>
        <p:spPr>
          <a:xfrm>
            <a:off x="4319323" y="822855"/>
            <a:ext cx="5143500" cy="4061354"/>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9824" y="1714500"/>
            <a:ext cx="3276864" cy="3176323"/>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22/7/2023</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95105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7"/>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319323" y="822855"/>
            <a:ext cx="5143500" cy="4061354"/>
          </a:xfrm>
        </p:spPr>
        <p:txBody>
          <a:bodyPr anchor="t"/>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99824" y="1714500"/>
            <a:ext cx="3276864" cy="3176323"/>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22/7/2023</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84269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8500" y="304271"/>
            <a:ext cx="87630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98500" y="1521354"/>
            <a:ext cx="87630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98500" y="5296959"/>
            <a:ext cx="2286000" cy="304271"/>
          </a:xfrm>
          <a:prstGeom prst="rect">
            <a:avLst/>
          </a:prstGeom>
        </p:spPr>
        <p:txBody>
          <a:bodyPr vert="horz" lIns="91440" tIns="45720" rIns="91440" bIns="45720" rtlCol="0" anchor="ctr"/>
          <a:lstStyle>
            <a:lvl1pPr algn="l">
              <a:defRPr sz="1000">
                <a:solidFill>
                  <a:schemeClr val="tx1">
                    <a:tint val="75000"/>
                  </a:schemeClr>
                </a:solidFill>
              </a:defRPr>
            </a:lvl1pPr>
          </a:lstStyle>
          <a:p>
            <a:fld id="{50DEE611-8BEF-4990-B4F5-91A0FAC492E5}" type="datetimeFigureOut">
              <a:rPr lang="es-VE" smtClean="0"/>
              <a:t>22/7/2023</a:t>
            </a:fld>
            <a:endParaRPr lang="es-VE" dirty="0"/>
          </a:p>
        </p:txBody>
      </p:sp>
      <p:sp>
        <p:nvSpPr>
          <p:cNvPr id="5" name="Footer Placeholder 4"/>
          <p:cNvSpPr>
            <a:spLocks noGrp="1"/>
          </p:cNvSpPr>
          <p:nvPr>
            <p:ph type="ftr" sz="quarter" idx="3"/>
          </p:nvPr>
        </p:nvSpPr>
        <p:spPr>
          <a:xfrm>
            <a:off x="3365500" y="5296959"/>
            <a:ext cx="3429000" cy="30427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7175500" y="5296959"/>
            <a:ext cx="2286000" cy="304271"/>
          </a:xfrm>
          <a:prstGeom prst="rect">
            <a:avLst/>
          </a:prstGeom>
        </p:spPr>
        <p:txBody>
          <a:bodyPr vert="horz" lIns="91440" tIns="45720" rIns="91440" bIns="45720" rtlCol="0" anchor="ctr"/>
          <a:lstStyle>
            <a:lvl1pPr algn="r">
              <a:defRPr sz="1000">
                <a:solidFill>
                  <a:schemeClr val="tx1">
                    <a:tint val="75000"/>
                  </a:schemeClr>
                </a:solidFill>
              </a:defRPr>
            </a:lvl1p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90048341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61970" rtl="0" eaLnBrk="1" latinLnBrk="0" hangingPunct="1">
        <a:lnSpc>
          <a:spcPct val="90000"/>
        </a:lnSpc>
        <a:spcBef>
          <a:spcPct val="0"/>
        </a:spcBef>
        <a:buNone/>
        <a:defRPr sz="3667" kern="1200">
          <a:solidFill>
            <a:schemeClr val="tx1"/>
          </a:solidFill>
          <a:latin typeface="+mj-lt"/>
          <a:ea typeface="+mj-ea"/>
          <a:cs typeface="+mj-cs"/>
        </a:defRPr>
      </a:lvl1pPr>
    </p:titleStyle>
    <p:bodyStyle>
      <a:lvl1pPr marL="190492" indent="-190492" algn="l" defTabSz="761970"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821767" y="408215"/>
            <a:ext cx="8516471" cy="3408412"/>
          </a:xfrm>
        </p:spPr>
        <p:txBody>
          <a:bodyPr anchor="ctr">
            <a:noAutofit/>
          </a:bodyPr>
          <a:lstStyle/>
          <a:p>
            <a:r>
              <a:rPr lang="es-VE" sz="6600" b="1" dirty="0"/>
              <a:t>Capítulo 9: Acontecimientos finales</a:t>
            </a:r>
          </a:p>
        </p:txBody>
      </p:sp>
      <p:sp>
        <p:nvSpPr>
          <p:cNvPr id="3" name="Subtítulo 2">
            <a:extLst>
              <a:ext uri="{FF2B5EF4-FFF2-40B4-BE49-F238E27FC236}">
                <a16:creationId xmlns:a16="http://schemas.microsoft.com/office/drawing/2014/main" id="{6BE10DA7-E367-43D5-8023-1B2A5A6A75D9}"/>
              </a:ext>
            </a:extLst>
          </p:cNvPr>
          <p:cNvSpPr>
            <a:spLocks noGrp="1"/>
          </p:cNvSpPr>
          <p:nvPr>
            <p:ph type="subTitle" idx="1"/>
          </p:nvPr>
        </p:nvSpPr>
        <p:spPr>
          <a:xfrm>
            <a:off x="1651000" y="3816627"/>
            <a:ext cx="6858000" cy="1360492"/>
          </a:xfrm>
        </p:spPr>
        <p:txBody>
          <a:bodyPr anchor="ctr">
            <a:normAutofit/>
          </a:bodyPr>
          <a:lstStyle/>
          <a:p>
            <a:r>
              <a:rPr lang="es-VE" sz="4000" dirty="0"/>
              <a:t>Teología bíblica y sistemática</a:t>
            </a:r>
          </a:p>
          <a:p>
            <a:r>
              <a:rPr lang="es-VE" sz="4000" dirty="0"/>
              <a:t>Ministerio YHWH</a:t>
            </a:r>
          </a:p>
        </p:txBody>
      </p:sp>
    </p:spTree>
    <p:extLst>
      <p:ext uri="{BB962C8B-B14F-4D97-AF65-F5344CB8AC3E}">
        <p14:creationId xmlns:p14="http://schemas.microsoft.com/office/powerpoint/2010/main" val="294482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2. EL ESTADO INTERMEDIO</a:t>
            </a:r>
            <a:br>
              <a:rPr lang="es-VE" sz="5400" b="1" dirty="0"/>
            </a:br>
            <a:r>
              <a:rPr lang="es-VE" b="1" dirty="0"/>
              <a:t>2.2. Puntos de vista falsos</a:t>
            </a:r>
            <a:br>
              <a:rPr lang="es-VE" b="1" dirty="0"/>
            </a:br>
            <a:r>
              <a:rPr lang="es-VE" sz="2700" b="1" dirty="0"/>
              <a:t>2.2.2. Espiritismo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a:bodyPr>
          <a:lstStyle/>
          <a:p>
            <a:pPr marL="0" indent="0">
              <a:buNone/>
            </a:pPr>
            <a:r>
              <a:rPr lang="es-VE" sz="2400" dirty="0">
                <a:solidFill>
                  <a:srgbClr val="F2F2F2"/>
                </a:solidFill>
              </a:rPr>
              <a:t>El espiritismo es una doctrina que sostiene que es posible entablar una comunicación con el espíritu de un muerto a través de un </a:t>
            </a:r>
            <a:r>
              <a:rPr lang="es-VE" sz="2400" b="1" dirty="0">
                <a:solidFill>
                  <a:srgbClr val="F2F2F2"/>
                </a:solidFill>
              </a:rPr>
              <a:t>médium</a:t>
            </a:r>
            <a:r>
              <a:rPr lang="es-VE" sz="2400" dirty="0">
                <a:solidFill>
                  <a:srgbClr val="F2F2F2"/>
                </a:solidFill>
              </a:rPr>
              <a:t> o de otro modo. Un </a:t>
            </a:r>
            <a:r>
              <a:rPr lang="es-VE" sz="2400" b="1" dirty="0">
                <a:solidFill>
                  <a:srgbClr val="F2F2F2"/>
                </a:solidFill>
              </a:rPr>
              <a:t>médium</a:t>
            </a:r>
            <a:r>
              <a:rPr lang="es-VE" sz="2400" dirty="0">
                <a:solidFill>
                  <a:srgbClr val="F2F2F2"/>
                </a:solidFill>
              </a:rPr>
              <a:t>, por otra parte, es una persona que se atribuye facultades que le permiten actuar como mediadora.</a:t>
            </a:r>
          </a:p>
          <a:p>
            <a:pPr marL="0" indent="0">
              <a:buNone/>
            </a:pPr>
            <a:endParaRPr lang="es-VE" sz="2400" dirty="0">
              <a:solidFill>
                <a:srgbClr val="F2F2F2"/>
              </a:solidFill>
            </a:endParaRPr>
          </a:p>
          <a:p>
            <a:pPr marL="0" indent="0">
              <a:buNone/>
            </a:pPr>
            <a:r>
              <a:rPr lang="es-VE" sz="2400" dirty="0">
                <a:solidFill>
                  <a:srgbClr val="F2F2F2"/>
                </a:solidFill>
              </a:rPr>
              <a:t>Las personas que abrazan el espiritismo o consultan médiums han desechado la fe cristiana.</a:t>
            </a:r>
          </a:p>
        </p:txBody>
      </p:sp>
    </p:spTree>
    <p:extLst>
      <p:ext uri="{BB962C8B-B14F-4D97-AF65-F5344CB8AC3E}">
        <p14:creationId xmlns:p14="http://schemas.microsoft.com/office/powerpoint/2010/main" val="321924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821767" y="408215"/>
            <a:ext cx="8516471" cy="4947557"/>
          </a:xfrm>
        </p:spPr>
        <p:txBody>
          <a:bodyPr anchor="ctr">
            <a:noAutofit/>
          </a:bodyPr>
          <a:lstStyle/>
          <a:p>
            <a:r>
              <a:rPr lang="es-VE" sz="7200" b="1" dirty="0"/>
              <a:t>3. LA RESURRECCION</a:t>
            </a:r>
            <a:endParaRPr lang="es-VE" sz="7200" b="1" dirty="0">
              <a:latin typeface="+mn-lt"/>
            </a:endParaRPr>
          </a:p>
        </p:txBody>
      </p:sp>
    </p:spTree>
    <p:extLst>
      <p:ext uri="{BB962C8B-B14F-4D97-AF65-F5344CB8AC3E}">
        <p14:creationId xmlns:p14="http://schemas.microsoft.com/office/powerpoint/2010/main" val="288106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3. LA RESURRECCION</a:t>
            </a:r>
            <a:br>
              <a:rPr lang="es-VE" sz="5400" b="1" dirty="0"/>
            </a:br>
            <a:r>
              <a:rPr lang="es-VE" b="1" dirty="0"/>
              <a:t>3.1. La naturaleza de la resurrección</a:t>
            </a:r>
            <a:br>
              <a:rPr lang="es-VE" b="1" dirty="0"/>
            </a:br>
            <a:r>
              <a:rPr lang="es-VE" sz="2700" b="1" dirty="0"/>
              <a:t>3.2.1. Realidad</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lnSpcReduction="10000"/>
          </a:bodyPr>
          <a:lstStyle/>
          <a:p>
            <a:pPr marL="0" indent="0">
              <a:buNone/>
            </a:pPr>
            <a:r>
              <a:rPr lang="es-VE" sz="2400" dirty="0">
                <a:solidFill>
                  <a:srgbClr val="F2F2F2"/>
                </a:solidFill>
              </a:rPr>
              <a:t>Hay ciertas personas que no tienen deseo alguno de ir al cielo porque se han formado la idea de que esa vida será insubstancial, vaga. Por el contrario, la vida venidera </a:t>
            </a:r>
            <a:r>
              <a:rPr lang="es-VE" sz="2400" b="1" dirty="0">
                <a:solidFill>
                  <a:srgbClr val="F2F2F2"/>
                </a:solidFill>
                <a:highlight>
                  <a:srgbClr val="808000"/>
                </a:highlight>
              </a:rPr>
              <a:t>será tan real como la presente, y más aún</a:t>
            </a:r>
            <a:r>
              <a:rPr lang="es-VE" sz="2400" dirty="0">
                <a:solidFill>
                  <a:srgbClr val="F2F2F2"/>
                </a:solidFill>
              </a:rPr>
              <a:t>.</a:t>
            </a:r>
          </a:p>
          <a:p>
            <a:pPr marL="0" indent="0">
              <a:buNone/>
            </a:pPr>
            <a:endParaRPr lang="es-VE" sz="2400" dirty="0">
              <a:solidFill>
                <a:srgbClr val="F2F2F2"/>
              </a:solidFill>
            </a:endParaRPr>
          </a:p>
          <a:p>
            <a:pPr marL="0" indent="0">
              <a:buNone/>
            </a:pPr>
            <a:r>
              <a:rPr lang="es-VE" sz="2400" dirty="0">
                <a:solidFill>
                  <a:srgbClr val="F2F2F2"/>
                </a:solidFill>
              </a:rPr>
              <a:t>Los cuerpos glorificados serán reales y tangibles, y nos conoceremos los unos a los otros, conversaremos los unos con los otros, y realizaremos libremente actividades celestiales. El Señor Jesús, en su cuerpo de resurrección, fue una realidad indiscutible para sus discípulos. Aunque glorificado, era el mismo Jesús.</a:t>
            </a: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a:solidFill>
                  <a:srgbClr val="F2F2F2"/>
                </a:solidFill>
              </a:rPr>
              <a:t>1Co 15:36, 1Co 15:37</a:t>
            </a:r>
            <a:r>
              <a:rPr lang="es-VE" sz="1800" b="1" dirty="0">
                <a:solidFill>
                  <a:srgbClr val="FFC000"/>
                </a:solidFill>
                <a:latin typeface="Calibri" panose="020F0502020204030204"/>
              </a:rPr>
              <a:t> [2</a:t>
            </a:r>
            <a:r>
              <a:rPr lang="es-VE" sz="1800" b="1" dirty="0">
                <a:solidFill>
                  <a:srgbClr val="FFC000"/>
                </a:solidFill>
              </a:rPr>
              <a:t>]</a:t>
            </a:r>
            <a:r>
              <a:rPr lang="es-VE" sz="1800" dirty="0">
                <a:solidFill>
                  <a:srgbClr val="F2F2F2"/>
                </a:solidFill>
              </a:rPr>
              <a:t> 1Co 6:19</a:t>
            </a:r>
            <a:endParaRPr lang="es-VE" sz="1800" dirty="0">
              <a:latin typeface="Calibri" panose="020F0502020204030204"/>
            </a:endParaRPr>
          </a:p>
        </p:txBody>
      </p:sp>
    </p:spTree>
    <p:extLst>
      <p:ext uri="{BB962C8B-B14F-4D97-AF65-F5344CB8AC3E}">
        <p14:creationId xmlns:p14="http://schemas.microsoft.com/office/powerpoint/2010/main" val="3556243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3. LA RESURRECCION</a:t>
            </a:r>
            <a:br>
              <a:rPr lang="es-VE" sz="5400" b="1" dirty="0"/>
            </a:br>
            <a:r>
              <a:rPr lang="es-VE" b="1" dirty="0"/>
              <a:t>3.1. La naturaleza de la resurrección</a:t>
            </a:r>
            <a:br>
              <a:rPr lang="es-VE" b="1" dirty="0"/>
            </a:br>
            <a:r>
              <a:rPr lang="es-VE" sz="2700" b="1" dirty="0"/>
              <a:t>3.2.2. Incorrupción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a:bodyPr>
          <a:lstStyle/>
          <a:p>
            <a:pPr marL="0" indent="0" algn="ctr">
              <a:buNone/>
            </a:pPr>
            <a:r>
              <a:rPr lang="es-VE" sz="3200" dirty="0">
                <a:solidFill>
                  <a:srgbClr val="F2F2F2"/>
                </a:solidFill>
              </a:rPr>
              <a:t>El cuerpo de resurrección estará libre de enfermedad, dolor, debilidad y muerte. </a:t>
            </a:r>
            <a:r>
              <a:rPr lang="es-VE" sz="3200" b="1" dirty="0">
                <a:solidFill>
                  <a:srgbClr val="FFC000"/>
                </a:solidFill>
                <a:latin typeface="Calibri" panose="020F0502020204030204"/>
              </a:rPr>
              <a:t>[1</a:t>
            </a:r>
            <a:r>
              <a:rPr lang="es-VE" sz="3200" b="1" dirty="0">
                <a:solidFill>
                  <a:srgbClr val="FFC000"/>
                </a:solidFill>
              </a:rPr>
              <a:t>]</a:t>
            </a:r>
            <a:endParaRPr lang="es-VE" sz="3200" dirty="0">
              <a:solidFill>
                <a:srgbClr val="F2F2F2"/>
              </a:solidFill>
            </a:endParaRP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err="1">
                <a:solidFill>
                  <a:srgbClr val="F2F2F2"/>
                </a:solidFill>
              </a:rPr>
              <a:t>Apo</a:t>
            </a:r>
            <a:r>
              <a:rPr lang="es-VE" sz="1800" dirty="0">
                <a:solidFill>
                  <a:srgbClr val="F2F2F2"/>
                </a:solidFill>
              </a:rPr>
              <a:t> 21:4</a:t>
            </a:r>
            <a:endParaRPr lang="es-VE" sz="1800" dirty="0">
              <a:latin typeface="Calibri" panose="020F0502020204030204"/>
            </a:endParaRPr>
          </a:p>
        </p:txBody>
      </p:sp>
    </p:spTree>
    <p:extLst>
      <p:ext uri="{BB962C8B-B14F-4D97-AF65-F5344CB8AC3E}">
        <p14:creationId xmlns:p14="http://schemas.microsoft.com/office/powerpoint/2010/main" val="1794988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3. LA RESURRECCION</a:t>
            </a:r>
            <a:br>
              <a:rPr lang="es-VE" sz="5400" b="1" dirty="0"/>
            </a:br>
            <a:r>
              <a:rPr lang="es-VE" b="1" dirty="0"/>
              <a:t>3.1. La naturaleza de la resurrección</a:t>
            </a:r>
            <a:br>
              <a:rPr lang="es-VE" b="1" dirty="0"/>
            </a:br>
            <a:r>
              <a:rPr lang="es-VE" sz="2700" b="1" dirty="0"/>
              <a:t>3.2.3. Gloria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lnSpcReduction="10000"/>
          </a:bodyPr>
          <a:lstStyle/>
          <a:p>
            <a:pPr marL="0" indent="0">
              <a:buNone/>
            </a:pPr>
            <a:r>
              <a:rPr lang="es-VE" sz="2400" dirty="0">
                <a:solidFill>
                  <a:srgbClr val="F2F2F2"/>
                </a:solidFill>
              </a:rPr>
              <a:t>Nuestro viejo cuerpo es perecedero, sujeto a corrupción y cansancio, puesto que se trata del cuerpo “natural”, apto sólo para una existencia imperfecta en un mundo imperfecto. Pero el cuerpo de resurrección estará adaptado a una vida gloriosa, inmortal, en los cielos.</a:t>
            </a:r>
          </a:p>
          <a:p>
            <a:pPr marL="0" indent="0">
              <a:buNone/>
            </a:pPr>
            <a:endParaRPr lang="es-VE" sz="2400" dirty="0">
              <a:solidFill>
                <a:srgbClr val="F2F2F2"/>
              </a:solidFill>
            </a:endParaRPr>
          </a:p>
          <a:p>
            <a:pPr marL="0" indent="0">
              <a:buNone/>
            </a:pPr>
            <a:r>
              <a:rPr lang="es-VE" sz="2400" dirty="0">
                <a:solidFill>
                  <a:srgbClr val="F2F2F2"/>
                </a:solidFill>
              </a:rPr>
              <a:t>El espíritu del hombre, que originalmente recibió el soplo o hálito divino, vive ahora una existencia humilde en un cuerpo perecedero </a:t>
            </a:r>
            <a:r>
              <a:rPr lang="es-VE" sz="2400" b="1" dirty="0">
                <a:solidFill>
                  <a:srgbClr val="FFC000"/>
                </a:solidFill>
                <a:latin typeface="Calibri" panose="020F0502020204030204"/>
              </a:rPr>
              <a:t>[1</a:t>
            </a:r>
            <a:r>
              <a:rPr lang="es-VE" sz="2400" b="1" dirty="0">
                <a:solidFill>
                  <a:srgbClr val="FFC000"/>
                </a:solidFill>
              </a:rPr>
              <a:t>]</a:t>
            </a:r>
            <a:r>
              <a:rPr lang="es-VE" sz="2400" dirty="0">
                <a:solidFill>
                  <a:srgbClr val="F2F2F2"/>
                </a:solidFill>
              </a:rPr>
              <a:t>, pero en el cuerpo de resurrección el espíritu estará vestido de un cuerpo glorioso, apto para ver a Dios cara a cara.</a:t>
            </a: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a:t>
            </a:r>
            <a:r>
              <a:rPr lang="es-VE" sz="1800" dirty="0">
                <a:solidFill>
                  <a:srgbClr val="F2F2F2"/>
                </a:solidFill>
              </a:rPr>
              <a:t> </a:t>
            </a:r>
            <a:r>
              <a:rPr lang="es-VE" sz="1800" dirty="0" err="1">
                <a:solidFill>
                  <a:srgbClr val="F2F2F2"/>
                </a:solidFill>
              </a:rPr>
              <a:t>Flp</a:t>
            </a:r>
            <a:r>
              <a:rPr lang="es-VE" sz="1800" dirty="0">
                <a:solidFill>
                  <a:srgbClr val="F2F2F2"/>
                </a:solidFill>
              </a:rPr>
              <a:t> 3:21</a:t>
            </a:r>
            <a:endParaRPr lang="es-VE" sz="1800" dirty="0">
              <a:latin typeface="Calibri" panose="020F0502020204030204"/>
            </a:endParaRPr>
          </a:p>
        </p:txBody>
      </p:sp>
    </p:spTree>
    <p:extLst>
      <p:ext uri="{BB962C8B-B14F-4D97-AF65-F5344CB8AC3E}">
        <p14:creationId xmlns:p14="http://schemas.microsoft.com/office/powerpoint/2010/main" val="1345243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821767" y="408215"/>
            <a:ext cx="8516471" cy="4947557"/>
          </a:xfrm>
        </p:spPr>
        <p:txBody>
          <a:bodyPr anchor="ctr">
            <a:noAutofit/>
          </a:bodyPr>
          <a:lstStyle/>
          <a:p>
            <a:r>
              <a:rPr lang="es-VE" sz="7200" b="1" dirty="0"/>
              <a:t>4. EL DESTINO DE LOS JUSTOS</a:t>
            </a:r>
            <a:endParaRPr lang="es-VE" sz="7200" b="1" dirty="0">
              <a:latin typeface="+mn-lt"/>
            </a:endParaRPr>
          </a:p>
        </p:txBody>
      </p:sp>
    </p:spTree>
    <p:extLst>
      <p:ext uri="{BB962C8B-B14F-4D97-AF65-F5344CB8AC3E}">
        <p14:creationId xmlns:p14="http://schemas.microsoft.com/office/powerpoint/2010/main" val="3382846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a:bodyPr>
          <a:lstStyle/>
          <a:p>
            <a:r>
              <a:rPr lang="es-VE" sz="5400" b="1" dirty="0"/>
              <a:t>4. EL DESTINO DE LOS JUSTOS</a:t>
            </a:r>
            <a:br>
              <a:rPr lang="es-VE" sz="5400" b="1" dirty="0"/>
            </a:br>
            <a:r>
              <a:rPr lang="es-VE" b="1" dirty="0"/>
              <a:t>Introducción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a:bodyPr>
          <a:lstStyle/>
          <a:p>
            <a:pPr marL="0" indent="0">
              <a:buNone/>
            </a:pPr>
            <a:r>
              <a:rPr lang="es-VE" sz="2400" dirty="0"/>
              <a:t>Los justos están destinados a la vida eterna en la presencia de Dios. Dios creó al hombre para que le conociera, amara y sirviera en este mundo, y para que disfrute de su comunión eterna en el mundo venidero.</a:t>
            </a:r>
          </a:p>
          <a:p>
            <a:pPr marL="0" indent="0">
              <a:buNone/>
            </a:pPr>
            <a:endParaRPr lang="es-VE" sz="2400" dirty="0"/>
          </a:p>
          <a:p>
            <a:pPr marL="0" indent="0">
              <a:buNone/>
            </a:pPr>
            <a:r>
              <a:rPr lang="es-VE" sz="2400" dirty="0"/>
              <a:t>El cristiano, durante su vida terrena, experimenta por la fe la presencia del Dios invisible, pero en la vida futura esta experiencia de fe se convertirá en realidad, o sea, verá a Dios cara a cara.</a:t>
            </a:r>
          </a:p>
        </p:txBody>
      </p:sp>
    </p:spTree>
    <p:extLst>
      <p:ext uri="{BB962C8B-B14F-4D97-AF65-F5344CB8AC3E}">
        <p14:creationId xmlns:p14="http://schemas.microsoft.com/office/powerpoint/2010/main" val="2647771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4. EL DESTINO DE LOS JUSTOS</a:t>
            </a:r>
            <a:br>
              <a:rPr lang="es-VE" sz="5400" b="1" dirty="0"/>
            </a:br>
            <a:r>
              <a:rPr lang="es-VE" b="1" dirty="0"/>
              <a:t>4.1. La naturaleza del cielo</a:t>
            </a:r>
            <a:br>
              <a:rPr lang="es-VE" b="1" dirty="0"/>
            </a:br>
            <a:r>
              <a:rPr lang="es-VE" sz="2200" b="1" dirty="0"/>
              <a:t>4.1.1 Descripción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fontScale="92500"/>
          </a:bodyPr>
          <a:lstStyle/>
          <a:p>
            <a:pPr marL="0" indent="0">
              <a:buNone/>
            </a:pPr>
            <a:r>
              <a:rPr lang="es-VE" sz="2400" dirty="0">
                <a:solidFill>
                  <a:srgbClr val="F2F2F2"/>
                </a:solidFill>
              </a:rPr>
              <a:t>Se describe al cielo mediante varios nombres:</a:t>
            </a:r>
          </a:p>
          <a:p>
            <a:pPr marL="457200" indent="-457200">
              <a:buFont typeface="+mj-lt"/>
              <a:buAutoNum type="arabicPeriod"/>
            </a:pPr>
            <a:r>
              <a:rPr lang="es-VE" sz="2400" b="1" dirty="0">
                <a:solidFill>
                  <a:srgbClr val="F2F2F2"/>
                </a:solidFill>
              </a:rPr>
              <a:t>Paraíso</a:t>
            </a:r>
            <a:r>
              <a:rPr lang="es-VE" sz="2400" dirty="0">
                <a:solidFill>
                  <a:srgbClr val="F2F2F2"/>
                </a:solidFill>
              </a:rPr>
              <a:t> (literalmente jardín): recordándonos la felicidad y bendición de nuestros primeros padres al caminar y hablar con el Señor Dios </a:t>
            </a:r>
            <a:r>
              <a:rPr lang="es-VE" sz="2400" b="1" dirty="0">
                <a:solidFill>
                  <a:srgbClr val="FFC000"/>
                </a:solidFill>
                <a:latin typeface="Calibri" panose="020F0502020204030204"/>
              </a:rPr>
              <a:t>[1</a:t>
            </a:r>
            <a:r>
              <a:rPr lang="es-VE" sz="2400" b="1" dirty="0">
                <a:solidFill>
                  <a:srgbClr val="FFC000"/>
                </a:solidFill>
              </a:rPr>
              <a:t>]</a:t>
            </a:r>
            <a:r>
              <a:rPr lang="es-VE" sz="2400" dirty="0">
                <a:solidFill>
                  <a:srgbClr val="F2F2F2"/>
                </a:solidFill>
              </a:rPr>
              <a:t>.</a:t>
            </a:r>
          </a:p>
          <a:p>
            <a:pPr marL="457200" indent="-457200">
              <a:buFont typeface="+mj-lt"/>
              <a:buAutoNum type="arabicPeriod"/>
            </a:pPr>
            <a:r>
              <a:rPr lang="es-VE" sz="2400" b="1" dirty="0">
                <a:solidFill>
                  <a:srgbClr val="F2F2F2"/>
                </a:solidFill>
              </a:rPr>
              <a:t>“La casa de mi Padre”:</a:t>
            </a:r>
            <a:r>
              <a:rPr lang="es-VE" sz="2400" dirty="0">
                <a:solidFill>
                  <a:srgbClr val="F2F2F2"/>
                </a:solidFill>
              </a:rPr>
              <a:t> con sus numerosas moradas </a:t>
            </a:r>
            <a:r>
              <a:rPr lang="es-VE" sz="2400" b="1" dirty="0">
                <a:solidFill>
                  <a:srgbClr val="FFC000"/>
                </a:solidFill>
                <a:latin typeface="Calibri" panose="020F0502020204030204"/>
              </a:rPr>
              <a:t>[2</a:t>
            </a:r>
            <a:r>
              <a:rPr lang="es-VE" sz="2400" b="1" dirty="0">
                <a:solidFill>
                  <a:srgbClr val="FFC000"/>
                </a:solidFill>
              </a:rPr>
              <a:t>]</a:t>
            </a:r>
            <a:r>
              <a:rPr lang="es-VE" sz="2400" dirty="0">
                <a:solidFill>
                  <a:srgbClr val="F2F2F2"/>
                </a:solidFill>
              </a:rPr>
              <a:t> proporciona el pensamiento de hogar, descanso y comunión.</a:t>
            </a:r>
          </a:p>
          <a:p>
            <a:pPr marL="457200" indent="-457200">
              <a:buFont typeface="+mj-lt"/>
              <a:buAutoNum type="arabicPeriod"/>
            </a:pPr>
            <a:r>
              <a:rPr lang="es-VE" sz="2400" b="1" dirty="0">
                <a:solidFill>
                  <a:srgbClr val="F2F2F2"/>
                </a:solidFill>
              </a:rPr>
              <a:t>Un país celestial al cual nos dirigimos:</a:t>
            </a:r>
            <a:r>
              <a:rPr lang="es-VE" sz="2400" dirty="0">
                <a:solidFill>
                  <a:srgbClr val="F2F2F2"/>
                </a:solidFill>
              </a:rPr>
              <a:t> como en la antigüedad Israel se dirigía a la tierra de Canaán, la Tierra Prometida terrena </a:t>
            </a:r>
            <a:r>
              <a:rPr lang="es-VE" sz="2400" b="1" dirty="0">
                <a:solidFill>
                  <a:srgbClr val="FFC000"/>
                </a:solidFill>
                <a:latin typeface="Calibri" panose="020F0502020204030204"/>
              </a:rPr>
              <a:t>[3</a:t>
            </a:r>
            <a:r>
              <a:rPr lang="es-VE" sz="2400" b="1" dirty="0">
                <a:solidFill>
                  <a:srgbClr val="FFC000"/>
                </a:solidFill>
              </a:rPr>
              <a:t>]</a:t>
            </a:r>
            <a:r>
              <a:rPr lang="es-VE" sz="2400" dirty="0">
                <a:solidFill>
                  <a:srgbClr val="F2F2F2"/>
                </a:solidFill>
              </a:rPr>
              <a:t>.</a:t>
            </a:r>
          </a:p>
          <a:p>
            <a:pPr marL="457200" indent="-457200">
              <a:buFont typeface="+mj-lt"/>
              <a:buAutoNum type="arabicPeriod"/>
            </a:pPr>
            <a:r>
              <a:rPr lang="es-VE" sz="2400" b="1" dirty="0">
                <a:solidFill>
                  <a:srgbClr val="F2F2F2"/>
                </a:solidFill>
              </a:rPr>
              <a:t>Una ciudad:</a:t>
            </a:r>
            <a:r>
              <a:rPr lang="es-VE" sz="2400" dirty="0">
                <a:solidFill>
                  <a:srgbClr val="F2F2F2"/>
                </a:solidFill>
              </a:rPr>
              <a:t> que nos sugiere la idea de sociedad organizada </a:t>
            </a:r>
            <a:r>
              <a:rPr lang="es-VE" sz="2400" b="1" dirty="0">
                <a:solidFill>
                  <a:srgbClr val="FFC000"/>
                </a:solidFill>
                <a:latin typeface="Calibri" panose="020F0502020204030204"/>
              </a:rPr>
              <a:t>[4</a:t>
            </a:r>
            <a:r>
              <a:rPr lang="es-VE" sz="2400" b="1" dirty="0">
                <a:solidFill>
                  <a:srgbClr val="FFC000"/>
                </a:solidFill>
              </a:rPr>
              <a:t>]</a:t>
            </a:r>
            <a:r>
              <a:rPr lang="es-VE" sz="2400" dirty="0">
                <a:solidFill>
                  <a:srgbClr val="F2F2F2"/>
                </a:solidFill>
              </a:rPr>
              <a:t>.</a:t>
            </a: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err="1">
                <a:solidFill>
                  <a:srgbClr val="F2F2F2"/>
                </a:solidFill>
              </a:rPr>
              <a:t>Apo</a:t>
            </a:r>
            <a:r>
              <a:rPr lang="es-VE" sz="1800" dirty="0">
                <a:solidFill>
                  <a:srgbClr val="F2F2F2"/>
                </a:solidFill>
              </a:rPr>
              <a:t> 2:7; 2Co 12:4 </a:t>
            </a:r>
            <a:r>
              <a:rPr lang="es-VE" sz="1800" b="1" dirty="0">
                <a:solidFill>
                  <a:srgbClr val="FFC000"/>
                </a:solidFill>
                <a:latin typeface="Calibri" panose="020F0502020204030204"/>
              </a:rPr>
              <a:t>[2</a:t>
            </a:r>
            <a:r>
              <a:rPr lang="es-VE" sz="1800" b="1" dirty="0">
                <a:solidFill>
                  <a:srgbClr val="FFC000"/>
                </a:solidFill>
              </a:rPr>
              <a:t>] </a:t>
            </a:r>
            <a:r>
              <a:rPr lang="es-VE" sz="1800" dirty="0">
                <a:solidFill>
                  <a:srgbClr val="F2F2F2"/>
                </a:solidFill>
              </a:rPr>
              <a:t>Jua 14:2</a:t>
            </a:r>
            <a:r>
              <a:rPr lang="es-VE" sz="1800" b="1" dirty="0">
                <a:solidFill>
                  <a:srgbClr val="FFC000"/>
                </a:solidFill>
              </a:rPr>
              <a:t> </a:t>
            </a:r>
            <a:r>
              <a:rPr lang="es-VE" sz="1800" b="1" dirty="0">
                <a:solidFill>
                  <a:srgbClr val="FFC000"/>
                </a:solidFill>
                <a:latin typeface="Calibri" panose="020F0502020204030204"/>
              </a:rPr>
              <a:t>[3</a:t>
            </a:r>
            <a:r>
              <a:rPr lang="es-VE" sz="1800" b="1" dirty="0">
                <a:solidFill>
                  <a:srgbClr val="FFC000"/>
                </a:solidFill>
              </a:rPr>
              <a:t>] </a:t>
            </a:r>
            <a:r>
              <a:rPr lang="es-VE" sz="1800" dirty="0" err="1">
                <a:solidFill>
                  <a:srgbClr val="F2F2F2"/>
                </a:solidFill>
              </a:rPr>
              <a:t>Heb</a:t>
            </a:r>
            <a:r>
              <a:rPr lang="es-VE" sz="1800" dirty="0">
                <a:solidFill>
                  <a:srgbClr val="F2F2F2"/>
                </a:solidFill>
              </a:rPr>
              <a:t> 11:13-16</a:t>
            </a:r>
            <a:r>
              <a:rPr lang="es-VE" sz="1800" b="1" dirty="0">
                <a:solidFill>
                  <a:srgbClr val="FFC000"/>
                </a:solidFill>
              </a:rPr>
              <a:t> </a:t>
            </a:r>
            <a:r>
              <a:rPr lang="es-VE" sz="1800" b="1" dirty="0">
                <a:solidFill>
                  <a:srgbClr val="FFC000"/>
                </a:solidFill>
                <a:latin typeface="Calibri" panose="020F0502020204030204"/>
              </a:rPr>
              <a:t>[4</a:t>
            </a:r>
            <a:r>
              <a:rPr lang="es-VE" sz="1800" b="1" dirty="0">
                <a:solidFill>
                  <a:srgbClr val="FFC000"/>
                </a:solidFill>
              </a:rPr>
              <a:t>] </a:t>
            </a:r>
            <a:r>
              <a:rPr lang="es-VE" sz="1800" dirty="0" err="1">
                <a:solidFill>
                  <a:srgbClr val="F2F2F2"/>
                </a:solidFill>
              </a:rPr>
              <a:t>Heb</a:t>
            </a:r>
            <a:r>
              <a:rPr lang="es-VE" sz="1800" dirty="0">
                <a:solidFill>
                  <a:srgbClr val="F2F2F2"/>
                </a:solidFill>
              </a:rPr>
              <a:t> 11:10; </a:t>
            </a:r>
            <a:r>
              <a:rPr lang="es-VE" sz="1800" dirty="0" err="1">
                <a:solidFill>
                  <a:srgbClr val="F2F2F2"/>
                </a:solidFill>
              </a:rPr>
              <a:t>Apo</a:t>
            </a:r>
            <a:r>
              <a:rPr lang="es-VE" sz="1800" dirty="0">
                <a:solidFill>
                  <a:srgbClr val="F2F2F2"/>
                </a:solidFill>
              </a:rPr>
              <a:t> 21:2</a:t>
            </a:r>
            <a:endParaRPr lang="es-VE" sz="1800" dirty="0">
              <a:latin typeface="Calibri" panose="020F0502020204030204"/>
            </a:endParaRPr>
          </a:p>
        </p:txBody>
      </p:sp>
    </p:spTree>
    <p:extLst>
      <p:ext uri="{BB962C8B-B14F-4D97-AF65-F5344CB8AC3E}">
        <p14:creationId xmlns:p14="http://schemas.microsoft.com/office/powerpoint/2010/main" val="2216245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4. EL DESTINO DE LOS JUSTOS</a:t>
            </a:r>
            <a:br>
              <a:rPr lang="es-VE" sz="5400" b="1" dirty="0"/>
            </a:br>
            <a:r>
              <a:rPr lang="es-VE" b="1" dirty="0"/>
              <a:t>4.2. Las bendiciones del cielo</a:t>
            </a:r>
            <a:br>
              <a:rPr lang="es-VE" b="1" dirty="0"/>
            </a:br>
            <a:r>
              <a:rPr lang="es-VE" sz="2200" b="1" dirty="0"/>
              <a:t>4.2.1 Luz y belleza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785075"/>
          </a:xfrm>
        </p:spPr>
        <p:txBody>
          <a:bodyPr anchor="ctr">
            <a:normAutofit lnSpcReduction="10000"/>
          </a:bodyPr>
          <a:lstStyle/>
          <a:p>
            <a:pPr marL="0" indent="0">
              <a:buNone/>
            </a:pPr>
            <a:r>
              <a:rPr lang="es-VE" sz="2400" dirty="0">
                <a:solidFill>
                  <a:srgbClr val="F2F2F2"/>
                </a:solidFill>
              </a:rPr>
              <a:t>El idioma del hombre, en las circunstancias más óptimas, es inadecuado para presentar las realidades de la vida del porvenir. En los capítulos </a:t>
            </a:r>
            <a:r>
              <a:rPr lang="es-VE" sz="2400" dirty="0" err="1">
                <a:solidFill>
                  <a:srgbClr val="FFC000"/>
                </a:solidFill>
              </a:rPr>
              <a:t>Apo</a:t>
            </a:r>
            <a:r>
              <a:rPr lang="es-VE" sz="2400" dirty="0">
                <a:solidFill>
                  <a:srgbClr val="FFC000"/>
                </a:solidFill>
              </a:rPr>
              <a:t> 21:1-27 y </a:t>
            </a:r>
            <a:r>
              <a:rPr lang="es-VE" sz="2400" dirty="0" err="1">
                <a:solidFill>
                  <a:srgbClr val="FFC000"/>
                </a:solidFill>
              </a:rPr>
              <a:t>Apo</a:t>
            </a:r>
            <a:r>
              <a:rPr lang="es-VE" sz="2400" dirty="0">
                <a:solidFill>
                  <a:srgbClr val="FFC000"/>
                </a:solidFill>
              </a:rPr>
              <a:t> 22:1-21</a:t>
            </a:r>
            <a:r>
              <a:rPr lang="es-VE" sz="2400" dirty="0">
                <a:solidFill>
                  <a:srgbClr val="F2F2F2"/>
                </a:solidFill>
              </a:rPr>
              <a:t> de Apocalipsis, el Espíritu Santo emplea un idioma que nos ayuda a obtener una pequeña idea de las hermosuras o bellezas del otro mundo.</a:t>
            </a:r>
          </a:p>
          <a:p>
            <a:pPr marL="342892" lvl="1" indent="0">
              <a:buNone/>
            </a:pPr>
            <a:endParaRPr lang="es-VE" i="1" dirty="0">
              <a:latin typeface="Gill Sans MT" panose="020B0502020104020203" pitchFamily="34" charset="0"/>
            </a:endParaRPr>
          </a:p>
          <a:p>
            <a:pPr marL="342892" lvl="1" indent="0">
              <a:buNone/>
            </a:pPr>
            <a:r>
              <a:rPr lang="es-VE" sz="2000" dirty="0">
                <a:solidFill>
                  <a:schemeClr val="tx1">
                    <a:lumMod val="85000"/>
                  </a:schemeClr>
                </a:solidFill>
                <a:latin typeface="Tw Cen MT Condensed" panose="020B0606020104020203" pitchFamily="34" charset="0"/>
              </a:rPr>
              <a:t>El topo en su cueva no puede imaginarse la vida del águila que en alto vuelo supera las cumbres montañosas; y un minero, si hubiera tal, que hubiera nacido y se hubiera criado en una mina, que hubiera trabajado en ella, y que ahora, en el ocaso de su vida, uno le hablara con lujo de detalles, a centenares de metros bajo la superficie de la tierra, del verdor de los árboles, de prados y de arroyos abundantes, de huertos y montañas, y de un cielo tachonado de estrellas, una persona tal no podría comprender lo que uno dice, puesto que no ha visto ni oído aquello con respecto a lo cual se le habla y por lo tanto su mente no puede concebirlo.</a:t>
            </a:r>
          </a:p>
        </p:txBody>
      </p:sp>
    </p:spTree>
    <p:extLst>
      <p:ext uri="{BB962C8B-B14F-4D97-AF65-F5344CB8AC3E}">
        <p14:creationId xmlns:p14="http://schemas.microsoft.com/office/powerpoint/2010/main" val="1402888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4. EL DESTINO DE LOS JUSTOS</a:t>
            </a:r>
            <a:br>
              <a:rPr lang="es-VE" sz="5400" b="1" dirty="0"/>
            </a:br>
            <a:r>
              <a:rPr lang="es-VE" b="1" dirty="0"/>
              <a:t>4.2. Las bendiciones del cielo</a:t>
            </a:r>
            <a:br>
              <a:rPr lang="es-VE" b="1" dirty="0"/>
            </a:br>
            <a:r>
              <a:rPr lang="es-VE" sz="2200" b="1" dirty="0"/>
              <a:t>4.2.2 Amplitud de conocimientos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a:bodyPr>
          <a:lstStyle/>
          <a:p>
            <a:pPr marL="0" indent="0">
              <a:buNone/>
            </a:pPr>
            <a:r>
              <a:rPr lang="es-VE" sz="2400" dirty="0">
                <a:solidFill>
                  <a:srgbClr val="F2F2F2"/>
                </a:solidFill>
              </a:rPr>
              <a:t>El hombre está rodeado de misterios y ansía conocimientos. En el cielo esta sed de saber será perfectamente satisfecha. Los misterios del universo serán aclarados.</a:t>
            </a:r>
          </a:p>
          <a:p>
            <a:pPr marL="0" indent="0">
              <a:buNone/>
            </a:pPr>
            <a:endParaRPr lang="es-VE" sz="2400" dirty="0">
              <a:solidFill>
                <a:srgbClr val="F2F2F2"/>
              </a:solidFill>
            </a:endParaRPr>
          </a:p>
          <a:p>
            <a:pPr marL="0" indent="0">
              <a:buNone/>
            </a:pPr>
            <a:r>
              <a:rPr lang="es-VE" sz="2400" dirty="0">
                <a:solidFill>
                  <a:srgbClr val="F2F2F2"/>
                </a:solidFill>
              </a:rPr>
              <a:t>Los problemas teológicos que nos tienen perplejos serán resueltos con claridad. La clase más esplendente de conocimientos será la nuestra: el conocimiento de Dios. </a:t>
            </a:r>
            <a:r>
              <a:rPr lang="es-VE" sz="2400" b="1" dirty="0">
                <a:solidFill>
                  <a:srgbClr val="FFC000"/>
                </a:solidFill>
                <a:latin typeface="Calibri" panose="020F0502020204030204"/>
              </a:rPr>
              <a:t>[1</a:t>
            </a:r>
            <a:r>
              <a:rPr lang="es-VE" sz="2400" b="1" dirty="0">
                <a:solidFill>
                  <a:srgbClr val="FFC000"/>
                </a:solidFill>
              </a:rPr>
              <a:t>]</a:t>
            </a:r>
            <a:endParaRPr lang="es-VE" sz="1700" i="1" dirty="0">
              <a:solidFill>
                <a:srgbClr val="FFC000"/>
              </a:solidFill>
              <a:latin typeface="Gill Sans MT" panose="020B0502020104020203" pitchFamily="34" charset="0"/>
            </a:endParaRP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a:t>1Co 13:12</a:t>
            </a:r>
            <a:endParaRPr lang="es-VE" sz="1800" dirty="0">
              <a:latin typeface="Calibri" panose="020F0502020204030204"/>
            </a:endParaRPr>
          </a:p>
        </p:txBody>
      </p:sp>
    </p:spTree>
    <p:extLst>
      <p:ext uri="{BB962C8B-B14F-4D97-AF65-F5344CB8AC3E}">
        <p14:creationId xmlns:p14="http://schemas.microsoft.com/office/powerpoint/2010/main" val="189692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899885" y="573576"/>
            <a:ext cx="8360230" cy="714892"/>
          </a:xfrm>
        </p:spPr>
        <p:txBody>
          <a:bodyPr anchor="ctr">
            <a:normAutofit fontScale="90000"/>
          </a:bodyPr>
          <a:lstStyle/>
          <a:p>
            <a:r>
              <a:rPr lang="es-VE" sz="6600" b="1" dirty="0"/>
              <a:t>Introducción</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899887" y="1288469"/>
            <a:ext cx="8360228" cy="3893133"/>
          </a:xfrm>
        </p:spPr>
        <p:txBody>
          <a:bodyPr anchor="ctr">
            <a:normAutofit fontScale="85000" lnSpcReduction="10000"/>
          </a:bodyPr>
          <a:lstStyle/>
          <a:p>
            <a:pPr marL="0" indent="0">
              <a:buNone/>
            </a:pPr>
            <a:r>
              <a:rPr lang="es-VE" sz="2400" dirty="0"/>
              <a:t>Dios ha escrito tanto el primero como el último capítulo de la historia de todas las cosas. </a:t>
            </a:r>
            <a:r>
              <a:rPr lang="es-VE" sz="2400" i="1" dirty="0">
                <a:solidFill>
                  <a:srgbClr val="FFC000"/>
                </a:solidFill>
              </a:rPr>
              <a:t>“Así dice Jehová … yo soy el primero, y soy yo el postrero”</a:t>
            </a:r>
            <a:r>
              <a:rPr lang="es-VE" sz="2400" dirty="0"/>
              <a:t> </a:t>
            </a:r>
            <a:r>
              <a:rPr lang="es-VE" sz="2400" b="1" dirty="0">
                <a:solidFill>
                  <a:srgbClr val="FFC000"/>
                </a:solidFill>
              </a:rPr>
              <a:t>[1]</a:t>
            </a:r>
            <a:r>
              <a:rPr lang="es-VE" sz="2400" dirty="0"/>
              <a:t>.</a:t>
            </a:r>
          </a:p>
          <a:p>
            <a:pPr marL="0" indent="0">
              <a:buNone/>
            </a:pPr>
            <a:endParaRPr lang="es-VE" sz="2400" dirty="0"/>
          </a:p>
          <a:p>
            <a:r>
              <a:rPr lang="es-VE" sz="2400" dirty="0"/>
              <a:t>En el libro del Génesis, leemos con respecto al comienzo de todo:</a:t>
            </a:r>
            <a:r>
              <a:rPr lang="es-VE" sz="2400" i="1" dirty="0"/>
              <a:t> del universo, de la vida, del hombre, del pecado, de la muerte, de la sociedad</a:t>
            </a:r>
            <a:endParaRPr lang="es-VE" sz="2400" dirty="0"/>
          </a:p>
          <a:p>
            <a:r>
              <a:rPr lang="es-VE" sz="2400" dirty="0"/>
              <a:t>Por las Escrituras proféticas, que dan cima en el Apocalipsis, sabemos de qué manera todas las cosas alcanzarán </a:t>
            </a:r>
            <a:r>
              <a:rPr lang="es-VE" sz="2400" i="1" dirty="0">
                <a:solidFill>
                  <a:srgbClr val="FFC000"/>
                </a:solidFill>
              </a:rPr>
              <a:t>su objetivo y consumación. Muchos, a igual que Daniel, se preguntan: “¿Cuál será el fin de estas cosas?”</a:t>
            </a:r>
            <a:r>
              <a:rPr lang="es-VE" sz="2400" dirty="0"/>
              <a:t> </a:t>
            </a:r>
            <a:r>
              <a:rPr lang="es-VE" sz="2400" b="1" dirty="0">
                <a:solidFill>
                  <a:srgbClr val="FFC000"/>
                </a:solidFill>
              </a:rPr>
              <a:t>[2]</a:t>
            </a:r>
            <a:r>
              <a:rPr lang="es-VE" sz="2400" dirty="0"/>
              <a:t>.</a:t>
            </a:r>
          </a:p>
          <a:p>
            <a:endParaRPr lang="es-VE" sz="2400" dirty="0"/>
          </a:p>
          <a:p>
            <a:pPr marL="0" indent="0">
              <a:buNone/>
            </a:pPr>
            <a:r>
              <a:rPr lang="es-VE" sz="2400" dirty="0"/>
              <a:t>Sólo Dios puede responder a la pregunta, y así lo ha hecho en las Sagradas Escrituras.</a:t>
            </a:r>
          </a:p>
        </p:txBody>
      </p:sp>
      <p:sp>
        <p:nvSpPr>
          <p:cNvPr id="4" name="Marcador de contenido 2">
            <a:extLst>
              <a:ext uri="{FF2B5EF4-FFF2-40B4-BE49-F238E27FC236}">
                <a16:creationId xmlns:a16="http://schemas.microsoft.com/office/drawing/2014/main" id="{DC80CB57-1C2B-469B-AD0D-96FE17427A31}"/>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a:t>Isa 44:6 </a:t>
            </a:r>
            <a:r>
              <a:rPr lang="es-VE" sz="1800" b="1" dirty="0">
                <a:solidFill>
                  <a:srgbClr val="FFC000"/>
                </a:solidFill>
                <a:latin typeface="Calibri" panose="020F0502020204030204"/>
              </a:rPr>
              <a:t>[2</a:t>
            </a:r>
            <a:r>
              <a:rPr lang="es-VE" sz="1800" b="1" dirty="0">
                <a:solidFill>
                  <a:srgbClr val="FFC000"/>
                </a:solidFill>
              </a:rPr>
              <a:t>] </a:t>
            </a:r>
            <a:r>
              <a:rPr lang="es-VE" sz="1800" dirty="0"/>
              <a:t>Dan 12:8</a:t>
            </a:r>
            <a:endParaRPr lang="es-VE" sz="1800" dirty="0">
              <a:latin typeface="Calibri" panose="020F0502020204030204"/>
            </a:endParaRPr>
          </a:p>
        </p:txBody>
      </p:sp>
    </p:spTree>
    <p:extLst>
      <p:ext uri="{BB962C8B-B14F-4D97-AF65-F5344CB8AC3E}">
        <p14:creationId xmlns:p14="http://schemas.microsoft.com/office/powerpoint/2010/main" val="2003620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4. EL DESTINO DE LOS JUSTOS</a:t>
            </a:r>
            <a:br>
              <a:rPr lang="es-VE" sz="5400" b="1" dirty="0"/>
            </a:br>
            <a:r>
              <a:rPr lang="es-VE" b="1" dirty="0"/>
              <a:t>4.2. Las bendiciones del cielo</a:t>
            </a:r>
            <a:br>
              <a:rPr lang="es-VE" b="1" dirty="0"/>
            </a:br>
            <a:r>
              <a:rPr lang="es-VE" sz="2200" b="1" dirty="0"/>
              <a:t>4.2.3 Descanso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a:bodyPr>
          <a:lstStyle/>
          <a:p>
            <a:pPr marL="0" indent="0">
              <a:buNone/>
            </a:pPr>
            <a:r>
              <a:rPr lang="es-VE" sz="2400" dirty="0">
                <a:solidFill>
                  <a:srgbClr val="F2F2F2"/>
                </a:solidFill>
              </a:rPr>
              <a:t>Se puede formular una idea del cielo contrastando a este con las desventajas de la vida actual.</a:t>
            </a:r>
          </a:p>
          <a:p>
            <a:pPr marL="0" indent="0">
              <a:buNone/>
            </a:pPr>
            <a:endParaRPr lang="es-VE" sz="2400" dirty="0">
              <a:solidFill>
                <a:srgbClr val="F2F2F2"/>
              </a:solidFill>
            </a:endParaRPr>
          </a:p>
          <a:p>
            <a:pPr marL="0" indent="0">
              <a:buNone/>
            </a:pPr>
            <a:r>
              <a:rPr lang="es-VE" sz="2400" dirty="0">
                <a:solidFill>
                  <a:srgbClr val="F2F2F2"/>
                </a:solidFill>
              </a:rPr>
              <a:t>Piense en todo aquello que produce cansancio, dolor, conflicto y aflicción, y medite luego que el cielo estará libre de todo esto </a:t>
            </a:r>
            <a:r>
              <a:rPr lang="es-VE" sz="2400" b="1" dirty="0">
                <a:solidFill>
                  <a:srgbClr val="FFC000"/>
                </a:solidFill>
                <a:latin typeface="Calibri" panose="020F0502020204030204"/>
              </a:rPr>
              <a:t>[1</a:t>
            </a:r>
            <a:r>
              <a:rPr lang="es-VE" sz="2400" b="1" dirty="0">
                <a:solidFill>
                  <a:srgbClr val="FFC000"/>
                </a:solidFill>
              </a:rPr>
              <a:t>]</a:t>
            </a:r>
            <a:r>
              <a:rPr lang="es-VE" sz="2400" dirty="0">
                <a:solidFill>
                  <a:srgbClr val="F2F2F2"/>
                </a:solidFill>
              </a:rPr>
              <a:t>.</a:t>
            </a:r>
            <a:endParaRPr lang="es-VE" sz="1700" i="1" dirty="0">
              <a:solidFill>
                <a:srgbClr val="FFC000"/>
              </a:solidFill>
              <a:latin typeface="Gill Sans MT" panose="020B0502020104020203" pitchFamily="34" charset="0"/>
            </a:endParaRP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err="1"/>
              <a:t>Apo</a:t>
            </a:r>
            <a:r>
              <a:rPr lang="es-VE" sz="1800" dirty="0"/>
              <a:t> 14:13, </a:t>
            </a:r>
            <a:r>
              <a:rPr lang="es-VE" sz="1800" dirty="0" err="1"/>
              <a:t>Apo</a:t>
            </a:r>
            <a:r>
              <a:rPr lang="es-VE" sz="1800" dirty="0"/>
              <a:t> 21:4</a:t>
            </a:r>
            <a:endParaRPr lang="es-VE" sz="1800" dirty="0">
              <a:latin typeface="Calibri" panose="020F0502020204030204"/>
            </a:endParaRPr>
          </a:p>
        </p:txBody>
      </p:sp>
    </p:spTree>
    <p:extLst>
      <p:ext uri="{BB962C8B-B14F-4D97-AF65-F5344CB8AC3E}">
        <p14:creationId xmlns:p14="http://schemas.microsoft.com/office/powerpoint/2010/main" val="4243253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4. EL DESTINO DE LOS JUSTOS</a:t>
            </a:r>
            <a:br>
              <a:rPr lang="es-VE" sz="5400" b="1" dirty="0"/>
            </a:br>
            <a:r>
              <a:rPr lang="es-VE" b="1" dirty="0"/>
              <a:t>4.2. Las bendiciones del cielo</a:t>
            </a:r>
            <a:br>
              <a:rPr lang="es-VE" b="1" dirty="0"/>
            </a:br>
            <a:r>
              <a:rPr lang="es-VE" sz="2200" b="1" dirty="0"/>
              <a:t>4.2.4 Servicio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fontScale="92500" lnSpcReduction="20000"/>
          </a:bodyPr>
          <a:lstStyle/>
          <a:p>
            <a:pPr marL="0" indent="0">
              <a:buNone/>
            </a:pPr>
            <a:r>
              <a:rPr lang="es-VE" sz="2400" dirty="0">
                <a:solidFill>
                  <a:srgbClr val="F2F2F2"/>
                </a:solidFill>
              </a:rPr>
              <a:t>Hay personas que llevan una vida activa y que al parecer no sienten interés alguno por el cielo, pues lo suponen un sitio de inactividad, poblado de figuras etéreas que pasan las horas tañendo arpas. Esta idea del cielo está equivocada.</a:t>
            </a:r>
          </a:p>
          <a:p>
            <a:pPr marL="0" indent="0">
              <a:buNone/>
            </a:pPr>
            <a:endParaRPr lang="es-VE" sz="2400" dirty="0">
              <a:solidFill>
                <a:srgbClr val="F2F2F2"/>
              </a:solidFill>
            </a:endParaRPr>
          </a:p>
          <a:p>
            <a:pPr marL="0" indent="0">
              <a:buNone/>
            </a:pPr>
            <a:r>
              <a:rPr lang="es-VE" sz="2400" dirty="0">
                <a:solidFill>
                  <a:srgbClr val="F2F2F2"/>
                </a:solidFill>
              </a:rPr>
              <a:t>En efecto los redimidos tocarán el arpa, puesto que la música es uno de los goces del cielo, pero al mismo tiempo trabajarán también. Ellos </a:t>
            </a:r>
            <a:r>
              <a:rPr lang="es-VE" sz="2400" dirty="0">
                <a:solidFill>
                  <a:srgbClr val="FFC000"/>
                </a:solidFill>
              </a:rPr>
              <a:t>“le sirven día y noche en su templo … y sus siervos le servirán”.</a:t>
            </a:r>
            <a:r>
              <a:rPr lang="es-VE" sz="2400" dirty="0">
                <a:solidFill>
                  <a:srgbClr val="F2F2F2"/>
                </a:solidFill>
              </a:rPr>
              <a:t> </a:t>
            </a:r>
            <a:r>
              <a:rPr lang="es-VE" sz="2400" b="1" dirty="0">
                <a:solidFill>
                  <a:srgbClr val="FFC000"/>
                </a:solidFill>
                <a:latin typeface="Calibri" panose="020F0502020204030204"/>
              </a:rPr>
              <a:t>[1</a:t>
            </a:r>
            <a:r>
              <a:rPr lang="es-VE" sz="2400" b="1" dirty="0">
                <a:solidFill>
                  <a:srgbClr val="FFC000"/>
                </a:solidFill>
              </a:rPr>
              <a:t>]</a:t>
            </a:r>
            <a:endParaRPr lang="es-VE" sz="2400" dirty="0">
              <a:solidFill>
                <a:srgbClr val="F2F2F2"/>
              </a:solidFill>
            </a:endParaRPr>
          </a:p>
          <a:p>
            <a:pPr marL="0" indent="0">
              <a:buNone/>
            </a:pPr>
            <a:endParaRPr lang="es-VE" sz="2400" dirty="0">
              <a:solidFill>
                <a:srgbClr val="F2F2F2"/>
              </a:solidFill>
            </a:endParaRPr>
          </a:p>
          <a:p>
            <a:pPr marL="0" indent="0">
              <a:buNone/>
            </a:pPr>
            <a:r>
              <a:rPr lang="es-VE" sz="2400" dirty="0">
                <a:solidFill>
                  <a:srgbClr val="F2F2F2"/>
                </a:solidFill>
              </a:rPr>
              <a:t>Aquél que colocó al hombre en el primer paraíso con instrucciones para cuidarlo y cultivarlo, ciertamente no permitirá que esté inactivo en el segundo paraíso.</a:t>
            </a:r>
            <a:endParaRPr lang="es-VE" sz="1700" i="1" dirty="0">
              <a:solidFill>
                <a:srgbClr val="FFC000"/>
              </a:solidFill>
              <a:latin typeface="Gill Sans MT" panose="020B0502020104020203" pitchFamily="34" charset="0"/>
            </a:endParaRP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err="1"/>
              <a:t>Apo</a:t>
            </a:r>
            <a:r>
              <a:rPr lang="es-VE" sz="1800" dirty="0"/>
              <a:t> 7:15; </a:t>
            </a:r>
            <a:r>
              <a:rPr lang="es-VE" sz="1800" dirty="0" err="1"/>
              <a:t>Apo</a:t>
            </a:r>
            <a:r>
              <a:rPr lang="es-VE" sz="1800" dirty="0"/>
              <a:t> 22:3</a:t>
            </a:r>
            <a:endParaRPr lang="es-VE" sz="1800" dirty="0">
              <a:latin typeface="Calibri" panose="020F0502020204030204"/>
            </a:endParaRPr>
          </a:p>
        </p:txBody>
      </p:sp>
    </p:spTree>
    <p:extLst>
      <p:ext uri="{BB962C8B-B14F-4D97-AF65-F5344CB8AC3E}">
        <p14:creationId xmlns:p14="http://schemas.microsoft.com/office/powerpoint/2010/main" val="1664934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4. EL DESTINO DE LOS JUSTOS</a:t>
            </a:r>
            <a:br>
              <a:rPr lang="es-VE" sz="5400" b="1" dirty="0"/>
            </a:br>
            <a:r>
              <a:rPr lang="es-VE" b="1" dirty="0"/>
              <a:t>4.2. Las bendiciones del cielo</a:t>
            </a:r>
            <a:br>
              <a:rPr lang="es-VE" b="1" dirty="0"/>
            </a:br>
            <a:r>
              <a:rPr lang="es-VE" sz="2200" b="1" dirty="0"/>
              <a:t>4.2.5 Gozo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fontScale="92500" lnSpcReduction="10000"/>
          </a:bodyPr>
          <a:lstStyle/>
          <a:p>
            <a:pPr marL="0" indent="0">
              <a:buNone/>
            </a:pPr>
            <a:r>
              <a:rPr lang="es-VE" sz="2400" dirty="0">
                <a:solidFill>
                  <a:srgbClr val="F2F2F2"/>
                </a:solidFill>
              </a:rPr>
              <a:t>La mayor felicidad que se puede concebir en la tierra, multiplicada por un millón, expresará sólo pálidamente el gozo que espera a los hijos de Dios en el plano de los benditos.</a:t>
            </a:r>
          </a:p>
          <a:p>
            <a:pPr marL="0" indent="0">
              <a:buNone/>
            </a:pPr>
            <a:endParaRPr lang="es-VE" sz="2400" dirty="0">
              <a:solidFill>
                <a:srgbClr val="F2F2F2"/>
              </a:solidFill>
            </a:endParaRPr>
          </a:p>
          <a:p>
            <a:pPr marL="0" indent="0">
              <a:buNone/>
            </a:pPr>
            <a:r>
              <a:rPr lang="es-VE" sz="2400" dirty="0">
                <a:solidFill>
                  <a:srgbClr val="F2F2F2"/>
                </a:solidFill>
              </a:rPr>
              <a:t>Si un rey poderoso, con sus recursos terrenos, desea erigir un palacio para su esposa, ese palacio será la suma de todo lo que el arte, la habilidad y los recursos pueden proporcionar. Dios ama a sus hijos infinitamente más de lo que el hombre puede amar. Al poseer recursos inagotables y sabiduría infinita, puede construir un hogar cuya belleza supera el conocimiento o poder del arte o la imaginación del hombre. “Voy, pues, a preparar lugar para vosotros.” </a:t>
            </a:r>
            <a:r>
              <a:rPr lang="es-VE" sz="2400" b="1" dirty="0">
                <a:solidFill>
                  <a:srgbClr val="FFC000"/>
                </a:solidFill>
                <a:latin typeface="Calibri" panose="020F0502020204030204"/>
              </a:rPr>
              <a:t>[1</a:t>
            </a:r>
            <a:r>
              <a:rPr lang="es-VE" sz="2400" b="1" dirty="0">
                <a:solidFill>
                  <a:srgbClr val="FFC000"/>
                </a:solidFill>
              </a:rPr>
              <a:t>]</a:t>
            </a:r>
            <a:endParaRPr lang="es-VE" sz="1700" i="1" dirty="0">
              <a:solidFill>
                <a:srgbClr val="FFC000"/>
              </a:solidFill>
              <a:latin typeface="Gill Sans MT" panose="020B0502020104020203" pitchFamily="34" charset="0"/>
            </a:endParaRP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a:solidFill>
                  <a:srgbClr val="F2F2F2"/>
                </a:solidFill>
              </a:rPr>
              <a:t>Jua 14:2</a:t>
            </a:r>
            <a:endParaRPr lang="es-VE" sz="1800" dirty="0">
              <a:latin typeface="Calibri" panose="020F0502020204030204"/>
            </a:endParaRPr>
          </a:p>
        </p:txBody>
      </p:sp>
    </p:spTree>
    <p:extLst>
      <p:ext uri="{BB962C8B-B14F-4D97-AF65-F5344CB8AC3E}">
        <p14:creationId xmlns:p14="http://schemas.microsoft.com/office/powerpoint/2010/main" val="2624551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4. EL DESTINO DE LOS JUSTOS</a:t>
            </a:r>
            <a:br>
              <a:rPr lang="es-VE" sz="5400" b="1" dirty="0"/>
            </a:br>
            <a:r>
              <a:rPr lang="es-VE" b="1" dirty="0"/>
              <a:t>4.2. Las bendiciones del cielo</a:t>
            </a:r>
            <a:br>
              <a:rPr lang="es-VE" b="1" dirty="0"/>
            </a:br>
            <a:r>
              <a:rPr lang="es-VE" sz="2200" b="1" dirty="0"/>
              <a:t>4.2.6 Estabilidad</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3"/>
            <a:ext cx="8686800" cy="3749216"/>
          </a:xfrm>
        </p:spPr>
        <p:txBody>
          <a:bodyPr anchor="ctr">
            <a:normAutofit fontScale="92500"/>
          </a:bodyPr>
          <a:lstStyle/>
          <a:p>
            <a:pPr marL="0" indent="0">
              <a:buNone/>
            </a:pPr>
            <a:r>
              <a:rPr lang="es-VE" sz="2400" dirty="0">
                <a:solidFill>
                  <a:srgbClr val="F2F2F2"/>
                </a:solidFill>
              </a:rPr>
              <a:t>La felicidad del cielo durará para siempre. A pesar de la hermosura y bendición del cielo, la comprensión de que todo tocaría a su fin haría que el gozo quedara desprovisto de perfección, puesto que la mente estaría continuamente agobiada por la convicción de que el fin es inevitable, y tal estado mental demostraría ser un detrimento constante para el gozo perfecto.</a:t>
            </a:r>
          </a:p>
          <a:p>
            <a:pPr marL="0" indent="0">
              <a:buNone/>
            </a:pPr>
            <a:endParaRPr lang="es-VE" sz="2400" dirty="0">
              <a:solidFill>
                <a:srgbClr val="F2F2F2"/>
              </a:solidFill>
            </a:endParaRPr>
          </a:p>
          <a:p>
            <a:pPr marL="0" indent="0">
              <a:buNone/>
            </a:pPr>
            <a:r>
              <a:rPr lang="es-VE" sz="2400" dirty="0">
                <a:solidFill>
                  <a:srgbClr val="F2F2F2"/>
                </a:solidFill>
              </a:rPr>
              <a:t>Todos anhelan lo permanente: salud permanente, paz permanente, prosperidad permanente. Todos temen la inestabilidad y la inseguridad. Pero la felicidad del cielo lleva consigo la seguridad o tranquilidad divina que su gozo nunca terminará o disminuirá en intensidad.</a:t>
            </a:r>
            <a:endParaRPr lang="es-VE" sz="1700" i="1" dirty="0">
              <a:solidFill>
                <a:srgbClr val="FFC000"/>
              </a:solidFill>
              <a:latin typeface="Gill Sans MT" panose="020B0502020104020203" pitchFamily="34" charset="0"/>
            </a:endParaRPr>
          </a:p>
        </p:txBody>
      </p:sp>
    </p:spTree>
    <p:extLst>
      <p:ext uri="{BB962C8B-B14F-4D97-AF65-F5344CB8AC3E}">
        <p14:creationId xmlns:p14="http://schemas.microsoft.com/office/powerpoint/2010/main" val="1187741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4. EL DESTINO DE LOS JUSTOS</a:t>
            </a:r>
            <a:br>
              <a:rPr lang="es-VE" sz="5400" b="1" dirty="0"/>
            </a:br>
            <a:r>
              <a:rPr lang="es-VE" b="1" dirty="0"/>
              <a:t>4.2. Las bendiciones del cielo</a:t>
            </a:r>
            <a:br>
              <a:rPr lang="es-VE" b="1" dirty="0"/>
            </a:br>
            <a:r>
              <a:rPr lang="es-VE" sz="2200" b="1" dirty="0"/>
              <a:t>4.2.7 Vida social</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758181"/>
          </a:xfrm>
        </p:spPr>
        <p:txBody>
          <a:bodyPr anchor="ctr">
            <a:normAutofit lnSpcReduction="10000"/>
          </a:bodyPr>
          <a:lstStyle/>
          <a:p>
            <a:pPr marL="0" indent="0">
              <a:buNone/>
            </a:pPr>
            <a:r>
              <a:rPr lang="es-VE" sz="2000" dirty="0">
                <a:solidFill>
                  <a:srgbClr val="F2F2F2"/>
                </a:solidFill>
              </a:rPr>
              <a:t>El hombre es por naturaleza un ser social. Un hombre solitario es anormal y excepcional. Si en este mundo la vida social proporciona placer, cuánto mayor no será el éxtasis del compañerismo en el cielo con aquéllos a quienes amamos. En las relaciones humanas, aún aquéllos a quienes más amamos tienen faltas o características objetables que les restan atractivo. </a:t>
            </a:r>
            <a:r>
              <a:rPr lang="es-VE" sz="2000" dirty="0">
                <a:solidFill>
                  <a:srgbClr val="F2F2F2"/>
                </a:solidFill>
                <a:highlight>
                  <a:srgbClr val="800080"/>
                </a:highlight>
              </a:rPr>
              <a:t>En el cielo, los amigos y parientes no tendrán falta alguna</a:t>
            </a:r>
            <a:r>
              <a:rPr lang="es-VE" sz="2000" dirty="0">
                <a:solidFill>
                  <a:srgbClr val="F2F2F2"/>
                </a:solidFill>
              </a:rPr>
              <a:t>.</a:t>
            </a:r>
          </a:p>
          <a:p>
            <a:pPr marL="0" indent="0">
              <a:buNone/>
            </a:pPr>
            <a:endParaRPr lang="es-VE" sz="2000" dirty="0">
              <a:solidFill>
                <a:srgbClr val="F2F2F2"/>
              </a:solidFill>
            </a:endParaRPr>
          </a:p>
          <a:p>
            <a:pPr marL="0" indent="0">
              <a:buNone/>
            </a:pPr>
            <a:r>
              <a:rPr lang="es-VE" sz="2000" dirty="0">
                <a:solidFill>
                  <a:srgbClr val="F2F2F2"/>
                </a:solidFill>
              </a:rPr>
              <a:t>Los goces sociales de la vida presente vienen acompañados por las desilusiones. Nuestros seres amados se convierten con frecuencia en motivo de dolor para nosotros, se rompen amistades, se marchitan afectos. Pero en el cielo no habrá malentendidos, no habrá conflictos, todos serán buenos y hermosos, sin defecto alguno que los empañen, llenos de sabiduría divina, y ostentando una personalidad celestial esplendente.</a:t>
            </a:r>
            <a:endParaRPr lang="es-VE" sz="1400" i="1" dirty="0">
              <a:solidFill>
                <a:srgbClr val="FFC000"/>
              </a:solidFill>
              <a:latin typeface="Gill Sans MT" panose="020B0502020104020203" pitchFamily="34" charset="0"/>
            </a:endParaRPr>
          </a:p>
        </p:txBody>
      </p:sp>
    </p:spTree>
    <p:extLst>
      <p:ext uri="{BB962C8B-B14F-4D97-AF65-F5344CB8AC3E}">
        <p14:creationId xmlns:p14="http://schemas.microsoft.com/office/powerpoint/2010/main" val="3972893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4. EL DESTINO DE LOS JUSTOS</a:t>
            </a:r>
            <a:br>
              <a:rPr lang="es-VE" sz="5400" b="1" dirty="0"/>
            </a:br>
            <a:r>
              <a:rPr lang="es-VE" b="1" dirty="0"/>
              <a:t>4.2. Las bendiciones del cielo</a:t>
            </a:r>
            <a:br>
              <a:rPr lang="es-VE" b="1" dirty="0"/>
            </a:br>
            <a:r>
              <a:rPr lang="es-VE" sz="2200" b="1" dirty="0"/>
              <a:t>4.2.8 Comunión con Cristo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a:bodyPr>
          <a:lstStyle/>
          <a:p>
            <a:pPr marL="0" indent="0">
              <a:buNone/>
            </a:pPr>
            <a:r>
              <a:rPr lang="es-VE" sz="2400" dirty="0">
                <a:solidFill>
                  <a:srgbClr val="F2F2F2"/>
                </a:solidFill>
              </a:rPr>
              <a:t>“A quien amáis sin haberle visto, en quien creyendo, aunque ahora no lo veáis, os alegráis con gozo inefable y glorioso”.</a:t>
            </a:r>
            <a:r>
              <a:rPr lang="es-VE" sz="2400" b="1" dirty="0">
                <a:solidFill>
                  <a:srgbClr val="FFC000"/>
                </a:solidFill>
                <a:latin typeface="Calibri" panose="020F0502020204030204"/>
              </a:rPr>
              <a:t> [1</a:t>
            </a:r>
            <a:r>
              <a:rPr lang="es-VE" sz="2400" b="1" dirty="0">
                <a:solidFill>
                  <a:srgbClr val="FFC000"/>
                </a:solidFill>
              </a:rPr>
              <a:t>]</a:t>
            </a:r>
            <a:r>
              <a:rPr lang="es-VE" sz="2400" dirty="0">
                <a:solidFill>
                  <a:srgbClr val="F2F2F2"/>
                </a:solidFill>
              </a:rPr>
              <a:t> Ese día, seremos como El, puesto que le veremos tal como es.</a:t>
            </a:r>
          </a:p>
          <a:p>
            <a:pPr marL="0" indent="0">
              <a:buNone/>
            </a:pPr>
            <a:endParaRPr lang="es-VE" sz="2400" dirty="0">
              <a:solidFill>
                <a:srgbClr val="F2F2F2"/>
              </a:solidFill>
            </a:endParaRPr>
          </a:p>
          <a:p>
            <a:pPr marL="0" indent="0">
              <a:buNone/>
            </a:pPr>
            <a:r>
              <a:rPr lang="es-VE" sz="2400" dirty="0">
                <a:solidFill>
                  <a:srgbClr val="F2F2F2"/>
                </a:solidFill>
              </a:rPr>
              <a:t>Nuestro cuerpo será semejante a su cuerpo glorioso, </a:t>
            </a:r>
            <a:r>
              <a:rPr lang="es-VE" sz="2400" dirty="0">
                <a:solidFill>
                  <a:srgbClr val="F2F2F2"/>
                </a:solidFill>
                <a:highlight>
                  <a:srgbClr val="003E1C"/>
                </a:highlight>
              </a:rPr>
              <a:t>veremos su rostro</a:t>
            </a:r>
            <a:r>
              <a:rPr lang="es-VE" sz="2400" dirty="0">
                <a:solidFill>
                  <a:srgbClr val="F2F2F2"/>
                </a:solidFill>
              </a:rPr>
              <a:t>. </a:t>
            </a:r>
            <a:endParaRPr lang="es-VE" sz="1700" i="1" dirty="0">
              <a:solidFill>
                <a:srgbClr val="FFC000"/>
              </a:solidFill>
              <a:latin typeface="Gill Sans MT" panose="020B0502020104020203" pitchFamily="34" charset="0"/>
            </a:endParaRP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a:t>1Pe 1:8 </a:t>
            </a:r>
            <a:r>
              <a:rPr lang="es-VE" sz="1800" b="1" dirty="0">
                <a:solidFill>
                  <a:srgbClr val="FFC000"/>
                </a:solidFill>
                <a:latin typeface="Calibri" panose="020F0502020204030204"/>
              </a:rPr>
              <a:t>[2</a:t>
            </a:r>
            <a:r>
              <a:rPr lang="es-VE" sz="1800" b="1" dirty="0">
                <a:solidFill>
                  <a:srgbClr val="FFC000"/>
                </a:solidFill>
              </a:rPr>
              <a:t>] </a:t>
            </a:r>
            <a:r>
              <a:rPr lang="es-VE" sz="1800" dirty="0"/>
              <a:t>Jua 14:3; 2Co 5:8; </a:t>
            </a:r>
            <a:r>
              <a:rPr lang="es-VE" sz="1800" dirty="0" err="1"/>
              <a:t>Flp</a:t>
            </a:r>
            <a:r>
              <a:rPr lang="es-VE" sz="1800" dirty="0"/>
              <a:t> 1:23.</a:t>
            </a:r>
            <a:endParaRPr lang="es-VE" sz="1800" dirty="0">
              <a:latin typeface="Calibri" panose="020F0502020204030204"/>
            </a:endParaRPr>
          </a:p>
        </p:txBody>
      </p:sp>
    </p:spTree>
    <p:extLst>
      <p:ext uri="{BB962C8B-B14F-4D97-AF65-F5344CB8AC3E}">
        <p14:creationId xmlns:p14="http://schemas.microsoft.com/office/powerpoint/2010/main" val="1464958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lumOff val="35000"/>
              </a:schemeClr>
            </a:gs>
            <a:gs pos="23000">
              <a:schemeClr val="bg1">
                <a:lumMod val="75000"/>
                <a:lumOff val="25000"/>
              </a:schemeClr>
            </a:gs>
            <a:gs pos="69000">
              <a:schemeClr val="bg1">
                <a:lumMod val="85000"/>
                <a:lumOff val="15000"/>
              </a:schemeClr>
            </a:gs>
            <a:gs pos="97000">
              <a:schemeClr val="bg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821767" y="408215"/>
            <a:ext cx="8516471" cy="4947557"/>
          </a:xfrm>
        </p:spPr>
        <p:txBody>
          <a:bodyPr anchor="ctr">
            <a:noAutofit/>
          </a:bodyPr>
          <a:lstStyle/>
          <a:p>
            <a:r>
              <a:rPr lang="es-VE" sz="7200" b="1" dirty="0"/>
              <a:t>5. EL DESTINO DE LOS MALVADOS</a:t>
            </a:r>
            <a:endParaRPr lang="es-VE" sz="7200" b="1" dirty="0">
              <a:latin typeface="+mn-lt"/>
            </a:endParaRPr>
          </a:p>
        </p:txBody>
      </p:sp>
    </p:spTree>
    <p:extLst>
      <p:ext uri="{BB962C8B-B14F-4D97-AF65-F5344CB8AC3E}">
        <p14:creationId xmlns:p14="http://schemas.microsoft.com/office/powerpoint/2010/main" val="1675690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lumOff val="35000"/>
              </a:schemeClr>
            </a:gs>
            <a:gs pos="23000">
              <a:schemeClr val="bg1">
                <a:lumMod val="75000"/>
                <a:lumOff val="25000"/>
              </a:schemeClr>
            </a:gs>
            <a:gs pos="69000">
              <a:schemeClr val="bg1">
                <a:lumMod val="85000"/>
                <a:lumOff val="15000"/>
              </a:schemeClr>
            </a:gs>
            <a:gs pos="97000">
              <a:schemeClr val="bg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5. EL DESTINO DE LOS MALVADOS</a:t>
            </a:r>
            <a:br>
              <a:rPr lang="es-VE" sz="5400" b="1" dirty="0"/>
            </a:br>
            <a:r>
              <a:rPr lang="es-VE" b="1" dirty="0"/>
              <a:t>5.1. El punto de vista bíblico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a:bodyPr>
          <a:lstStyle/>
          <a:p>
            <a:pPr marL="0" indent="0">
              <a:buNone/>
            </a:pPr>
            <a:r>
              <a:rPr lang="es-VE" sz="2400" dirty="0"/>
              <a:t>El destino de los malvados es la </a:t>
            </a:r>
            <a:r>
              <a:rPr lang="es-VE" sz="2400" dirty="0">
                <a:highlight>
                  <a:srgbClr val="800000"/>
                </a:highlight>
              </a:rPr>
              <a:t>separación eterna de Dios, y eterno sufrimiento</a:t>
            </a:r>
            <a:r>
              <a:rPr lang="es-VE" sz="2400" dirty="0"/>
              <a:t>, conocido con el nombre de </a:t>
            </a:r>
            <a:r>
              <a:rPr lang="es-VE" sz="2400" b="1" u="sng" dirty="0"/>
              <a:t>muerte segunda</a:t>
            </a:r>
            <a:r>
              <a:rPr lang="es-VE" sz="2400" dirty="0"/>
              <a:t>.</a:t>
            </a:r>
          </a:p>
          <a:p>
            <a:pPr marL="0" indent="0">
              <a:buNone/>
            </a:pPr>
            <a:endParaRPr lang="es-VE" sz="2400" dirty="0"/>
          </a:p>
          <a:p>
            <a:pPr marL="0" indent="0">
              <a:buNone/>
            </a:pPr>
            <a:r>
              <a:rPr lang="es-VE" sz="2400" dirty="0"/>
              <a:t>El </a:t>
            </a:r>
            <a:r>
              <a:rPr lang="es-VE" sz="2400" b="1" dirty="0">
                <a:highlight>
                  <a:srgbClr val="003E1C"/>
                </a:highlight>
              </a:rPr>
              <a:t>lago de fuego</a:t>
            </a:r>
            <a:r>
              <a:rPr lang="es-VE" sz="2400" dirty="0"/>
              <a:t> es un lugar de extremo sufrimiento </a:t>
            </a:r>
            <a:r>
              <a:rPr lang="es-VE" sz="2400" b="1" dirty="0">
                <a:solidFill>
                  <a:srgbClr val="FFC000"/>
                </a:solidFill>
                <a:latin typeface="Calibri" panose="020F0502020204030204"/>
              </a:rPr>
              <a:t>[1</a:t>
            </a:r>
            <a:r>
              <a:rPr lang="es-VE" sz="2400" b="1" dirty="0">
                <a:solidFill>
                  <a:srgbClr val="FFC000"/>
                </a:solidFill>
              </a:rPr>
              <a:t>]</a:t>
            </a:r>
            <a:r>
              <a:rPr lang="es-VE" sz="2400" dirty="0"/>
              <a:t>, recuerdo y remordimiento </a:t>
            </a:r>
            <a:r>
              <a:rPr lang="es-VE" sz="2400" b="1" dirty="0">
                <a:solidFill>
                  <a:srgbClr val="FFC000"/>
                </a:solidFill>
                <a:latin typeface="Calibri" panose="020F0502020204030204"/>
              </a:rPr>
              <a:t>[2</a:t>
            </a:r>
            <a:r>
              <a:rPr lang="es-VE" sz="2400" b="1" dirty="0">
                <a:solidFill>
                  <a:srgbClr val="FFC000"/>
                </a:solidFill>
              </a:rPr>
              <a:t>]</a:t>
            </a:r>
            <a:r>
              <a:rPr lang="es-VE" sz="2400" dirty="0"/>
              <a:t>, deseos insatisfechos </a:t>
            </a:r>
            <a:r>
              <a:rPr lang="es-VE" sz="2400" b="1" dirty="0">
                <a:solidFill>
                  <a:srgbClr val="FFC000"/>
                </a:solidFill>
                <a:latin typeface="Calibri" panose="020F0502020204030204"/>
              </a:rPr>
              <a:t>[3</a:t>
            </a:r>
            <a:r>
              <a:rPr lang="es-VE" sz="2400" b="1" dirty="0">
                <a:solidFill>
                  <a:srgbClr val="FFC000"/>
                </a:solidFill>
              </a:rPr>
              <a:t>]</a:t>
            </a:r>
            <a:r>
              <a:rPr lang="es-VE" sz="2400" dirty="0"/>
              <a:t>, menosprecio </a:t>
            </a:r>
            <a:r>
              <a:rPr lang="es-VE" sz="2400" b="1" dirty="0">
                <a:solidFill>
                  <a:srgbClr val="FFC000"/>
                </a:solidFill>
                <a:latin typeface="Calibri" panose="020F0502020204030204"/>
              </a:rPr>
              <a:t>[4</a:t>
            </a:r>
            <a:r>
              <a:rPr lang="es-VE" sz="2400" b="1" dirty="0">
                <a:solidFill>
                  <a:srgbClr val="FFC000"/>
                </a:solidFill>
              </a:rPr>
              <a:t>]</a:t>
            </a:r>
            <a:r>
              <a:rPr lang="es-VE" sz="2400" dirty="0"/>
              <a:t>, malas compañías </a:t>
            </a:r>
            <a:r>
              <a:rPr lang="es-VE" sz="2400" b="1" dirty="0">
                <a:solidFill>
                  <a:srgbClr val="FFC000"/>
                </a:solidFill>
                <a:latin typeface="Calibri" panose="020F0502020204030204"/>
              </a:rPr>
              <a:t>[5</a:t>
            </a:r>
            <a:r>
              <a:rPr lang="es-VE" sz="2400" b="1" dirty="0">
                <a:solidFill>
                  <a:srgbClr val="FFC000"/>
                </a:solidFill>
              </a:rPr>
              <a:t>]</a:t>
            </a:r>
            <a:r>
              <a:rPr lang="es-VE" sz="2400" dirty="0"/>
              <a:t>, desesperanza </a:t>
            </a:r>
            <a:r>
              <a:rPr lang="es-VE" sz="2400" b="1" dirty="0">
                <a:solidFill>
                  <a:srgbClr val="FFC000"/>
                </a:solidFill>
                <a:latin typeface="Calibri" panose="020F0502020204030204"/>
              </a:rPr>
              <a:t>[6</a:t>
            </a:r>
            <a:r>
              <a:rPr lang="es-VE" sz="2400" b="1" dirty="0">
                <a:solidFill>
                  <a:srgbClr val="FFC000"/>
                </a:solidFill>
              </a:rPr>
              <a:t>]</a:t>
            </a:r>
            <a:r>
              <a:rPr lang="es-VE" sz="2400" dirty="0"/>
              <a:t>.</a:t>
            </a:r>
          </a:p>
        </p:txBody>
      </p:sp>
      <p:sp>
        <p:nvSpPr>
          <p:cNvPr id="4" name="Marcador de contenido 2">
            <a:extLst>
              <a:ext uri="{FF2B5EF4-FFF2-40B4-BE49-F238E27FC236}">
                <a16:creationId xmlns:a16="http://schemas.microsoft.com/office/drawing/2014/main" id="{77D7C389-302D-47A5-A7F5-00324964E4A0}"/>
              </a:ext>
            </a:extLst>
          </p:cNvPr>
          <p:cNvSpPr txBox="1">
            <a:spLocks/>
          </p:cNvSpPr>
          <p:nvPr/>
        </p:nvSpPr>
        <p:spPr>
          <a:xfrm>
            <a:off x="736600" y="5181601"/>
            <a:ext cx="8686800" cy="486210"/>
          </a:xfrm>
          <a:prstGeom prst="rect">
            <a:avLst/>
          </a:prstGeom>
        </p:spPr>
        <p:txBody>
          <a:bodyPr vert="horz" lIns="91440" tIns="45720" rIns="91440" bIns="45720" rtlCol="0" anchor="ctr">
            <a:normAutofit fontScale="92500"/>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err="1"/>
              <a:t>Apo</a:t>
            </a:r>
            <a:r>
              <a:rPr lang="es-VE" sz="1800" dirty="0"/>
              <a:t> 20:10</a:t>
            </a:r>
            <a:r>
              <a:rPr lang="es-VE" sz="1800" b="1" dirty="0">
                <a:solidFill>
                  <a:srgbClr val="FFC000"/>
                </a:solidFill>
              </a:rPr>
              <a:t> </a:t>
            </a:r>
            <a:r>
              <a:rPr lang="es-VE" sz="1800" b="1" dirty="0">
                <a:solidFill>
                  <a:srgbClr val="FFC000"/>
                </a:solidFill>
                <a:latin typeface="Calibri" panose="020F0502020204030204"/>
              </a:rPr>
              <a:t>[2</a:t>
            </a:r>
            <a:r>
              <a:rPr lang="es-VE" sz="1800" b="1" dirty="0">
                <a:solidFill>
                  <a:srgbClr val="FFC000"/>
                </a:solidFill>
              </a:rPr>
              <a:t>] </a:t>
            </a:r>
            <a:r>
              <a:rPr lang="es-VE" sz="1800" dirty="0"/>
              <a:t>Luc 16:19-31</a:t>
            </a:r>
            <a:r>
              <a:rPr lang="es-VE" sz="1800" b="1" dirty="0">
                <a:solidFill>
                  <a:srgbClr val="FFC000"/>
                </a:solidFill>
                <a:latin typeface="Calibri" panose="020F0502020204030204"/>
              </a:rPr>
              <a:t> [3</a:t>
            </a:r>
            <a:r>
              <a:rPr lang="es-VE" sz="1800" b="1" dirty="0">
                <a:solidFill>
                  <a:srgbClr val="FFC000"/>
                </a:solidFill>
              </a:rPr>
              <a:t>] </a:t>
            </a:r>
            <a:r>
              <a:rPr lang="es-VE" sz="1800" dirty="0"/>
              <a:t>Luc 16:24</a:t>
            </a:r>
            <a:r>
              <a:rPr lang="es-VE" sz="1800" b="1" dirty="0">
                <a:solidFill>
                  <a:srgbClr val="FFC000"/>
                </a:solidFill>
              </a:rPr>
              <a:t> </a:t>
            </a:r>
            <a:r>
              <a:rPr lang="es-VE" sz="1800" b="1" dirty="0">
                <a:solidFill>
                  <a:srgbClr val="FFC000"/>
                </a:solidFill>
                <a:latin typeface="Calibri" panose="020F0502020204030204"/>
              </a:rPr>
              <a:t>[4</a:t>
            </a:r>
            <a:r>
              <a:rPr lang="es-VE" sz="1800" b="1" dirty="0">
                <a:solidFill>
                  <a:srgbClr val="FFC000"/>
                </a:solidFill>
              </a:rPr>
              <a:t>] </a:t>
            </a:r>
            <a:r>
              <a:rPr lang="es-VE" sz="1800" dirty="0"/>
              <a:t>Dan 12:2</a:t>
            </a:r>
            <a:r>
              <a:rPr lang="es-VE" sz="1800" b="1" dirty="0">
                <a:solidFill>
                  <a:srgbClr val="FFC000"/>
                </a:solidFill>
                <a:latin typeface="Calibri" panose="020F0502020204030204"/>
              </a:rPr>
              <a:t> [5</a:t>
            </a:r>
            <a:r>
              <a:rPr lang="es-VE" sz="1800" b="1" dirty="0">
                <a:solidFill>
                  <a:srgbClr val="FFC000"/>
                </a:solidFill>
              </a:rPr>
              <a:t>] </a:t>
            </a:r>
            <a:r>
              <a:rPr lang="es-VE" sz="1800" dirty="0" err="1"/>
              <a:t>Apo</a:t>
            </a:r>
            <a:r>
              <a:rPr lang="es-VE" sz="1800" dirty="0"/>
              <a:t> 21:8</a:t>
            </a:r>
            <a:r>
              <a:rPr lang="es-VE" sz="1800" b="1" dirty="0">
                <a:solidFill>
                  <a:srgbClr val="FFC000"/>
                </a:solidFill>
              </a:rPr>
              <a:t> </a:t>
            </a:r>
            <a:r>
              <a:rPr lang="es-VE" sz="1800" b="1" dirty="0">
                <a:solidFill>
                  <a:srgbClr val="FFC000"/>
                </a:solidFill>
                <a:latin typeface="Calibri" panose="020F0502020204030204"/>
              </a:rPr>
              <a:t>[6</a:t>
            </a:r>
            <a:r>
              <a:rPr lang="es-VE" sz="1800" b="1" dirty="0">
                <a:solidFill>
                  <a:srgbClr val="FFC000"/>
                </a:solidFill>
              </a:rPr>
              <a:t>] </a:t>
            </a:r>
            <a:r>
              <a:rPr lang="es-VE" sz="1800" dirty="0"/>
              <a:t>Pro 11:7; Mat 25:41</a:t>
            </a:r>
            <a:endParaRPr lang="es-VE" sz="1800" dirty="0">
              <a:latin typeface="Calibri" panose="020F0502020204030204"/>
            </a:endParaRPr>
          </a:p>
        </p:txBody>
      </p:sp>
    </p:spTree>
    <p:extLst>
      <p:ext uri="{BB962C8B-B14F-4D97-AF65-F5344CB8AC3E}">
        <p14:creationId xmlns:p14="http://schemas.microsoft.com/office/powerpoint/2010/main" val="1254056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lumOff val="35000"/>
              </a:schemeClr>
            </a:gs>
            <a:gs pos="23000">
              <a:schemeClr val="bg1">
                <a:lumMod val="75000"/>
                <a:lumOff val="25000"/>
              </a:schemeClr>
            </a:gs>
            <a:gs pos="69000">
              <a:schemeClr val="bg1">
                <a:lumMod val="85000"/>
                <a:lumOff val="15000"/>
              </a:schemeClr>
            </a:gs>
            <a:gs pos="97000">
              <a:schemeClr val="bg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5. EL DESTINO DE LOS MALVADOS</a:t>
            </a:r>
            <a:br>
              <a:rPr lang="es-VE" sz="5400" b="1" dirty="0"/>
            </a:br>
            <a:r>
              <a:rPr lang="es-VE" b="1" dirty="0"/>
              <a:t>5.2. Puntos de vista falsos</a:t>
            </a:r>
            <a:br>
              <a:rPr lang="es-VE" b="1" dirty="0"/>
            </a:br>
            <a:r>
              <a:rPr lang="es-VE" sz="2200" b="1" dirty="0"/>
              <a:t>5.2.1 Universalismo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a:bodyPr>
          <a:lstStyle/>
          <a:p>
            <a:pPr marL="0" indent="0">
              <a:buNone/>
            </a:pPr>
            <a:r>
              <a:rPr lang="es-VE" sz="2400" dirty="0"/>
              <a:t>Según este punto de vista, todos serán finalmente salvos.</a:t>
            </a:r>
          </a:p>
          <a:p>
            <a:pPr marL="0" indent="0">
              <a:buNone/>
            </a:pPr>
            <a:endParaRPr lang="es-VE" sz="2400" dirty="0"/>
          </a:p>
          <a:p>
            <a:pPr marL="0" indent="0">
              <a:buNone/>
            </a:pPr>
            <a:r>
              <a:rPr lang="es-VE" sz="2400" dirty="0"/>
              <a:t>El que Dios es demasiado amoroso como para excluir a nadie del cielo parece ser su alegato. La teoría se contradice por pasajes tales como </a:t>
            </a:r>
            <a:r>
              <a:rPr lang="es-VE" sz="2400" b="1" dirty="0">
                <a:solidFill>
                  <a:srgbClr val="FFC000"/>
                </a:solidFill>
                <a:latin typeface="Calibri" panose="020F0502020204030204"/>
              </a:rPr>
              <a:t>[1</a:t>
            </a:r>
            <a:r>
              <a:rPr lang="es-VE" sz="2400" b="1" dirty="0">
                <a:solidFill>
                  <a:srgbClr val="FFC000"/>
                </a:solidFill>
              </a:rPr>
              <a:t>]</a:t>
            </a:r>
            <a:r>
              <a:rPr lang="es-VE" sz="2400" dirty="0"/>
              <a:t>.</a:t>
            </a:r>
          </a:p>
        </p:txBody>
      </p:sp>
      <p:sp>
        <p:nvSpPr>
          <p:cNvPr id="4" name="Marcador de contenido 2">
            <a:extLst>
              <a:ext uri="{FF2B5EF4-FFF2-40B4-BE49-F238E27FC236}">
                <a16:creationId xmlns:a16="http://schemas.microsoft.com/office/drawing/2014/main" id="{77D7C389-302D-47A5-A7F5-00324964E4A0}"/>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nn-NO" sz="1800" dirty="0"/>
              <a:t>Rom 6:23; Luc 16:19-31; Jua 3:36</a:t>
            </a:r>
            <a:endParaRPr lang="es-VE" sz="1800" dirty="0">
              <a:latin typeface="Calibri" panose="020F0502020204030204"/>
            </a:endParaRPr>
          </a:p>
        </p:txBody>
      </p:sp>
    </p:spTree>
    <p:extLst>
      <p:ext uri="{BB962C8B-B14F-4D97-AF65-F5344CB8AC3E}">
        <p14:creationId xmlns:p14="http://schemas.microsoft.com/office/powerpoint/2010/main" val="2803230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lumOff val="35000"/>
              </a:schemeClr>
            </a:gs>
            <a:gs pos="23000">
              <a:schemeClr val="bg1">
                <a:lumMod val="75000"/>
                <a:lumOff val="25000"/>
              </a:schemeClr>
            </a:gs>
            <a:gs pos="69000">
              <a:schemeClr val="bg1">
                <a:lumMod val="85000"/>
                <a:lumOff val="15000"/>
              </a:schemeClr>
            </a:gs>
            <a:gs pos="97000">
              <a:schemeClr val="bg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5. EL DESTINO DE LOS MALVADOS</a:t>
            </a:r>
            <a:br>
              <a:rPr lang="es-VE" sz="5400" b="1" dirty="0"/>
            </a:br>
            <a:r>
              <a:rPr lang="es-VE" b="1" dirty="0"/>
              <a:t>5.2. Puntos de vista falsos</a:t>
            </a:r>
            <a:br>
              <a:rPr lang="es-VE" b="1" dirty="0"/>
            </a:br>
            <a:r>
              <a:rPr lang="es-VE" sz="2200" b="1" dirty="0"/>
              <a:t>5.2.2 Restauración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a:bodyPr>
          <a:lstStyle/>
          <a:p>
            <a:pPr marL="0" indent="0">
              <a:buNone/>
            </a:pPr>
            <a:r>
              <a:rPr lang="es-VE" sz="2400" dirty="0"/>
              <a:t>Según este punto de vista, el castigo en el infierno no es eterno, sino un acontecimiento transitorio para el fin de purificar al pecador y capacitarlo para el cielo.</a:t>
            </a:r>
          </a:p>
          <a:p>
            <a:pPr marL="0" indent="0">
              <a:buNone/>
            </a:pPr>
            <a:endParaRPr lang="es-VE" sz="2400" dirty="0"/>
          </a:p>
          <a:p>
            <a:pPr marL="0" indent="0">
              <a:buNone/>
            </a:pPr>
            <a:r>
              <a:rPr lang="es-VE" sz="2400" dirty="0"/>
              <a:t>Si este fuera el caso, el fuego del infierno tendría más poder o eficacia que la sangre de Cristo. Además, la experiencia nos enseña que el castigo en sí mismo no es regenerativo; puede restringir, pero no transformar.</a:t>
            </a:r>
          </a:p>
        </p:txBody>
      </p:sp>
      <p:sp>
        <p:nvSpPr>
          <p:cNvPr id="4" name="Marcador de contenido 2">
            <a:extLst>
              <a:ext uri="{FF2B5EF4-FFF2-40B4-BE49-F238E27FC236}">
                <a16:creationId xmlns:a16="http://schemas.microsoft.com/office/drawing/2014/main" id="{77D7C389-302D-47A5-A7F5-00324964E4A0}"/>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[Referencia</a:t>
            </a:r>
            <a:r>
              <a:rPr lang="es-VE" sz="1800" b="1" dirty="0">
                <a:solidFill>
                  <a:srgbClr val="FFC000"/>
                </a:solidFill>
              </a:rPr>
              <a:t>] </a:t>
            </a:r>
            <a:r>
              <a:rPr lang="es-VE" sz="1800" dirty="0"/>
              <a:t>Mat 25:41</a:t>
            </a:r>
            <a:endParaRPr lang="es-VE" sz="1800" dirty="0">
              <a:latin typeface="Calibri" panose="020F0502020204030204"/>
            </a:endParaRPr>
          </a:p>
        </p:txBody>
      </p:sp>
    </p:spTree>
    <p:extLst>
      <p:ext uri="{BB962C8B-B14F-4D97-AF65-F5344CB8AC3E}">
        <p14:creationId xmlns:p14="http://schemas.microsoft.com/office/powerpoint/2010/main" val="4132243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821767" y="408215"/>
            <a:ext cx="8516471" cy="4947557"/>
          </a:xfrm>
        </p:spPr>
        <p:txBody>
          <a:bodyPr anchor="ctr">
            <a:noAutofit/>
          </a:bodyPr>
          <a:lstStyle/>
          <a:p>
            <a:r>
              <a:rPr lang="es-VE" sz="8000" b="1" dirty="0"/>
              <a:t>1. MUERTE</a:t>
            </a:r>
            <a:endParaRPr lang="es-VE" sz="8000" b="1" dirty="0">
              <a:latin typeface="+mn-lt"/>
            </a:endParaRPr>
          </a:p>
        </p:txBody>
      </p:sp>
    </p:spTree>
    <p:extLst>
      <p:ext uri="{BB962C8B-B14F-4D97-AF65-F5344CB8AC3E}">
        <p14:creationId xmlns:p14="http://schemas.microsoft.com/office/powerpoint/2010/main" val="668785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lumOff val="35000"/>
              </a:schemeClr>
            </a:gs>
            <a:gs pos="23000">
              <a:schemeClr val="bg1">
                <a:lumMod val="75000"/>
                <a:lumOff val="25000"/>
              </a:schemeClr>
            </a:gs>
            <a:gs pos="69000">
              <a:schemeClr val="bg1">
                <a:lumMod val="85000"/>
                <a:lumOff val="15000"/>
              </a:schemeClr>
            </a:gs>
            <a:gs pos="97000">
              <a:schemeClr val="bg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5. EL DESTINO DE LOS MALVADOS</a:t>
            </a:r>
            <a:br>
              <a:rPr lang="es-VE" sz="5400" b="1" dirty="0"/>
            </a:br>
            <a:r>
              <a:rPr lang="es-VE" b="1" dirty="0"/>
              <a:t>5.2. Puntos de vista falsos</a:t>
            </a:r>
            <a:br>
              <a:rPr lang="es-VE" b="1" dirty="0"/>
            </a:br>
            <a:r>
              <a:rPr lang="es-VE" sz="2200" b="1" dirty="0"/>
              <a:t>5.2.3 Segunda oportunidad</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a:bodyPr>
          <a:lstStyle/>
          <a:p>
            <a:pPr marL="0" indent="0">
              <a:buNone/>
            </a:pPr>
            <a:r>
              <a:rPr lang="es-VE" sz="2400" dirty="0"/>
              <a:t>Según esa teoría, todos tendrán una segunda oportunidad, para aceptar la salvación, </a:t>
            </a:r>
            <a:r>
              <a:rPr lang="es-VE" sz="2400" i="1" dirty="0">
                <a:highlight>
                  <a:srgbClr val="800000"/>
                </a:highlight>
              </a:rPr>
              <a:t>entre la muerte y la resurrección</a:t>
            </a:r>
            <a:r>
              <a:rPr lang="es-VE" sz="2400" dirty="0"/>
              <a:t>.</a:t>
            </a:r>
          </a:p>
          <a:p>
            <a:pPr marL="0" indent="0">
              <a:buNone/>
            </a:pPr>
            <a:endParaRPr lang="es-VE" sz="2400" dirty="0"/>
          </a:p>
          <a:p>
            <a:pPr marL="0" indent="0">
              <a:buNone/>
            </a:pPr>
            <a:r>
              <a:rPr lang="es-VE" sz="2400" dirty="0"/>
              <a:t>Sin embargo, las Sagradas Escrituras enseñan que a la muerte queda fijado el destino del hombre </a:t>
            </a:r>
            <a:r>
              <a:rPr lang="es-VE" sz="2400" b="1" dirty="0">
                <a:solidFill>
                  <a:srgbClr val="FFC000"/>
                </a:solidFill>
                <a:latin typeface="Calibri" panose="020F0502020204030204"/>
              </a:rPr>
              <a:t>[1</a:t>
            </a:r>
            <a:r>
              <a:rPr lang="es-VE" sz="2400" b="1" dirty="0">
                <a:solidFill>
                  <a:srgbClr val="FFC000"/>
                </a:solidFill>
              </a:rPr>
              <a:t>]</a:t>
            </a:r>
            <a:r>
              <a:rPr lang="es-VE" sz="2400" dirty="0"/>
              <a:t>.</a:t>
            </a:r>
          </a:p>
        </p:txBody>
      </p:sp>
      <p:sp>
        <p:nvSpPr>
          <p:cNvPr id="4" name="Marcador de contenido 2">
            <a:extLst>
              <a:ext uri="{FF2B5EF4-FFF2-40B4-BE49-F238E27FC236}">
                <a16:creationId xmlns:a16="http://schemas.microsoft.com/office/drawing/2014/main" id="{77D7C389-302D-47A5-A7F5-00324964E4A0}"/>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err="1"/>
              <a:t>Heb</a:t>
            </a:r>
            <a:r>
              <a:rPr lang="es-VE" sz="1800" dirty="0"/>
              <a:t> 9:27</a:t>
            </a:r>
            <a:endParaRPr lang="es-VE" sz="1800" dirty="0">
              <a:latin typeface="Calibri" panose="020F0502020204030204"/>
            </a:endParaRPr>
          </a:p>
        </p:txBody>
      </p:sp>
    </p:spTree>
    <p:extLst>
      <p:ext uri="{BB962C8B-B14F-4D97-AF65-F5344CB8AC3E}">
        <p14:creationId xmlns:p14="http://schemas.microsoft.com/office/powerpoint/2010/main" val="1001958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lumOff val="35000"/>
              </a:schemeClr>
            </a:gs>
            <a:gs pos="23000">
              <a:schemeClr val="bg1">
                <a:lumMod val="75000"/>
                <a:lumOff val="25000"/>
              </a:schemeClr>
            </a:gs>
            <a:gs pos="69000">
              <a:schemeClr val="bg1">
                <a:lumMod val="85000"/>
                <a:lumOff val="15000"/>
              </a:schemeClr>
            </a:gs>
            <a:gs pos="97000">
              <a:schemeClr val="bg1">
                <a:lumMod val="95000"/>
                <a:lumOff val="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5. EL DESTINO DE LOS MALVADOS</a:t>
            </a:r>
            <a:br>
              <a:rPr lang="es-VE" sz="5400" b="1" dirty="0"/>
            </a:br>
            <a:r>
              <a:rPr lang="es-VE" b="1" dirty="0"/>
              <a:t>5.2. Puntos de vista falsos</a:t>
            </a:r>
            <a:br>
              <a:rPr lang="es-VE" b="1" dirty="0"/>
            </a:br>
            <a:r>
              <a:rPr lang="es-VE" sz="2200" b="1" dirty="0"/>
              <a:t>5.2.4 Aniquilación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fontScale="92500" lnSpcReduction="20000"/>
          </a:bodyPr>
          <a:lstStyle/>
          <a:p>
            <a:pPr marL="0" indent="0">
              <a:buNone/>
            </a:pPr>
            <a:r>
              <a:rPr lang="es-VE" sz="2400" dirty="0"/>
              <a:t>Esta teoría dice que la Biblia enseña que los impíos perecerán, y que esto prueba que el castigo final consistirá en la aniquilación.</a:t>
            </a:r>
          </a:p>
          <a:p>
            <a:pPr marL="0" indent="0">
              <a:buNone/>
            </a:pPr>
            <a:endParaRPr lang="es-VE" sz="2400" dirty="0"/>
          </a:p>
          <a:p>
            <a:pPr marL="0" indent="0">
              <a:buNone/>
            </a:pPr>
            <a:r>
              <a:rPr lang="es-VE" sz="2400" dirty="0"/>
              <a:t>Eso no puede ser cierto, porque si perecer significa ser aniquilado, entonces el hijo pródigo fue aniquilado antes de regresar a su padre, siendo que cuando comenzó a arrepentirse, dijo: </a:t>
            </a:r>
            <a:r>
              <a:rPr lang="es-VE" sz="2400" i="1" dirty="0">
                <a:solidFill>
                  <a:srgbClr val="FFC000"/>
                </a:solidFill>
              </a:rPr>
              <a:t>“¡Cuántos jornaleros en la casa de mi padre tienen abundancia de pan, y yo aquí perezco de hambre!”</a:t>
            </a:r>
            <a:r>
              <a:rPr lang="es-VE" sz="2400" dirty="0"/>
              <a:t> </a:t>
            </a:r>
            <a:r>
              <a:rPr lang="es-VE" sz="2400" b="1" dirty="0">
                <a:solidFill>
                  <a:srgbClr val="FFC000"/>
                </a:solidFill>
                <a:latin typeface="Calibri" panose="020F0502020204030204"/>
              </a:rPr>
              <a:t>[1</a:t>
            </a:r>
            <a:r>
              <a:rPr lang="es-VE" sz="2400" b="1" dirty="0">
                <a:solidFill>
                  <a:srgbClr val="FFC000"/>
                </a:solidFill>
              </a:rPr>
              <a:t>]</a:t>
            </a:r>
            <a:r>
              <a:rPr lang="es-VE" sz="2400" dirty="0"/>
              <a:t>.</a:t>
            </a:r>
          </a:p>
          <a:p>
            <a:pPr marL="0" indent="0">
              <a:buNone/>
            </a:pPr>
            <a:endParaRPr lang="es-VE" sz="2400" dirty="0"/>
          </a:p>
          <a:p>
            <a:pPr marL="0" indent="0">
              <a:buNone/>
            </a:pPr>
            <a:r>
              <a:rPr lang="es-VE" sz="2400" dirty="0"/>
              <a:t>Y nos dice también la Biblia que el mundo antediluviano pereció, anegado en agua </a:t>
            </a:r>
            <a:r>
              <a:rPr lang="es-VE" sz="2400" b="1" dirty="0">
                <a:solidFill>
                  <a:srgbClr val="FFC000"/>
                </a:solidFill>
                <a:latin typeface="Calibri" panose="020F0502020204030204"/>
              </a:rPr>
              <a:t>[2</a:t>
            </a:r>
            <a:r>
              <a:rPr lang="es-VE" sz="2400" b="1" dirty="0">
                <a:solidFill>
                  <a:srgbClr val="FFC000"/>
                </a:solidFill>
              </a:rPr>
              <a:t>]</a:t>
            </a:r>
            <a:r>
              <a:rPr lang="es-VE" sz="2400" dirty="0"/>
              <a:t>. Y, sin embargo, el mundo todavía continúa existiendo.</a:t>
            </a:r>
          </a:p>
        </p:txBody>
      </p:sp>
      <p:sp>
        <p:nvSpPr>
          <p:cNvPr id="4" name="Marcador de contenido 2">
            <a:extLst>
              <a:ext uri="{FF2B5EF4-FFF2-40B4-BE49-F238E27FC236}">
                <a16:creationId xmlns:a16="http://schemas.microsoft.com/office/drawing/2014/main" id="{77D7C389-302D-47A5-A7F5-00324964E4A0}"/>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a:t>Luc 15:17</a:t>
            </a:r>
            <a:r>
              <a:rPr lang="es-VE" sz="1800" b="1" dirty="0">
                <a:solidFill>
                  <a:srgbClr val="FFC000"/>
                </a:solidFill>
              </a:rPr>
              <a:t> </a:t>
            </a:r>
            <a:r>
              <a:rPr lang="es-VE" sz="1800" b="1" dirty="0">
                <a:solidFill>
                  <a:srgbClr val="FFC000"/>
                </a:solidFill>
                <a:latin typeface="Calibri" panose="020F0502020204030204"/>
              </a:rPr>
              <a:t>[2</a:t>
            </a:r>
            <a:r>
              <a:rPr lang="es-VE" sz="1800" b="1" dirty="0">
                <a:solidFill>
                  <a:srgbClr val="FFC000"/>
                </a:solidFill>
              </a:rPr>
              <a:t>] </a:t>
            </a:r>
            <a:r>
              <a:rPr lang="es-VE" sz="1800" dirty="0"/>
              <a:t>2Pe 3:6</a:t>
            </a:r>
            <a:endParaRPr lang="es-VE" sz="1800" dirty="0">
              <a:latin typeface="Calibri" panose="020F0502020204030204"/>
            </a:endParaRPr>
          </a:p>
        </p:txBody>
      </p:sp>
    </p:spTree>
    <p:extLst>
      <p:ext uri="{BB962C8B-B14F-4D97-AF65-F5344CB8AC3E}">
        <p14:creationId xmlns:p14="http://schemas.microsoft.com/office/powerpoint/2010/main" val="2265703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821767" y="408215"/>
            <a:ext cx="8516471" cy="4947557"/>
          </a:xfrm>
        </p:spPr>
        <p:txBody>
          <a:bodyPr anchor="ctr">
            <a:noAutofit/>
          </a:bodyPr>
          <a:lstStyle/>
          <a:p>
            <a:r>
              <a:rPr lang="es-VE" sz="7200" b="1" dirty="0"/>
              <a:t>6. LA SEGUNDA VENIDA DE CRISTO</a:t>
            </a:r>
            <a:endParaRPr lang="es-VE" sz="7200" b="1" dirty="0">
              <a:latin typeface="+mn-lt"/>
            </a:endParaRPr>
          </a:p>
        </p:txBody>
      </p:sp>
    </p:spTree>
    <p:extLst>
      <p:ext uri="{BB962C8B-B14F-4D97-AF65-F5344CB8AC3E}">
        <p14:creationId xmlns:p14="http://schemas.microsoft.com/office/powerpoint/2010/main" val="3961245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6. LA SEGUNDA VENIDA DE CRISTO</a:t>
            </a:r>
            <a:br>
              <a:rPr lang="es-VE" sz="5400" b="1" dirty="0"/>
            </a:br>
            <a:r>
              <a:rPr lang="es-VE" b="1" dirty="0"/>
              <a:t>6.1. La forma de su venida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a:bodyPr>
          <a:lstStyle/>
          <a:p>
            <a:pPr marL="0" indent="0" algn="ctr">
              <a:buNone/>
            </a:pPr>
            <a:r>
              <a:rPr lang="es-VE" sz="4800" dirty="0"/>
              <a:t>Será personal </a:t>
            </a:r>
            <a:r>
              <a:rPr lang="es-VE" sz="4800" b="1" dirty="0">
                <a:solidFill>
                  <a:srgbClr val="FFC000"/>
                </a:solidFill>
                <a:latin typeface="Calibri" panose="020F0502020204030204"/>
              </a:rPr>
              <a:t>[1</a:t>
            </a:r>
            <a:r>
              <a:rPr lang="es-VE" sz="4800" b="1" dirty="0">
                <a:solidFill>
                  <a:srgbClr val="FFC000"/>
                </a:solidFill>
              </a:rPr>
              <a:t>]</a:t>
            </a:r>
            <a:r>
              <a:rPr lang="es-VE" sz="4800" dirty="0"/>
              <a:t>, literal </a:t>
            </a:r>
            <a:r>
              <a:rPr lang="es-VE" sz="4800" b="1" dirty="0">
                <a:solidFill>
                  <a:srgbClr val="FFC000"/>
                </a:solidFill>
                <a:latin typeface="Calibri" panose="020F0502020204030204"/>
              </a:rPr>
              <a:t>[2</a:t>
            </a:r>
            <a:r>
              <a:rPr lang="es-VE" sz="4800" b="1" dirty="0">
                <a:solidFill>
                  <a:srgbClr val="FFC000"/>
                </a:solidFill>
              </a:rPr>
              <a:t>]</a:t>
            </a:r>
            <a:r>
              <a:rPr lang="es-VE" sz="4800" dirty="0"/>
              <a:t>, visible </a:t>
            </a:r>
            <a:r>
              <a:rPr lang="es-VE" sz="4800" b="1" dirty="0">
                <a:solidFill>
                  <a:srgbClr val="FFC000"/>
                </a:solidFill>
                <a:latin typeface="Calibri" panose="020F0502020204030204"/>
              </a:rPr>
              <a:t>[3</a:t>
            </a:r>
            <a:r>
              <a:rPr lang="es-VE" sz="4800" b="1" dirty="0">
                <a:solidFill>
                  <a:srgbClr val="FFC000"/>
                </a:solidFill>
              </a:rPr>
              <a:t>]</a:t>
            </a:r>
            <a:r>
              <a:rPr lang="es-VE" sz="4800" dirty="0"/>
              <a:t> y gloriosa </a:t>
            </a:r>
            <a:r>
              <a:rPr lang="es-VE" sz="4800" b="1" dirty="0">
                <a:solidFill>
                  <a:srgbClr val="FFC000"/>
                </a:solidFill>
                <a:latin typeface="Calibri" panose="020F0502020204030204"/>
              </a:rPr>
              <a:t>[4</a:t>
            </a:r>
            <a:r>
              <a:rPr lang="es-VE" sz="4800" b="1" dirty="0">
                <a:solidFill>
                  <a:srgbClr val="FFC000"/>
                </a:solidFill>
              </a:rPr>
              <a:t>]</a:t>
            </a:r>
            <a:r>
              <a:rPr lang="es-VE" sz="4800" dirty="0"/>
              <a:t>.</a:t>
            </a:r>
          </a:p>
        </p:txBody>
      </p:sp>
      <p:sp>
        <p:nvSpPr>
          <p:cNvPr id="4" name="Marcador de contenido 2">
            <a:extLst>
              <a:ext uri="{FF2B5EF4-FFF2-40B4-BE49-F238E27FC236}">
                <a16:creationId xmlns:a16="http://schemas.microsoft.com/office/drawing/2014/main" id="{77D7C389-302D-47A5-A7F5-00324964E4A0}"/>
              </a:ext>
            </a:extLst>
          </p:cNvPr>
          <p:cNvSpPr txBox="1">
            <a:spLocks/>
          </p:cNvSpPr>
          <p:nvPr/>
        </p:nvSpPr>
        <p:spPr>
          <a:xfrm>
            <a:off x="736600" y="5056095"/>
            <a:ext cx="8686800" cy="611717"/>
          </a:xfrm>
          <a:prstGeom prst="rect">
            <a:avLst/>
          </a:prstGeom>
        </p:spPr>
        <p:txBody>
          <a:bodyPr vert="horz" lIns="91440" tIns="45720" rIns="91440" bIns="45720" rtlCol="0" anchor="ctr">
            <a:normAutofit fontScale="92500"/>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a:t>Jua 14:3; </a:t>
            </a:r>
            <a:r>
              <a:rPr lang="es-VE" sz="1800" dirty="0" err="1"/>
              <a:t>Hch</a:t>
            </a:r>
            <a:r>
              <a:rPr lang="es-VE" sz="1800" dirty="0"/>
              <a:t> 1:10, </a:t>
            </a:r>
            <a:r>
              <a:rPr lang="es-VE" sz="1800" dirty="0" err="1"/>
              <a:t>Hch</a:t>
            </a:r>
            <a:r>
              <a:rPr lang="es-VE" sz="1800" dirty="0"/>
              <a:t> 1:11; 1Ts 4:16; </a:t>
            </a:r>
            <a:r>
              <a:rPr lang="es-VE" sz="1800" dirty="0" err="1"/>
              <a:t>Apo</a:t>
            </a:r>
            <a:r>
              <a:rPr lang="es-VE" sz="1800" dirty="0"/>
              <a:t> 1:7; </a:t>
            </a:r>
            <a:r>
              <a:rPr lang="es-VE" sz="1800" dirty="0" err="1"/>
              <a:t>Apo</a:t>
            </a:r>
            <a:r>
              <a:rPr lang="es-VE" sz="1800" dirty="0"/>
              <a:t> 22:7</a:t>
            </a:r>
            <a:r>
              <a:rPr lang="es-VE" sz="1800" b="1" dirty="0">
                <a:solidFill>
                  <a:srgbClr val="FFC000"/>
                </a:solidFill>
              </a:rPr>
              <a:t> </a:t>
            </a:r>
            <a:r>
              <a:rPr lang="es-VE" sz="1800" b="1" dirty="0">
                <a:solidFill>
                  <a:srgbClr val="FFC000"/>
                </a:solidFill>
                <a:latin typeface="Calibri" panose="020F0502020204030204"/>
              </a:rPr>
              <a:t>[2</a:t>
            </a:r>
            <a:r>
              <a:rPr lang="es-VE" sz="1800" b="1" dirty="0">
                <a:solidFill>
                  <a:srgbClr val="FFC000"/>
                </a:solidFill>
              </a:rPr>
              <a:t>] </a:t>
            </a:r>
            <a:r>
              <a:rPr lang="es-VE" sz="1800" dirty="0" err="1"/>
              <a:t>Hch</a:t>
            </a:r>
            <a:r>
              <a:rPr lang="es-VE" sz="1800" dirty="0"/>
              <a:t> 1:10; 1Ts 4:16, 1Ts 4:17; </a:t>
            </a:r>
            <a:r>
              <a:rPr lang="es-VE" sz="1800" dirty="0" err="1"/>
              <a:t>Apo</a:t>
            </a:r>
            <a:r>
              <a:rPr lang="es-VE" sz="1800" dirty="0"/>
              <a:t> 1:7; Zac 14:4</a:t>
            </a:r>
            <a:r>
              <a:rPr lang="es-VE" sz="1800" b="1" dirty="0">
                <a:solidFill>
                  <a:srgbClr val="FFC000"/>
                </a:solidFill>
              </a:rPr>
              <a:t> </a:t>
            </a:r>
            <a:r>
              <a:rPr lang="es-VE" sz="1800" b="1" dirty="0">
                <a:solidFill>
                  <a:srgbClr val="FFC000"/>
                </a:solidFill>
                <a:latin typeface="Calibri" panose="020F0502020204030204"/>
              </a:rPr>
              <a:t>[3</a:t>
            </a:r>
            <a:r>
              <a:rPr lang="es-VE" sz="1800" b="1" dirty="0">
                <a:solidFill>
                  <a:srgbClr val="FFC000"/>
                </a:solidFill>
              </a:rPr>
              <a:t>] </a:t>
            </a:r>
            <a:r>
              <a:rPr lang="es-VE" sz="1800" dirty="0" err="1"/>
              <a:t>Heb</a:t>
            </a:r>
            <a:r>
              <a:rPr lang="es-VE" sz="1800" dirty="0"/>
              <a:t> 9:28; </a:t>
            </a:r>
            <a:r>
              <a:rPr lang="es-VE" sz="1800" dirty="0" err="1"/>
              <a:t>Flp</a:t>
            </a:r>
            <a:r>
              <a:rPr lang="es-VE" sz="1800" dirty="0"/>
              <a:t> 3:20; Zac 12:10</a:t>
            </a:r>
            <a:r>
              <a:rPr lang="es-VE" sz="1800" b="1" dirty="0">
                <a:solidFill>
                  <a:srgbClr val="FFC000"/>
                </a:solidFill>
              </a:rPr>
              <a:t> </a:t>
            </a:r>
            <a:r>
              <a:rPr lang="es-VE" sz="1800" b="1" dirty="0">
                <a:solidFill>
                  <a:srgbClr val="FFC000"/>
                </a:solidFill>
                <a:latin typeface="Calibri" panose="020F0502020204030204"/>
              </a:rPr>
              <a:t>[4</a:t>
            </a:r>
            <a:r>
              <a:rPr lang="es-VE" sz="1800" b="1" dirty="0">
                <a:solidFill>
                  <a:srgbClr val="FFC000"/>
                </a:solidFill>
              </a:rPr>
              <a:t>] </a:t>
            </a:r>
            <a:r>
              <a:rPr lang="es-VE" sz="1800" dirty="0"/>
              <a:t>Mat 16:27; 2Ts 1:7-9; Col 3:4; Mat 25:31</a:t>
            </a:r>
            <a:endParaRPr lang="es-VE" sz="1800" dirty="0">
              <a:latin typeface="Calibri" panose="020F0502020204030204"/>
            </a:endParaRPr>
          </a:p>
        </p:txBody>
      </p:sp>
    </p:spTree>
    <p:extLst>
      <p:ext uri="{BB962C8B-B14F-4D97-AF65-F5344CB8AC3E}">
        <p14:creationId xmlns:p14="http://schemas.microsoft.com/office/powerpoint/2010/main" val="1621488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6. LA SEGUNDA VENIDA DE CRISTO</a:t>
            </a:r>
            <a:br>
              <a:rPr lang="es-VE" sz="5400" b="1" dirty="0"/>
            </a:br>
            <a:r>
              <a:rPr lang="es-VE" b="1" dirty="0"/>
              <a:t>6.2. La época de su venida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lnSpcReduction="10000"/>
          </a:bodyPr>
          <a:lstStyle/>
          <a:p>
            <a:pPr marL="0" indent="0">
              <a:buNone/>
            </a:pPr>
            <a:r>
              <a:rPr lang="es-VE" sz="2800" dirty="0"/>
              <a:t>Se han hecho intentos para calcular la fecha de la venida de Cristo, y todos los cálculos han fracasado. El Señor ha declarado que </a:t>
            </a:r>
            <a:r>
              <a:rPr lang="es-VE" sz="2800" dirty="0">
                <a:highlight>
                  <a:srgbClr val="008000"/>
                </a:highlight>
              </a:rPr>
              <a:t>la época exacta de su venida está oculta en los consejos de Dios</a:t>
            </a:r>
            <a:r>
              <a:rPr lang="es-VE" sz="2800" dirty="0"/>
              <a:t> </a:t>
            </a:r>
            <a:r>
              <a:rPr lang="es-VE" sz="2800" b="1" dirty="0">
                <a:solidFill>
                  <a:srgbClr val="FFC000"/>
                </a:solidFill>
                <a:latin typeface="Calibri" panose="020F0502020204030204"/>
              </a:rPr>
              <a:t>[1</a:t>
            </a:r>
            <a:r>
              <a:rPr lang="es-VE" sz="2800" b="1" dirty="0">
                <a:solidFill>
                  <a:srgbClr val="FFC000"/>
                </a:solidFill>
              </a:rPr>
              <a:t>]</a:t>
            </a:r>
            <a:r>
              <a:rPr lang="es-VE" sz="2800" dirty="0"/>
              <a:t>.</a:t>
            </a:r>
          </a:p>
          <a:p>
            <a:pPr marL="0" indent="0">
              <a:buNone/>
            </a:pPr>
            <a:endParaRPr lang="es-VE" sz="2800" dirty="0"/>
          </a:p>
          <a:p>
            <a:pPr marL="0" indent="0">
              <a:buNone/>
            </a:pPr>
            <a:r>
              <a:rPr lang="es-VE" sz="2800" dirty="0"/>
              <a:t>Esa ordenación es sabia. </a:t>
            </a:r>
            <a:r>
              <a:rPr lang="es-VE" sz="2800" i="1" dirty="0"/>
              <a:t>¿A quién le gustaría, por ejemplo, saber de antemano el día exacto de su muerte?</a:t>
            </a:r>
            <a:r>
              <a:rPr lang="es-VE" sz="2800" dirty="0"/>
              <a:t> Dicho conocimiento tendería a perturbar a la persona e incapacitarla para los deberes de la vida.</a:t>
            </a:r>
          </a:p>
        </p:txBody>
      </p:sp>
      <p:sp>
        <p:nvSpPr>
          <p:cNvPr id="4" name="Marcador de contenido 2">
            <a:extLst>
              <a:ext uri="{FF2B5EF4-FFF2-40B4-BE49-F238E27FC236}">
                <a16:creationId xmlns:a16="http://schemas.microsoft.com/office/drawing/2014/main" id="{77D7C389-302D-47A5-A7F5-00324964E4A0}"/>
              </a:ext>
            </a:extLst>
          </p:cNvPr>
          <p:cNvSpPr txBox="1">
            <a:spLocks/>
          </p:cNvSpPr>
          <p:nvPr/>
        </p:nvSpPr>
        <p:spPr>
          <a:xfrm>
            <a:off x="736600" y="5056095"/>
            <a:ext cx="8686800" cy="611717"/>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a:t>Mat 24:36-42; Mar 13:32, Mar 13:33</a:t>
            </a:r>
            <a:endParaRPr lang="es-VE" sz="1800" dirty="0">
              <a:latin typeface="Calibri" panose="020F0502020204030204"/>
            </a:endParaRPr>
          </a:p>
        </p:txBody>
      </p:sp>
    </p:spTree>
    <p:extLst>
      <p:ext uri="{BB962C8B-B14F-4D97-AF65-F5344CB8AC3E}">
        <p14:creationId xmlns:p14="http://schemas.microsoft.com/office/powerpoint/2010/main" val="3960107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6. LA SEGUNDA VENIDA DE CRISTO</a:t>
            </a:r>
            <a:br>
              <a:rPr lang="es-VE" sz="5400" b="1" dirty="0"/>
            </a:br>
            <a:r>
              <a:rPr lang="es-VE" b="1" dirty="0"/>
              <a:t>6.3. Las señales de su venida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fontScale="85000" lnSpcReduction="20000"/>
          </a:bodyPr>
          <a:lstStyle/>
          <a:p>
            <a:pPr marL="0" indent="0">
              <a:buNone/>
            </a:pPr>
            <a:r>
              <a:rPr lang="es-VE" sz="2800" dirty="0"/>
              <a:t>Las Sagradas Escrituras nos enseñan que la aparición de Cristo para iniciar la edad del milenio será precedida por una transición perturbadora, caracterizada por perturbaciones físicas, guerras, dificultades económicas, decadencia moral, apostasía religiosa, infidelidad, pánico y perplejidad generales.</a:t>
            </a:r>
          </a:p>
          <a:p>
            <a:pPr marL="0" indent="0">
              <a:buNone/>
            </a:pPr>
            <a:endParaRPr lang="es-VE" sz="2800" dirty="0"/>
          </a:p>
          <a:p>
            <a:pPr marL="0" indent="0">
              <a:buNone/>
            </a:pPr>
            <a:r>
              <a:rPr lang="es-VE" sz="2800" dirty="0"/>
              <a:t>La última parte de este período de transición se conoce como la Gran Tribulación, un período durante el cual el mundo entero estará bajo el cetro de un gobierno anticristiano, contrario a Dios. Se perseguirá brutalmente a los creyentes en Dios, y la nación judía en particular pasará por el horno de la aflicción.</a:t>
            </a:r>
          </a:p>
        </p:txBody>
      </p:sp>
      <p:sp>
        <p:nvSpPr>
          <p:cNvPr id="4" name="Marcador de contenido 2">
            <a:extLst>
              <a:ext uri="{FF2B5EF4-FFF2-40B4-BE49-F238E27FC236}">
                <a16:creationId xmlns:a16="http://schemas.microsoft.com/office/drawing/2014/main" id="{77D7C389-302D-47A5-A7F5-00324964E4A0}"/>
              </a:ext>
            </a:extLst>
          </p:cNvPr>
          <p:cNvSpPr txBox="1">
            <a:spLocks/>
          </p:cNvSpPr>
          <p:nvPr/>
        </p:nvSpPr>
        <p:spPr>
          <a:xfrm>
            <a:off x="736600" y="5056095"/>
            <a:ext cx="8686800" cy="611717"/>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a:t>Mat 24:36-42; Mar 13:32, Mar 13:33</a:t>
            </a:r>
            <a:endParaRPr lang="es-VE" sz="1800" dirty="0">
              <a:latin typeface="Calibri" panose="020F0502020204030204"/>
            </a:endParaRPr>
          </a:p>
        </p:txBody>
      </p:sp>
    </p:spTree>
    <p:extLst>
      <p:ext uri="{BB962C8B-B14F-4D97-AF65-F5344CB8AC3E}">
        <p14:creationId xmlns:p14="http://schemas.microsoft.com/office/powerpoint/2010/main" val="242299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160931"/>
          </a:xfrm>
        </p:spPr>
        <p:txBody>
          <a:bodyPr anchor="ctr">
            <a:normAutofit fontScale="90000"/>
          </a:bodyPr>
          <a:lstStyle/>
          <a:p>
            <a:r>
              <a:rPr lang="es-VE" sz="5400" b="1" dirty="0"/>
              <a:t>1. MUERTE</a:t>
            </a:r>
            <a:br>
              <a:rPr lang="es-VE" sz="5400" b="1" dirty="0"/>
            </a:br>
            <a:r>
              <a:rPr lang="es-ES" b="1" dirty="0"/>
              <a:t>1.1. Definición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604687"/>
            <a:ext cx="8686800" cy="1252814"/>
          </a:xfrm>
        </p:spPr>
        <p:txBody>
          <a:bodyPr anchor="ctr">
            <a:normAutofit/>
          </a:bodyPr>
          <a:lstStyle/>
          <a:p>
            <a:pPr marL="0" indent="0">
              <a:buNone/>
            </a:pPr>
            <a:r>
              <a:rPr lang="es-VE" sz="2400" dirty="0">
                <a:solidFill>
                  <a:srgbClr val="F2F2F2"/>
                </a:solidFill>
              </a:rPr>
              <a:t>La muerte es la separación del alma del cuerpo y la introducción del hombre al mundo invisible. Se la describe de:</a:t>
            </a:r>
          </a:p>
        </p:txBody>
      </p:sp>
      <p:graphicFrame>
        <p:nvGraphicFramePr>
          <p:cNvPr id="5" name="Tabla 5">
            <a:extLst>
              <a:ext uri="{FF2B5EF4-FFF2-40B4-BE49-F238E27FC236}">
                <a16:creationId xmlns:a16="http://schemas.microsoft.com/office/drawing/2014/main" id="{458D0B18-7E3D-46B9-8A19-BE69110FCD11}"/>
              </a:ext>
            </a:extLst>
          </p:cNvPr>
          <p:cNvGraphicFramePr>
            <a:graphicFrameLocks noGrp="1"/>
          </p:cNvGraphicFramePr>
          <p:nvPr>
            <p:extLst>
              <p:ext uri="{D42A27DB-BD31-4B8C-83A1-F6EECF244321}">
                <p14:modId xmlns:p14="http://schemas.microsoft.com/office/powerpoint/2010/main" val="633637961"/>
              </p:ext>
            </p:extLst>
          </p:nvPr>
        </p:nvGraphicFramePr>
        <p:xfrm>
          <a:off x="736599" y="2857499"/>
          <a:ext cx="8686800" cy="2548220"/>
        </p:xfrm>
        <a:graphic>
          <a:graphicData uri="http://schemas.openxmlformats.org/drawingml/2006/table">
            <a:tbl>
              <a:tblPr firstRow="1" bandRow="1">
                <a:tableStyleId>{5C22544A-7EE6-4342-B048-85BDC9FD1C3A}</a:tableStyleId>
              </a:tblPr>
              <a:tblGrid>
                <a:gridCol w="5012474">
                  <a:extLst>
                    <a:ext uri="{9D8B030D-6E8A-4147-A177-3AD203B41FA5}">
                      <a16:colId xmlns:a16="http://schemas.microsoft.com/office/drawing/2014/main" val="2875531218"/>
                    </a:ext>
                  </a:extLst>
                </a:gridCol>
                <a:gridCol w="3674326">
                  <a:extLst>
                    <a:ext uri="{9D8B030D-6E8A-4147-A177-3AD203B41FA5}">
                      <a16:colId xmlns:a16="http://schemas.microsoft.com/office/drawing/2014/main" val="1924906688"/>
                    </a:ext>
                  </a:extLst>
                </a:gridCol>
              </a:tblGrid>
              <a:tr h="2548220">
                <a:tc>
                  <a:txBody>
                    <a:bodyPr/>
                    <a:lstStyle/>
                    <a:p>
                      <a:pPr marL="457200" indent="-457200">
                        <a:buFont typeface="+mj-lt"/>
                        <a:buAutoNum type="arabicPeriod"/>
                      </a:pPr>
                      <a:r>
                        <a:rPr lang="es-VE" sz="2000" b="0" dirty="0">
                          <a:solidFill>
                            <a:srgbClr val="F2F2F2"/>
                          </a:solidFill>
                        </a:rPr>
                        <a:t>Sueño (</a:t>
                      </a:r>
                      <a:r>
                        <a:rPr lang="es-VE" sz="2000" b="0" dirty="0">
                          <a:solidFill>
                            <a:srgbClr val="FFC000"/>
                          </a:solidFill>
                        </a:rPr>
                        <a:t>jua 11:11; </a:t>
                      </a:r>
                      <a:r>
                        <a:rPr lang="es-VE" sz="2000" b="0" dirty="0" err="1">
                          <a:solidFill>
                            <a:srgbClr val="FFC000"/>
                          </a:solidFill>
                        </a:rPr>
                        <a:t>deu</a:t>
                      </a:r>
                      <a:r>
                        <a:rPr lang="es-VE" sz="2000" b="0" dirty="0">
                          <a:solidFill>
                            <a:srgbClr val="FFC000"/>
                          </a:solidFill>
                        </a:rPr>
                        <a:t> 31:16</a:t>
                      </a:r>
                      <a:r>
                        <a:rPr lang="es-VE" sz="2000" b="0" dirty="0">
                          <a:solidFill>
                            <a:srgbClr val="F2F2F2"/>
                          </a:solidFill>
                        </a:rPr>
                        <a:t>)</a:t>
                      </a:r>
                    </a:p>
                    <a:p>
                      <a:pPr marL="457200" indent="-457200">
                        <a:buFont typeface="+mj-lt"/>
                        <a:buAutoNum type="arabicPeriod"/>
                      </a:pPr>
                      <a:r>
                        <a:rPr lang="es-VE" sz="2000" b="0" dirty="0">
                          <a:solidFill>
                            <a:srgbClr val="F2F2F2"/>
                          </a:solidFill>
                        </a:rPr>
                        <a:t>Disolución de la casa terrenal de este tabernáculo (</a:t>
                      </a:r>
                      <a:r>
                        <a:rPr lang="es-VE" sz="2000" b="0" dirty="0">
                          <a:solidFill>
                            <a:srgbClr val="FFC000"/>
                          </a:solidFill>
                        </a:rPr>
                        <a:t>2co 5:1</a:t>
                      </a:r>
                      <a:r>
                        <a:rPr lang="es-VE" sz="2000" b="0" dirty="0">
                          <a:solidFill>
                            <a:srgbClr val="F2F2F2"/>
                          </a:solidFill>
                        </a:rPr>
                        <a:t>)</a:t>
                      </a:r>
                    </a:p>
                    <a:p>
                      <a:pPr marL="457200" indent="-457200">
                        <a:buFont typeface="+mj-lt"/>
                        <a:buAutoNum type="arabicPeriod"/>
                      </a:pPr>
                      <a:r>
                        <a:rPr lang="es-VE" sz="2000" b="0" dirty="0">
                          <a:solidFill>
                            <a:srgbClr val="F2F2F2"/>
                          </a:solidFill>
                        </a:rPr>
                        <a:t>El dejar este tabernáculo (</a:t>
                      </a:r>
                      <a:r>
                        <a:rPr lang="es-VE" sz="2000" b="0" dirty="0">
                          <a:solidFill>
                            <a:srgbClr val="FFC000"/>
                          </a:solidFill>
                        </a:rPr>
                        <a:t>2pe 1:14</a:t>
                      </a:r>
                      <a:r>
                        <a:rPr lang="es-VE" sz="2000" b="0" dirty="0">
                          <a:solidFill>
                            <a:srgbClr val="F2F2F2"/>
                          </a:solidFill>
                        </a:rPr>
                        <a:t>)</a:t>
                      </a:r>
                    </a:p>
                    <a:p>
                      <a:pPr marL="457200" indent="-457200">
                        <a:buFont typeface="+mj-lt"/>
                        <a:buAutoNum type="arabicPeriod"/>
                      </a:pPr>
                      <a:r>
                        <a:rPr lang="es-VE" sz="2000" b="0" dirty="0">
                          <a:solidFill>
                            <a:srgbClr val="F2F2F2"/>
                          </a:solidFill>
                        </a:rPr>
                        <a:t>El pedir el alma de parte de Dios (</a:t>
                      </a:r>
                      <a:r>
                        <a:rPr lang="es-VE" sz="2000" b="0" dirty="0" err="1">
                          <a:solidFill>
                            <a:srgbClr val="FFC000"/>
                          </a:solidFill>
                        </a:rPr>
                        <a:t>luc</a:t>
                      </a:r>
                      <a:r>
                        <a:rPr lang="es-VE" sz="2000" b="0" dirty="0">
                          <a:solidFill>
                            <a:srgbClr val="FFC000"/>
                          </a:solidFill>
                        </a:rPr>
                        <a:t> 12:20</a:t>
                      </a:r>
                      <a:r>
                        <a:rPr lang="es-VE" sz="2000" b="0" dirty="0">
                          <a:solidFill>
                            <a:srgbClr val="F2F2F2"/>
                          </a:solidFill>
                        </a:rPr>
                        <a:t>)</a:t>
                      </a:r>
                    </a:p>
                    <a:p>
                      <a:pPr marL="457200" indent="-457200">
                        <a:buFont typeface="+mj-lt"/>
                        <a:buAutoNum type="arabicPeriod"/>
                      </a:pPr>
                      <a:r>
                        <a:rPr lang="es-VE" sz="2000" b="0" dirty="0">
                          <a:solidFill>
                            <a:srgbClr val="F2F2F2"/>
                          </a:solidFill>
                        </a:rPr>
                        <a:t>Ir por el camino por el cual no se vuelve (</a:t>
                      </a:r>
                      <a:r>
                        <a:rPr lang="es-VE" sz="2000" b="0" dirty="0" err="1">
                          <a:solidFill>
                            <a:srgbClr val="FFC000"/>
                          </a:solidFill>
                        </a:rPr>
                        <a:t>job</a:t>
                      </a:r>
                      <a:r>
                        <a:rPr lang="es-VE" sz="2000" b="0" dirty="0">
                          <a:solidFill>
                            <a:srgbClr val="FFC000"/>
                          </a:solidFill>
                        </a:rPr>
                        <a:t> 16:22</a:t>
                      </a:r>
                      <a:r>
                        <a:rPr lang="es-VE" sz="2000" b="0" dirty="0">
                          <a:solidFill>
                            <a:srgbClr val="F2F2F2"/>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457200" indent="-457200">
                        <a:buFont typeface="+mj-lt"/>
                        <a:buAutoNum type="arabicPeriod" startAt="6"/>
                      </a:pPr>
                      <a:r>
                        <a:rPr lang="es-VE" sz="2000" b="0" dirty="0">
                          <a:solidFill>
                            <a:srgbClr val="F2F2F2"/>
                          </a:solidFill>
                        </a:rPr>
                        <a:t>El reunirse con sus padres (</a:t>
                      </a:r>
                      <a:r>
                        <a:rPr lang="es-VE" sz="2000" b="0" dirty="0" err="1">
                          <a:solidFill>
                            <a:srgbClr val="FFC000"/>
                          </a:solidFill>
                        </a:rPr>
                        <a:t>gén</a:t>
                      </a:r>
                      <a:r>
                        <a:rPr lang="es-VE" sz="2000" b="0" dirty="0">
                          <a:solidFill>
                            <a:srgbClr val="FFC000"/>
                          </a:solidFill>
                        </a:rPr>
                        <a:t> 49:33</a:t>
                      </a:r>
                      <a:r>
                        <a:rPr lang="es-VE" sz="2000" b="0" dirty="0">
                          <a:solidFill>
                            <a:srgbClr val="F2F2F2"/>
                          </a:solidFill>
                        </a:rPr>
                        <a:t>)</a:t>
                      </a:r>
                    </a:p>
                    <a:p>
                      <a:pPr marL="457200" indent="-457200">
                        <a:buFont typeface="+mj-lt"/>
                        <a:buAutoNum type="arabicPeriod" startAt="6"/>
                      </a:pPr>
                      <a:r>
                        <a:rPr lang="es-VE" sz="2000" b="0" dirty="0">
                          <a:solidFill>
                            <a:srgbClr val="F2F2F2"/>
                          </a:solidFill>
                        </a:rPr>
                        <a:t>Descender al silencio (</a:t>
                      </a:r>
                      <a:r>
                        <a:rPr lang="es-VE" sz="2000" b="0" dirty="0">
                          <a:solidFill>
                            <a:srgbClr val="FFC000"/>
                          </a:solidFill>
                        </a:rPr>
                        <a:t>sal 115:17</a:t>
                      </a:r>
                      <a:r>
                        <a:rPr lang="es-VE" sz="2000" b="0" dirty="0">
                          <a:solidFill>
                            <a:srgbClr val="F2F2F2"/>
                          </a:solidFill>
                        </a:rPr>
                        <a:t>)</a:t>
                      </a:r>
                    </a:p>
                    <a:p>
                      <a:pPr marL="457200" indent="-457200">
                        <a:buFont typeface="+mj-lt"/>
                        <a:buAutoNum type="arabicPeriod" startAt="6"/>
                      </a:pPr>
                      <a:r>
                        <a:rPr lang="es-VE" sz="2000" b="0" dirty="0">
                          <a:solidFill>
                            <a:srgbClr val="F2F2F2"/>
                          </a:solidFill>
                        </a:rPr>
                        <a:t>Expirar (</a:t>
                      </a:r>
                      <a:r>
                        <a:rPr lang="es-VE" sz="2000" b="0" dirty="0" err="1">
                          <a:solidFill>
                            <a:srgbClr val="FFC000"/>
                          </a:solidFill>
                        </a:rPr>
                        <a:t>hch</a:t>
                      </a:r>
                      <a:r>
                        <a:rPr lang="es-VE" sz="2000" b="0" dirty="0">
                          <a:solidFill>
                            <a:srgbClr val="FFC000"/>
                          </a:solidFill>
                        </a:rPr>
                        <a:t> 5:10</a:t>
                      </a:r>
                      <a:r>
                        <a:rPr lang="es-VE" sz="2000" b="0" dirty="0">
                          <a:solidFill>
                            <a:srgbClr val="F2F2F2"/>
                          </a:solidFill>
                        </a:rPr>
                        <a:t>)</a:t>
                      </a:r>
                    </a:p>
                    <a:p>
                      <a:pPr marL="457200" indent="-457200">
                        <a:buFont typeface="+mj-lt"/>
                        <a:buAutoNum type="arabicPeriod" startAt="6"/>
                      </a:pPr>
                      <a:r>
                        <a:rPr lang="es-VE" sz="2000" b="0" dirty="0">
                          <a:solidFill>
                            <a:srgbClr val="F2F2F2"/>
                          </a:solidFill>
                        </a:rPr>
                        <a:t>Tornar al polvo (</a:t>
                      </a:r>
                      <a:r>
                        <a:rPr lang="es-VE" sz="2000" b="0" dirty="0" err="1">
                          <a:solidFill>
                            <a:srgbClr val="FFC000"/>
                          </a:solidFill>
                        </a:rPr>
                        <a:t>gén</a:t>
                      </a:r>
                      <a:r>
                        <a:rPr lang="es-VE" sz="2000" b="0" dirty="0">
                          <a:solidFill>
                            <a:srgbClr val="FFC000"/>
                          </a:solidFill>
                        </a:rPr>
                        <a:t> 3:19</a:t>
                      </a:r>
                      <a:r>
                        <a:rPr lang="es-VE" sz="2000" b="0" dirty="0">
                          <a:solidFill>
                            <a:srgbClr val="F2F2F2"/>
                          </a:solidFill>
                        </a:rPr>
                        <a:t>)</a:t>
                      </a:r>
                    </a:p>
                    <a:p>
                      <a:pPr marL="457200" indent="-457200">
                        <a:buFont typeface="+mj-lt"/>
                        <a:buAutoNum type="arabicPeriod" startAt="6"/>
                      </a:pPr>
                      <a:r>
                        <a:rPr lang="es-VE" sz="2000" b="0" dirty="0">
                          <a:solidFill>
                            <a:srgbClr val="F2F2F2"/>
                          </a:solidFill>
                        </a:rPr>
                        <a:t>Ser cortado (</a:t>
                      </a:r>
                      <a:r>
                        <a:rPr lang="es-VE" sz="2000" b="0" dirty="0" err="1">
                          <a:solidFill>
                            <a:srgbClr val="FFC000"/>
                          </a:solidFill>
                        </a:rPr>
                        <a:t>job</a:t>
                      </a:r>
                      <a:r>
                        <a:rPr lang="es-VE" sz="2000" b="0" dirty="0">
                          <a:solidFill>
                            <a:srgbClr val="FFC000"/>
                          </a:solidFill>
                        </a:rPr>
                        <a:t> 14:2</a:t>
                      </a:r>
                      <a:r>
                        <a:rPr lang="es-VE" sz="2000" b="0" dirty="0">
                          <a:solidFill>
                            <a:srgbClr val="F2F2F2"/>
                          </a:solidFill>
                        </a:rPr>
                        <a:t>)</a:t>
                      </a:r>
                    </a:p>
                    <a:p>
                      <a:pPr marL="457200" indent="-457200">
                        <a:buFont typeface="+mj-lt"/>
                        <a:buAutoNum type="arabicPeriod" startAt="6"/>
                      </a:pPr>
                      <a:r>
                        <a:rPr lang="es-VE" sz="2000" b="0" dirty="0">
                          <a:solidFill>
                            <a:srgbClr val="F2F2F2"/>
                          </a:solidFill>
                        </a:rPr>
                        <a:t>Y una partida (</a:t>
                      </a:r>
                      <a:r>
                        <a:rPr lang="es-VE" sz="2000" b="0" dirty="0" err="1">
                          <a:solidFill>
                            <a:srgbClr val="FFC000"/>
                          </a:solidFill>
                        </a:rPr>
                        <a:t>flp</a:t>
                      </a:r>
                      <a:r>
                        <a:rPr lang="es-VE" sz="2000" b="0" dirty="0">
                          <a:solidFill>
                            <a:srgbClr val="FFC000"/>
                          </a:solidFill>
                        </a:rPr>
                        <a:t> 1:23</a:t>
                      </a:r>
                      <a:r>
                        <a:rPr lang="es-VE" sz="2000" b="0" dirty="0">
                          <a:solidFill>
                            <a:srgbClr val="F2F2F2"/>
                          </a:solidFill>
                        </a:rPr>
                        <a:t>).</a:t>
                      </a:r>
                      <a:endParaRPr lang="es-VE"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55219421"/>
                  </a:ext>
                </a:extLst>
              </a:tr>
            </a:tbl>
          </a:graphicData>
        </a:graphic>
      </p:graphicFrame>
    </p:spTree>
    <p:extLst>
      <p:ext uri="{BB962C8B-B14F-4D97-AF65-F5344CB8AC3E}">
        <p14:creationId xmlns:p14="http://schemas.microsoft.com/office/powerpoint/2010/main" val="205158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160931"/>
          </a:xfrm>
        </p:spPr>
        <p:txBody>
          <a:bodyPr anchor="ctr">
            <a:normAutofit fontScale="90000"/>
          </a:bodyPr>
          <a:lstStyle/>
          <a:p>
            <a:r>
              <a:rPr lang="es-VE" sz="5400" b="1" dirty="0"/>
              <a:t>1. MUERTE</a:t>
            </a:r>
            <a:br>
              <a:rPr lang="es-VE" sz="5400" b="1" dirty="0"/>
            </a:br>
            <a:r>
              <a:rPr lang="es-ES" b="1" dirty="0"/>
              <a:t>1.2. ¿Por qué morimos?</a:t>
            </a:r>
            <a:endParaRPr lang="es-VE" sz="6600" b="1" dirty="0"/>
          </a:p>
        </p:txBody>
      </p:sp>
      <p:sp>
        <p:nvSpPr>
          <p:cNvPr id="7" name="Marcador de contenido 6">
            <a:extLst>
              <a:ext uri="{FF2B5EF4-FFF2-40B4-BE49-F238E27FC236}">
                <a16:creationId xmlns:a16="http://schemas.microsoft.com/office/drawing/2014/main" id="{9EB339C4-8F61-403C-B9D4-278A2A1F6DFF}"/>
              </a:ext>
            </a:extLst>
          </p:cNvPr>
          <p:cNvSpPr>
            <a:spLocks noGrp="1"/>
          </p:cNvSpPr>
          <p:nvPr>
            <p:ph idx="1"/>
          </p:nvPr>
        </p:nvSpPr>
        <p:spPr>
          <a:xfrm>
            <a:off x="736600" y="1521355"/>
            <a:ext cx="8686800" cy="3626115"/>
          </a:xfrm>
        </p:spPr>
        <p:txBody>
          <a:bodyPr anchor="ctr"/>
          <a:lstStyle/>
          <a:p>
            <a:pPr marL="0" indent="0">
              <a:buNone/>
            </a:pPr>
            <a:r>
              <a:rPr lang="es-VE" sz="2400" dirty="0"/>
              <a:t>La muerte es el primer efecto o manifestación visible del pecado, y será el último efecto del pecado del cual seremos salvados</a:t>
            </a:r>
            <a:r>
              <a:rPr lang="es-VE" sz="2400" b="1" dirty="0">
                <a:solidFill>
                  <a:srgbClr val="FFC000"/>
                </a:solidFill>
                <a:latin typeface="Calibri" panose="020F0502020204030204"/>
              </a:rPr>
              <a:t> [1</a:t>
            </a:r>
            <a:r>
              <a:rPr lang="es-VE" sz="2400" b="1" dirty="0">
                <a:solidFill>
                  <a:srgbClr val="FFC000"/>
                </a:solidFill>
              </a:rPr>
              <a:t>]</a:t>
            </a:r>
            <a:r>
              <a:rPr lang="es-VE" sz="2400" dirty="0"/>
              <a:t>. El Salvador quitó la muerte y trajo vida e inmortalidad (“incorrupción”) a la luz por el evangelio </a:t>
            </a:r>
            <a:r>
              <a:rPr lang="es-VE" sz="2400" b="1" dirty="0">
                <a:solidFill>
                  <a:srgbClr val="FFC000"/>
                </a:solidFill>
                <a:latin typeface="Calibri" panose="020F0502020204030204"/>
              </a:rPr>
              <a:t>[2</a:t>
            </a:r>
            <a:r>
              <a:rPr lang="es-VE" sz="2400" b="1" dirty="0">
                <a:solidFill>
                  <a:srgbClr val="FFC000"/>
                </a:solidFill>
              </a:rPr>
              <a:t>]</a:t>
            </a:r>
            <a:r>
              <a:rPr lang="es-VE" sz="2400" dirty="0"/>
              <a:t>.</a:t>
            </a:r>
          </a:p>
          <a:p>
            <a:pPr marL="0" indent="0">
              <a:buNone/>
            </a:pPr>
            <a:endParaRPr lang="es-VE" sz="2400" dirty="0"/>
          </a:p>
          <a:p>
            <a:pPr marL="0" indent="0">
              <a:buNone/>
            </a:pPr>
            <a:r>
              <a:rPr lang="es-VE" sz="2400" dirty="0"/>
              <a:t>El vocablo “quitar” significa anular, o hacer negativo. Se anula a la muerte como sentencia condenatoria, y se ofrece la vida a todos. Mientras tanto, aunque la muerte continúa, se convierte en puerta de acceso a la vida en el caso de los que aceptan a Cristo.</a:t>
            </a:r>
            <a:endParaRPr lang="es-VE" sz="3200" dirty="0"/>
          </a:p>
        </p:txBody>
      </p:sp>
      <p:sp>
        <p:nvSpPr>
          <p:cNvPr id="6" name="Marcador de contenido 2">
            <a:extLst>
              <a:ext uri="{FF2B5EF4-FFF2-40B4-BE49-F238E27FC236}">
                <a16:creationId xmlns:a16="http://schemas.microsoft.com/office/drawing/2014/main" id="{43B07441-3B90-4BAA-8B65-914F2635B1BA}"/>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err="1"/>
              <a:t>Rom</a:t>
            </a:r>
            <a:r>
              <a:rPr lang="es-VE" sz="1800" dirty="0"/>
              <a:t> 5:12; 1Co 15:26 </a:t>
            </a:r>
            <a:r>
              <a:rPr lang="es-VE" sz="1800" b="1" dirty="0">
                <a:solidFill>
                  <a:srgbClr val="FFC000"/>
                </a:solidFill>
                <a:latin typeface="Calibri" panose="020F0502020204030204"/>
              </a:rPr>
              <a:t>[2</a:t>
            </a:r>
            <a:r>
              <a:rPr lang="es-VE" sz="1800" b="1" dirty="0">
                <a:solidFill>
                  <a:srgbClr val="FFC000"/>
                </a:solidFill>
              </a:rPr>
              <a:t>] </a:t>
            </a:r>
            <a:r>
              <a:rPr lang="es-VE" sz="1800" dirty="0"/>
              <a:t>2Ti_1:10</a:t>
            </a:r>
            <a:endParaRPr lang="es-VE" sz="1800" dirty="0">
              <a:latin typeface="Calibri" panose="020F0502020204030204"/>
            </a:endParaRPr>
          </a:p>
        </p:txBody>
      </p:sp>
    </p:spTree>
    <p:extLst>
      <p:ext uri="{BB962C8B-B14F-4D97-AF65-F5344CB8AC3E}">
        <p14:creationId xmlns:p14="http://schemas.microsoft.com/office/powerpoint/2010/main" val="145020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821767" y="408215"/>
            <a:ext cx="8516471" cy="4947557"/>
          </a:xfrm>
        </p:spPr>
        <p:txBody>
          <a:bodyPr anchor="ctr">
            <a:noAutofit/>
          </a:bodyPr>
          <a:lstStyle/>
          <a:p>
            <a:r>
              <a:rPr lang="es-VE" sz="8000" b="1" dirty="0"/>
              <a:t>2. EL ESTADO INTERMEDIO</a:t>
            </a:r>
            <a:endParaRPr lang="es-VE" sz="8000" b="1" dirty="0">
              <a:latin typeface="+mn-lt"/>
            </a:endParaRPr>
          </a:p>
        </p:txBody>
      </p:sp>
    </p:spTree>
    <p:extLst>
      <p:ext uri="{BB962C8B-B14F-4D97-AF65-F5344CB8AC3E}">
        <p14:creationId xmlns:p14="http://schemas.microsoft.com/office/powerpoint/2010/main" val="367729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160931"/>
          </a:xfrm>
        </p:spPr>
        <p:txBody>
          <a:bodyPr anchor="ctr">
            <a:normAutofit fontScale="90000"/>
          </a:bodyPr>
          <a:lstStyle/>
          <a:p>
            <a:r>
              <a:rPr lang="es-VE" sz="5400" b="1" dirty="0"/>
              <a:t>2. EL ESTADO INTERMEDIO</a:t>
            </a:r>
            <a:br>
              <a:rPr lang="es-VE" sz="5400" b="1" dirty="0"/>
            </a:br>
            <a:r>
              <a:rPr lang="es-ES" b="1" dirty="0"/>
              <a:t>2.1. Definición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604687"/>
            <a:ext cx="8686800" cy="3801032"/>
          </a:xfrm>
        </p:spPr>
        <p:txBody>
          <a:bodyPr anchor="ctr">
            <a:normAutofit/>
          </a:bodyPr>
          <a:lstStyle/>
          <a:p>
            <a:pPr marL="0" indent="0">
              <a:buNone/>
            </a:pPr>
            <a:r>
              <a:rPr lang="es-VE" sz="3200" dirty="0">
                <a:solidFill>
                  <a:srgbClr val="F2F2F2"/>
                </a:solidFill>
              </a:rPr>
              <a:t>Por estado intermedio significamos el estado de los muertos durante el período comprendido entre la muerte y la resurrección.</a:t>
            </a:r>
          </a:p>
        </p:txBody>
      </p:sp>
    </p:spTree>
    <p:extLst>
      <p:ext uri="{BB962C8B-B14F-4D97-AF65-F5344CB8AC3E}">
        <p14:creationId xmlns:p14="http://schemas.microsoft.com/office/powerpoint/2010/main" val="416567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160931"/>
          </a:xfrm>
        </p:spPr>
        <p:txBody>
          <a:bodyPr anchor="ctr">
            <a:normAutofit fontScale="90000"/>
          </a:bodyPr>
          <a:lstStyle/>
          <a:p>
            <a:r>
              <a:rPr lang="es-VE" sz="5400" b="1" dirty="0"/>
              <a:t>2. EL ESTADO INTERMEDIO</a:t>
            </a:r>
            <a:br>
              <a:rPr lang="es-VE" sz="5400" b="1" dirty="0"/>
            </a:br>
            <a:r>
              <a:rPr lang="es-VE" b="1" dirty="0"/>
              <a:t>2.1. El punto de vista bíblico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604687"/>
            <a:ext cx="8686800" cy="3576914"/>
          </a:xfrm>
        </p:spPr>
        <p:txBody>
          <a:bodyPr anchor="ctr">
            <a:normAutofit fontScale="92500" lnSpcReduction="10000"/>
          </a:bodyPr>
          <a:lstStyle/>
          <a:p>
            <a:pPr marL="0" indent="0">
              <a:buNone/>
            </a:pPr>
            <a:r>
              <a:rPr lang="es-VE" sz="2400" dirty="0">
                <a:solidFill>
                  <a:srgbClr val="F2F2F2"/>
                </a:solidFill>
              </a:rPr>
              <a:t>Debe notarse cuidadosamente que los justos no reciben su recompensa final, ni los malvados su castigo final, hasta después de sus resurrecciones respectivas. Ambas clases están en un estado intermedio, esperando ese acontecimiento. Los creyentes que han muerto parten para estar con el Señor, pero no reciben su recompensa final todavía.</a:t>
            </a:r>
          </a:p>
          <a:p>
            <a:pPr marL="0" indent="0">
              <a:buNone/>
            </a:pPr>
            <a:endParaRPr lang="es-VE" sz="2400" dirty="0">
              <a:solidFill>
                <a:srgbClr val="F2F2F2"/>
              </a:solidFill>
            </a:endParaRPr>
          </a:p>
          <a:p>
            <a:pPr marL="0" indent="0">
              <a:buNone/>
            </a:pPr>
            <a:r>
              <a:rPr lang="es-VE" sz="2400" dirty="0">
                <a:solidFill>
                  <a:srgbClr val="F2F2F2"/>
                </a:solidFill>
              </a:rPr>
              <a:t>El estado intermedio de los justos es uno de descanso</a:t>
            </a:r>
            <a:r>
              <a:rPr lang="es-VE" sz="2400" b="1" dirty="0">
                <a:solidFill>
                  <a:srgbClr val="FFC000"/>
                </a:solidFill>
                <a:latin typeface="Calibri" panose="020F0502020204030204"/>
              </a:rPr>
              <a:t> [1</a:t>
            </a:r>
            <a:r>
              <a:rPr lang="es-VE" sz="2400" b="1" dirty="0">
                <a:solidFill>
                  <a:srgbClr val="FFC000"/>
                </a:solidFill>
              </a:rPr>
              <a:t>]</a:t>
            </a:r>
            <a:r>
              <a:rPr lang="es-VE" sz="2400" dirty="0">
                <a:solidFill>
                  <a:srgbClr val="F2F2F2"/>
                </a:solidFill>
              </a:rPr>
              <a:t>, espera</a:t>
            </a:r>
            <a:r>
              <a:rPr lang="es-VE" sz="2400" b="1" dirty="0">
                <a:solidFill>
                  <a:srgbClr val="FFC000"/>
                </a:solidFill>
                <a:latin typeface="Calibri" panose="020F0502020204030204"/>
              </a:rPr>
              <a:t> [2</a:t>
            </a:r>
            <a:r>
              <a:rPr lang="es-VE" sz="2400" b="1" dirty="0">
                <a:solidFill>
                  <a:srgbClr val="FFC000"/>
                </a:solidFill>
              </a:rPr>
              <a:t>]</a:t>
            </a:r>
            <a:r>
              <a:rPr lang="es-VE" sz="2400" dirty="0">
                <a:solidFill>
                  <a:srgbClr val="F2F2F2"/>
                </a:solidFill>
              </a:rPr>
              <a:t>, actividad </a:t>
            </a:r>
            <a:r>
              <a:rPr lang="es-VE" sz="2400" b="1" dirty="0">
                <a:solidFill>
                  <a:srgbClr val="FFC000"/>
                </a:solidFill>
                <a:latin typeface="Calibri" panose="020F0502020204030204"/>
              </a:rPr>
              <a:t>[3</a:t>
            </a:r>
            <a:r>
              <a:rPr lang="es-VE" sz="2400" b="1" dirty="0">
                <a:solidFill>
                  <a:srgbClr val="FFC000"/>
                </a:solidFill>
              </a:rPr>
              <a:t>]</a:t>
            </a:r>
            <a:r>
              <a:rPr lang="es-VE" sz="2400" dirty="0">
                <a:solidFill>
                  <a:srgbClr val="F2F2F2"/>
                </a:solidFill>
              </a:rPr>
              <a:t>, y santidad</a:t>
            </a:r>
            <a:r>
              <a:rPr lang="es-VE" sz="2400" b="1" dirty="0">
                <a:solidFill>
                  <a:srgbClr val="FFC000"/>
                </a:solidFill>
                <a:latin typeface="Calibri" panose="020F0502020204030204"/>
              </a:rPr>
              <a:t> [4</a:t>
            </a:r>
            <a:r>
              <a:rPr lang="es-VE" sz="2400" b="1" dirty="0">
                <a:solidFill>
                  <a:srgbClr val="FFC000"/>
                </a:solidFill>
              </a:rPr>
              <a:t>]</a:t>
            </a:r>
            <a:r>
              <a:rPr lang="es-VE" sz="2400" dirty="0">
                <a:solidFill>
                  <a:srgbClr val="F2F2F2"/>
                </a:solidFill>
              </a:rPr>
              <a:t>. Los malvados también pasan a un estado intermedio, donde esperan el castigo final, que se produce después del juicio ante el Gran Trono Blanco, cuando la muerte y el infierno (Hades) son arrojados al lago de fuego </a:t>
            </a:r>
            <a:r>
              <a:rPr lang="es-VE" sz="2400" b="1" dirty="0">
                <a:solidFill>
                  <a:srgbClr val="FFC000"/>
                </a:solidFill>
                <a:latin typeface="Calibri" panose="020F0502020204030204"/>
              </a:rPr>
              <a:t>[5</a:t>
            </a:r>
            <a:r>
              <a:rPr lang="es-VE" sz="2400" b="1" dirty="0">
                <a:solidFill>
                  <a:srgbClr val="FFC000"/>
                </a:solidFill>
              </a:rPr>
              <a:t>]</a:t>
            </a:r>
            <a:r>
              <a:rPr lang="es-VE" sz="2400" dirty="0">
                <a:solidFill>
                  <a:srgbClr val="F2F2F2"/>
                </a:solidFill>
              </a:rPr>
              <a:t>.</a:t>
            </a: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err="1">
                <a:solidFill>
                  <a:srgbClr val="F2F2F2"/>
                </a:solidFill>
              </a:rPr>
              <a:t>Apo</a:t>
            </a:r>
            <a:r>
              <a:rPr lang="es-VE" sz="1800" dirty="0">
                <a:solidFill>
                  <a:srgbClr val="F2F2F2"/>
                </a:solidFill>
              </a:rPr>
              <a:t> 14:13</a:t>
            </a:r>
            <a:r>
              <a:rPr lang="es-VE" sz="1800" b="1" dirty="0">
                <a:solidFill>
                  <a:srgbClr val="FFC000"/>
                </a:solidFill>
              </a:rPr>
              <a:t> </a:t>
            </a:r>
            <a:r>
              <a:rPr lang="es-VE" sz="1800" b="1" dirty="0">
                <a:solidFill>
                  <a:srgbClr val="FFC000"/>
                </a:solidFill>
                <a:latin typeface="Calibri" panose="020F0502020204030204"/>
              </a:rPr>
              <a:t>[2</a:t>
            </a:r>
            <a:r>
              <a:rPr lang="es-VE" sz="1800" b="1" dirty="0">
                <a:solidFill>
                  <a:srgbClr val="FFC000"/>
                </a:solidFill>
              </a:rPr>
              <a:t>] </a:t>
            </a:r>
            <a:r>
              <a:rPr lang="es-VE" sz="1800" dirty="0" err="1">
                <a:solidFill>
                  <a:srgbClr val="F2F2F2"/>
                </a:solidFill>
              </a:rPr>
              <a:t>Apo</a:t>
            </a:r>
            <a:r>
              <a:rPr lang="es-VE" sz="1800" dirty="0">
                <a:solidFill>
                  <a:srgbClr val="F2F2F2"/>
                </a:solidFill>
              </a:rPr>
              <a:t> 6:10, </a:t>
            </a:r>
            <a:r>
              <a:rPr lang="es-VE" sz="1800" dirty="0" err="1">
                <a:solidFill>
                  <a:srgbClr val="F2F2F2"/>
                </a:solidFill>
              </a:rPr>
              <a:t>Apo</a:t>
            </a:r>
            <a:r>
              <a:rPr lang="es-VE" sz="1800" dirty="0">
                <a:solidFill>
                  <a:srgbClr val="F2F2F2"/>
                </a:solidFill>
              </a:rPr>
              <a:t> 6:11</a:t>
            </a:r>
            <a:r>
              <a:rPr lang="es-VE" sz="1800" b="1" dirty="0">
                <a:solidFill>
                  <a:srgbClr val="FFC000"/>
                </a:solidFill>
              </a:rPr>
              <a:t> </a:t>
            </a:r>
            <a:r>
              <a:rPr lang="es-VE" sz="1800" b="1" dirty="0">
                <a:solidFill>
                  <a:srgbClr val="FFC000"/>
                </a:solidFill>
                <a:latin typeface="Calibri" panose="020F0502020204030204"/>
              </a:rPr>
              <a:t>[3</a:t>
            </a:r>
            <a:r>
              <a:rPr lang="es-VE" sz="1800" b="1" dirty="0">
                <a:solidFill>
                  <a:srgbClr val="FFC000"/>
                </a:solidFill>
              </a:rPr>
              <a:t>] </a:t>
            </a:r>
            <a:r>
              <a:rPr lang="es-VE" sz="1800" dirty="0" err="1">
                <a:solidFill>
                  <a:srgbClr val="F2F2F2"/>
                </a:solidFill>
              </a:rPr>
              <a:t>Apo</a:t>
            </a:r>
            <a:r>
              <a:rPr lang="es-VE" sz="1800" dirty="0">
                <a:solidFill>
                  <a:srgbClr val="F2F2F2"/>
                </a:solidFill>
              </a:rPr>
              <a:t> 7:15</a:t>
            </a:r>
            <a:r>
              <a:rPr lang="es-VE" sz="1800" b="1" dirty="0">
                <a:solidFill>
                  <a:srgbClr val="FFC000"/>
                </a:solidFill>
                <a:latin typeface="Calibri" panose="020F0502020204030204"/>
              </a:rPr>
              <a:t> [4</a:t>
            </a:r>
            <a:r>
              <a:rPr lang="es-VE" sz="1800" b="1" dirty="0">
                <a:solidFill>
                  <a:srgbClr val="FFC000"/>
                </a:solidFill>
              </a:rPr>
              <a:t>] </a:t>
            </a:r>
            <a:r>
              <a:rPr lang="es-VE" sz="1800" dirty="0" err="1">
                <a:solidFill>
                  <a:srgbClr val="F2F2F2"/>
                </a:solidFill>
              </a:rPr>
              <a:t>Apo</a:t>
            </a:r>
            <a:r>
              <a:rPr lang="es-VE" sz="1800" dirty="0">
                <a:solidFill>
                  <a:srgbClr val="F2F2F2"/>
                </a:solidFill>
              </a:rPr>
              <a:t> 7:14</a:t>
            </a:r>
            <a:r>
              <a:rPr lang="es-VE" sz="1800" b="1" dirty="0">
                <a:solidFill>
                  <a:srgbClr val="FFC000"/>
                </a:solidFill>
                <a:latin typeface="Calibri" panose="020F0502020204030204"/>
              </a:rPr>
              <a:t> [5</a:t>
            </a:r>
            <a:r>
              <a:rPr lang="es-VE" sz="1800" b="1" dirty="0">
                <a:solidFill>
                  <a:srgbClr val="FFC000"/>
                </a:solidFill>
              </a:rPr>
              <a:t>] </a:t>
            </a:r>
            <a:r>
              <a:rPr lang="es-VE" sz="1800" dirty="0" err="1">
                <a:solidFill>
                  <a:srgbClr val="F2F2F2"/>
                </a:solidFill>
              </a:rPr>
              <a:t>Apo</a:t>
            </a:r>
            <a:r>
              <a:rPr lang="es-VE" sz="1800" dirty="0">
                <a:solidFill>
                  <a:srgbClr val="F2F2F2"/>
                </a:solidFill>
              </a:rPr>
              <a:t> 20:14</a:t>
            </a:r>
            <a:endParaRPr lang="es-VE" sz="1800" dirty="0">
              <a:latin typeface="Calibri" panose="020F0502020204030204"/>
            </a:endParaRPr>
          </a:p>
        </p:txBody>
      </p:sp>
    </p:spTree>
    <p:extLst>
      <p:ext uri="{BB962C8B-B14F-4D97-AF65-F5344CB8AC3E}">
        <p14:creationId xmlns:p14="http://schemas.microsoft.com/office/powerpoint/2010/main" val="3642617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63763"/>
          </a:xfrm>
        </p:spPr>
        <p:txBody>
          <a:bodyPr anchor="ctr">
            <a:normAutofit fontScale="90000"/>
          </a:bodyPr>
          <a:lstStyle/>
          <a:p>
            <a:r>
              <a:rPr lang="es-VE" sz="5400" b="1" dirty="0"/>
              <a:t>2. EL ESTADO INTERMEDIO</a:t>
            </a:r>
            <a:br>
              <a:rPr lang="es-VE" sz="5400" b="1" dirty="0"/>
            </a:br>
            <a:r>
              <a:rPr lang="es-VE" b="1" dirty="0"/>
              <a:t>2.2. Puntos de vista falsos</a:t>
            </a:r>
            <a:br>
              <a:rPr lang="es-VE" b="1" dirty="0"/>
            </a:br>
            <a:r>
              <a:rPr lang="es-VE" sz="2700" b="1" dirty="0"/>
              <a:t>2.2.1. Purgatorio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73044"/>
            <a:ext cx="8686800" cy="3408557"/>
          </a:xfrm>
        </p:spPr>
        <p:txBody>
          <a:bodyPr anchor="ctr">
            <a:normAutofit fontScale="92500" lnSpcReduction="20000"/>
          </a:bodyPr>
          <a:lstStyle/>
          <a:p>
            <a:pPr marL="0" indent="0">
              <a:buNone/>
            </a:pPr>
            <a:r>
              <a:rPr lang="es-VE" sz="2400" dirty="0">
                <a:solidFill>
                  <a:srgbClr val="F2F2F2"/>
                </a:solidFill>
              </a:rPr>
              <a:t>Según la doctrina católica, el purgatorio es un lugar o estado de expiación temporal, donde son retenidas las almas para lograr su completa purificación, es decir, el perdón de sus pecados. El Catecismo de la Iglesia Católica dice que los muertos tienen que sufrir una purificación “a fin de obtener la santidad necesaria para entrar en la alegría del cielo”. Sin embargo, esta no es una enseñanza bíblica.</a:t>
            </a:r>
          </a:p>
          <a:p>
            <a:pPr marL="0" indent="0">
              <a:buNone/>
            </a:pPr>
            <a:endParaRPr lang="es-VE" sz="2400" dirty="0">
              <a:solidFill>
                <a:srgbClr val="F2F2F2"/>
              </a:solidFill>
            </a:endParaRPr>
          </a:p>
          <a:p>
            <a:pPr marL="0" indent="0">
              <a:buNone/>
            </a:pPr>
            <a:r>
              <a:rPr lang="es-VE" sz="2400" dirty="0">
                <a:solidFill>
                  <a:srgbClr val="F2F2F2"/>
                </a:solidFill>
              </a:rPr>
              <a:t>El Nuevo Testamento habla sólo de dos clases: los salvos y los no salvos. El destino de cada una de las clases es determinado en esta vida, la cual es el único período de prueba mencionado. La con la muerte cierra el período de prueba, y luego sigue el juicio de acuerdo s obras hechas en el cuerpo </a:t>
            </a:r>
            <a:r>
              <a:rPr lang="es-VE" sz="2400" b="1" dirty="0">
                <a:solidFill>
                  <a:srgbClr val="FFC000"/>
                </a:solidFill>
                <a:latin typeface="Calibri" panose="020F0502020204030204"/>
              </a:rPr>
              <a:t> [1</a:t>
            </a:r>
            <a:r>
              <a:rPr lang="es-VE" sz="2400" b="1" dirty="0">
                <a:solidFill>
                  <a:srgbClr val="FFC000"/>
                </a:solidFill>
              </a:rPr>
              <a:t>]</a:t>
            </a:r>
            <a:r>
              <a:rPr lang="es-VE" sz="2400" dirty="0">
                <a:solidFill>
                  <a:srgbClr val="F2F2F2"/>
                </a:solidFill>
              </a:rPr>
              <a:t>.</a:t>
            </a: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a:solidFill>
                  <a:srgbClr val="F2F2F2"/>
                </a:solidFill>
              </a:rPr>
              <a:t>Heb_9:27; 2Co_5:10</a:t>
            </a:r>
            <a:endParaRPr lang="es-VE" sz="1800" dirty="0">
              <a:latin typeface="Calibri" panose="020F0502020204030204"/>
            </a:endParaRPr>
          </a:p>
        </p:txBody>
      </p:sp>
    </p:spTree>
    <p:extLst>
      <p:ext uri="{BB962C8B-B14F-4D97-AF65-F5344CB8AC3E}">
        <p14:creationId xmlns:p14="http://schemas.microsoft.com/office/powerpoint/2010/main" val="241932601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7616</TotalTime>
  <Words>3287</Words>
  <Application>Microsoft Office PowerPoint</Application>
  <PresentationFormat>Personalizado</PresentationFormat>
  <Paragraphs>154</Paragraphs>
  <Slides>35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35</vt:i4>
      </vt:variant>
    </vt:vector>
  </HeadingPairs>
  <TitlesOfParts>
    <vt:vector size="41" baseType="lpstr">
      <vt:lpstr>Arial</vt:lpstr>
      <vt:lpstr>Calibri</vt:lpstr>
      <vt:lpstr>Calibri Light</vt:lpstr>
      <vt:lpstr>Gill Sans MT</vt:lpstr>
      <vt:lpstr>Tw Cen MT Condensed</vt:lpstr>
      <vt:lpstr>Tema de Office</vt:lpstr>
      <vt:lpstr>Capítulo 9: Acontecimientos finales</vt:lpstr>
      <vt:lpstr>Introducción</vt:lpstr>
      <vt:lpstr>1. MUERTE</vt:lpstr>
      <vt:lpstr>1. MUERTE 1.1. Definición</vt:lpstr>
      <vt:lpstr>1. MUERTE 1.2. ¿Por qué morimos?</vt:lpstr>
      <vt:lpstr>2. EL ESTADO INTERMEDIO</vt:lpstr>
      <vt:lpstr>2. EL ESTADO INTERMEDIO 2.1. Definición</vt:lpstr>
      <vt:lpstr>2. EL ESTADO INTERMEDIO 2.1. El punto de vista bíblico</vt:lpstr>
      <vt:lpstr>2. EL ESTADO INTERMEDIO 2.2. Puntos de vista falsos 2.2.1. Purgatorio</vt:lpstr>
      <vt:lpstr>2. EL ESTADO INTERMEDIO 2.2. Puntos de vista falsos 2.2.2. Espiritismo</vt:lpstr>
      <vt:lpstr>3. LA RESURRECCION</vt:lpstr>
      <vt:lpstr>3. LA RESURRECCION 3.1. La naturaleza de la resurrección 3.2.1. Realidad</vt:lpstr>
      <vt:lpstr>3. LA RESURRECCION 3.1. La naturaleza de la resurrección 3.2.2. Incorrupción</vt:lpstr>
      <vt:lpstr>3. LA RESURRECCION 3.1. La naturaleza de la resurrección 3.2.3. Gloria</vt:lpstr>
      <vt:lpstr>4. EL DESTINO DE LOS JUSTOS</vt:lpstr>
      <vt:lpstr>4. EL DESTINO DE LOS JUSTOS Introducción</vt:lpstr>
      <vt:lpstr>4. EL DESTINO DE LOS JUSTOS 4.1. La naturaleza del cielo 4.1.1 Descripción</vt:lpstr>
      <vt:lpstr>4. EL DESTINO DE LOS JUSTOS 4.2. Las bendiciones del cielo 4.2.1 Luz y belleza</vt:lpstr>
      <vt:lpstr>4. EL DESTINO DE LOS JUSTOS 4.2. Las bendiciones del cielo 4.2.2 Amplitud de conocimientos</vt:lpstr>
      <vt:lpstr>4. EL DESTINO DE LOS JUSTOS 4.2. Las bendiciones del cielo 4.2.3 Descanso</vt:lpstr>
      <vt:lpstr>4. EL DESTINO DE LOS JUSTOS 4.2. Las bendiciones del cielo 4.2.4 Servicio</vt:lpstr>
      <vt:lpstr>4. EL DESTINO DE LOS JUSTOS 4.2. Las bendiciones del cielo 4.2.5 Gozo</vt:lpstr>
      <vt:lpstr>4. EL DESTINO DE LOS JUSTOS 4.2. Las bendiciones del cielo 4.2.6 Estabilidad</vt:lpstr>
      <vt:lpstr>4. EL DESTINO DE LOS JUSTOS 4.2. Las bendiciones del cielo 4.2.7 Vida social</vt:lpstr>
      <vt:lpstr>4. EL DESTINO DE LOS JUSTOS 4.2. Las bendiciones del cielo 4.2.8 Comunión con Cristo</vt:lpstr>
      <vt:lpstr>5. EL DESTINO DE LOS MALVADOS</vt:lpstr>
      <vt:lpstr>5. EL DESTINO DE LOS MALVADOS 5.1. El punto de vista bíblico</vt:lpstr>
      <vt:lpstr>5. EL DESTINO DE LOS MALVADOS 5.2. Puntos de vista falsos 5.2.1 Universalismo</vt:lpstr>
      <vt:lpstr>5. EL DESTINO DE LOS MALVADOS 5.2. Puntos de vista falsos 5.2.2 Restauración</vt:lpstr>
      <vt:lpstr>5. EL DESTINO DE LOS MALVADOS 5.2. Puntos de vista falsos 5.2.3 Segunda oportunidad</vt:lpstr>
      <vt:lpstr>5. EL DESTINO DE LOS MALVADOS 5.2. Puntos de vista falsos 5.2.4 Aniquilación</vt:lpstr>
      <vt:lpstr>6. LA SEGUNDA VENIDA DE CRISTO</vt:lpstr>
      <vt:lpstr>6. LA SEGUNDA VENIDA DE CRISTO 6.1. La forma de su venida</vt:lpstr>
      <vt:lpstr>6. LA SEGUNDA VENIDA DE CRISTO 6.2. La época de su venida</vt:lpstr>
      <vt:lpstr>6. LA SEGUNDA VENIDA DE CRISTO 6.3. Las señales de su venida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DIOS</dc:title>
  <dc:creator>Luis Romero</dc:creator>
  <cp:lastModifiedBy>nhn</cp:lastModifiedBy>
  <cp:revision>361</cp:revision>
  <dcterms:created xsi:type="dcterms:W3CDTF">2021-02-17T16:23:53Z</dcterms:created>
  <dcterms:modified xsi:type="dcterms:W3CDTF">2023-07-22T14:20:18Z</dcterms:modified>
</cp:coreProperties>
</file>