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7" r:id="rId19"/>
  </p:sldIdLst>
  <p:sldSz cx="9144000" cy="5715000" type="screen16x10"/>
  <p:notesSz cx="6858000" cy="9144000"/>
  <p:defaultTextStyle>
    <a:defPPr rtl="0">
      <a:defRPr lang="es-E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83707" autoAdjust="0"/>
  </p:normalViewPr>
  <p:slideViewPr>
    <p:cSldViewPr snapToGrid="0">
      <p:cViewPr varScale="1">
        <p:scale>
          <a:sx n="107" d="100"/>
          <a:sy n="107" d="100"/>
        </p:scale>
        <p:origin x="504" y="10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4056" y="14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6311DD2-1404-4AD4-9614-501E06A89033}" type="datetime1">
              <a:rPr lang="es-ES" smtClean="0"/>
              <a:t>17/02/2021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C4B79F2-7C6A-497B-9A4A-8ACE18746CB2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363425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E2FCFB-5C3A-4B64-B75C-00008EE5FFC6}" type="datetime1">
              <a:rPr lang="es-ES" smtClean="0"/>
              <a:pPr/>
              <a:t>17/02/2021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262A795-6F94-4A96-B820-B9038480D04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6649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¿Los colores de la clase son diferentes de lo que ve en esta plantilla? Ningún problema. Haga clic en Diseño -&gt; Variantes (la flecha hacia abajo) -&gt; Elija la combinación de colores que le convenga.</a:t>
            </a:r>
          </a:p>
          <a:p>
            <a:pPr rtl="0"/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0"/>
            <a:r>
              <a:rPr lang="es-E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Puede cambiar cualquier instrucción de "Deberá..." y "Yo voy a..." para asegurarse de que se alinean con sus procedimientos de clase y reglas.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es-E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fld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5461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es-E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</a:t>
            </a:fld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4330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es-E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</a:t>
            </a:fld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4792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es-E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fld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4193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es-E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13</a:t>
            </a:fld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8750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es-E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14</a:t>
            </a:fld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1815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es-E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15</a:t>
            </a:fld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6173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es-E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16</a:t>
            </a:fld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9608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es-E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17</a:t>
            </a:fld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1490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es-E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18</a:t>
            </a:fld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678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es-E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fld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221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es-E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fld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574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es-E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fld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727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es-E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fld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789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es-E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fld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033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es-E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fld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26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es-E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fld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561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es-E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</a:t>
            </a:fld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657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173355" y="203201"/>
            <a:ext cx="8793480" cy="531494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2485" y="735313"/>
            <a:ext cx="7475220" cy="2438400"/>
          </a:xfrm>
        </p:spPr>
        <p:txBody>
          <a:bodyPr rtlCol="0" anchor="b">
            <a:normAutofit/>
          </a:bodyPr>
          <a:lstStyle>
            <a:lvl1pPr algn="ctr">
              <a:lnSpc>
                <a:spcPct val="85000"/>
              </a:lnSpc>
              <a:defRPr sz="5400" b="1" cap="all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82148" y="3224696"/>
            <a:ext cx="6575895" cy="1156804"/>
          </a:xfrm>
        </p:spPr>
        <p:txBody>
          <a:bodyPr rtlCol="0">
            <a:normAutofit/>
          </a:bodyPr>
          <a:lstStyle>
            <a:lvl1pPr marL="0" indent="0" algn="ctr">
              <a:buNone/>
              <a:defRPr sz="1650">
                <a:solidFill>
                  <a:srgbClr val="FFFFFF"/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fld id="{26C8FCF1-F3AA-4FDB-8A17-2C171E308741}" type="datetime1">
              <a:rPr lang="es-ES" noProof="0" smtClean="0"/>
              <a:t>17/02/2021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  <p:cxnSp>
        <p:nvCxnSpPr>
          <p:cNvPr id="8" name="Conector recto 7"/>
          <p:cNvCxnSpPr>
            <a:cxnSpLocks/>
          </p:cNvCxnSpPr>
          <p:nvPr/>
        </p:nvCxnSpPr>
        <p:spPr>
          <a:xfrm>
            <a:off x="978694" y="3111500"/>
            <a:ext cx="72009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78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470B91-F814-4B9B-AA3B-3C51F2BE89C5}" type="datetime1">
              <a:rPr lang="es-ES" noProof="0" smtClean="0"/>
              <a:t>17/02/2021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17245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635000"/>
            <a:ext cx="1743075" cy="450850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857250" y="635000"/>
            <a:ext cx="5572125" cy="4508500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835F3C-9C57-4EBD-805B-107A2B7AB542}" type="datetime1">
              <a:rPr lang="es-ES" noProof="0" smtClean="0"/>
              <a:t>17/02/2021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4221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699E20-7F7B-4F37-AFD2-50870051BB9C}" type="datetime1">
              <a:rPr lang="es-ES" noProof="0" smtClean="0"/>
              <a:t>17/02/2021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8528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9818" y="977979"/>
            <a:ext cx="7475220" cy="2438400"/>
          </a:xfrm>
        </p:spPr>
        <p:txBody>
          <a:bodyPr rtlCol="0" anchor="b">
            <a:noAutofit/>
          </a:bodyPr>
          <a:lstStyle>
            <a:lvl1pPr algn="ctr">
              <a:lnSpc>
                <a:spcPct val="85000"/>
              </a:lnSpc>
              <a:defRPr sz="5400" b="0" cap="all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82446" y="3462100"/>
            <a:ext cx="6576822" cy="113650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5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5D95F4-6294-46FB-BED2-470C54CD309B}" type="datetime1">
              <a:rPr lang="es-ES" noProof="0" smtClean="0"/>
              <a:t>17/02/2021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  <p:cxnSp>
        <p:nvCxnSpPr>
          <p:cNvPr id="7" name="Conector recto 6"/>
          <p:cNvCxnSpPr/>
          <p:nvPr/>
        </p:nvCxnSpPr>
        <p:spPr>
          <a:xfrm>
            <a:off x="1485900" y="3350340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07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857250" y="1714499"/>
            <a:ext cx="3566160" cy="3352800"/>
          </a:xfrm>
        </p:spPr>
        <p:txBody>
          <a:bodyPr rtlCol="0"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4700709" y="1714500"/>
            <a:ext cx="3566160" cy="3352800"/>
          </a:xfrm>
        </p:spPr>
        <p:txBody>
          <a:bodyPr rtlCol="0"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12402B-58A7-4079-84A4-9B3ECD262263}" type="datetime1">
              <a:rPr lang="es-ES" noProof="0" smtClean="0"/>
              <a:t>17/02/2021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3452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857250" y="1667926"/>
            <a:ext cx="3566160" cy="6477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857250" y="2267903"/>
            <a:ext cx="3566160" cy="2819400"/>
          </a:xfrm>
        </p:spPr>
        <p:txBody>
          <a:bodyPr rtlCol="0"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4701880" y="1665860"/>
            <a:ext cx="3566160" cy="6477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4701880" y="2266102"/>
            <a:ext cx="3566160" cy="2819400"/>
          </a:xfrm>
        </p:spPr>
        <p:txBody>
          <a:bodyPr rtlCol="0"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4FA3BB-22B0-47F1-9051-72CDE62E688F}" type="datetime1">
              <a:rPr lang="es-ES" noProof="0" smtClean="0"/>
              <a:t>17/02/2021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6800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23C4E6-6BAB-45D7-A331-7972B0412103}" type="datetime1">
              <a:rPr lang="es-ES" noProof="0" smtClean="0"/>
              <a:t>17/02/2021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7527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6E4CD3-F2CC-42DA-BE22-23AE45D6EF47}" type="datetime1">
              <a:rPr lang="es-ES" noProof="0" smtClean="0"/>
              <a:t>17/02/2021</a:t>
            </a:fld>
            <a:endParaRPr lang="es-ES" noProof="0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702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7250" y="914400"/>
            <a:ext cx="2948940" cy="1447800"/>
          </a:xfrm>
        </p:spPr>
        <p:txBody>
          <a:bodyPr rtlCol="0"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389119" y="914400"/>
            <a:ext cx="3909060" cy="3886200"/>
          </a:xfrm>
        </p:spPr>
        <p:txBody>
          <a:bodyPr rtlCol="0"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57250" y="2362200"/>
            <a:ext cx="2948940" cy="251460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590D0D-54FD-4BE8-9D95-21C52216E548}" type="datetime1">
              <a:rPr lang="es-ES" noProof="0" smtClean="0"/>
              <a:t>17/02/2021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5524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7250" y="914400"/>
            <a:ext cx="2948940" cy="1447800"/>
          </a:xfrm>
        </p:spPr>
        <p:txBody>
          <a:bodyPr rtlCol="0"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059936" y="891539"/>
            <a:ext cx="4574286" cy="4000500"/>
          </a:xfrm>
        </p:spPr>
        <p:txBody>
          <a:bodyPr lIns="274320" tIns="182880" rtlCol="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57250" y="2362200"/>
            <a:ext cx="2948940" cy="240030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067088-AA6F-4E5A-ABD3-B4AB2417079E}" type="datetime1">
              <a:rPr lang="es-ES" noProof="0" smtClean="0"/>
              <a:t>17/02/2021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1507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173355" y="203201"/>
            <a:ext cx="8793480" cy="531494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857250" y="508000"/>
            <a:ext cx="7406640" cy="1130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857251" y="1714500"/>
            <a:ext cx="7404653" cy="3365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57247" y="5186524"/>
            <a:ext cx="1746806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pPr rtl="0"/>
            <a:fld id="{FA6F2DB0-AA7B-40EF-A1F6-597D5286B151}" type="datetime1">
              <a:rPr lang="es-ES" noProof="0" smtClean="0"/>
              <a:t>17/02/2021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2961861" y="5186524"/>
            <a:ext cx="3538331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1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997148" y="5186524"/>
            <a:ext cx="1279663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4761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50"/>
        </a:spcBef>
        <a:buClr>
          <a:schemeClr val="accent1"/>
        </a:buClr>
        <a:buSzPct val="80000"/>
        <a:buFont typeface="Corbel" pitchFamily="34" charset="0"/>
        <a:buChar char="•"/>
        <a:defRPr sz="165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5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35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tw://[self]?tid=6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81F489-B701-4C74-9747-27C8656A8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r>
              <a:rPr lang="es-ES" dirty="0">
                <a:latin typeface="Rockwell" panose="02060603020205020403" pitchFamily="18" charset="0"/>
              </a:rPr>
              <a:t>Teología</a:t>
            </a:r>
            <a:br>
              <a:rPr lang="es-ES" dirty="0">
                <a:latin typeface="Rockwell" panose="02060603020205020403" pitchFamily="18" charset="0"/>
              </a:rPr>
            </a:br>
            <a:r>
              <a:rPr lang="es-ES" dirty="0">
                <a:latin typeface="Rockwell" panose="02060603020205020403" pitchFamily="18" charset="0"/>
              </a:rPr>
              <a:t>Bíblica Y</a:t>
            </a:r>
            <a:br>
              <a:rPr lang="es-ES" dirty="0">
                <a:latin typeface="Rockwell" panose="02060603020205020403" pitchFamily="18" charset="0"/>
              </a:rPr>
            </a:br>
            <a:r>
              <a:rPr lang="es-ES" dirty="0">
                <a:latin typeface="Rockwell" panose="02060603020205020403" pitchFamily="18" charset="0"/>
              </a:rPr>
              <a:t>Sistemática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D699F35-1401-4ECD-9F96-7017DB9FA1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es-V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“Porque cual es su pensamiento en su alma, tal es él.”</a:t>
            </a:r>
          </a:p>
          <a:p>
            <a:r>
              <a:rPr lang="es-E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Proverbios 23:7</a:t>
            </a:r>
          </a:p>
        </p:txBody>
      </p:sp>
    </p:spTree>
    <p:extLst>
      <p:ext uri="{BB962C8B-B14F-4D97-AF65-F5344CB8AC3E}">
        <p14:creationId xmlns:p14="http://schemas.microsoft.com/office/powerpoint/2010/main" val="616906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378" y="249668"/>
            <a:ext cx="7864512" cy="1095038"/>
          </a:xfrm>
        </p:spPr>
        <p:txBody>
          <a:bodyPr rtlCol="0">
            <a:normAutofit/>
          </a:bodyPr>
          <a:lstStyle/>
          <a:p>
            <a:r>
              <a:rPr lang="es-VE" sz="3200" dirty="0">
                <a:latin typeface="Rockwell" panose="02060603020205020403" pitchFamily="18" charset="0"/>
              </a:rPr>
              <a:t>3. LA CLASIFICACION DE LA DOCTRINA</a:t>
            </a:r>
            <a:endParaRPr lang="es-ES" sz="3200" dirty="0">
              <a:latin typeface="Rockwell" panose="02060603020205020403" pitchFamily="18" charset="0"/>
            </a:endParaRP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31F44B22-324B-4DE8-B32C-853121849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225268"/>
              </p:ext>
            </p:extLst>
          </p:nvPr>
        </p:nvGraphicFramePr>
        <p:xfrm>
          <a:off x="399378" y="1344705"/>
          <a:ext cx="8345244" cy="4011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5244">
                  <a:extLst>
                    <a:ext uri="{9D8B030D-6E8A-4147-A177-3AD203B41FA5}">
                      <a16:colId xmlns:a16="http://schemas.microsoft.com/office/drawing/2014/main" val="743422230"/>
                    </a:ext>
                  </a:extLst>
                </a:gridCol>
              </a:tblGrid>
              <a:tr h="4011065">
                <a:tc>
                  <a:txBody>
                    <a:bodyPr/>
                    <a:lstStyle/>
                    <a:p>
                      <a:pPr rtl="0"/>
                      <a:r>
                        <a:rPr lang="es-VE" sz="32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La </a:t>
                      </a:r>
                      <a:r>
                        <a:rPr lang="es-VE" sz="32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teología</a:t>
                      </a:r>
                      <a:r>
                        <a:rPr lang="es-VE" sz="32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se divide en </a:t>
                      </a:r>
                      <a:r>
                        <a:rPr lang="es-VE" sz="32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varios ramos</a:t>
                      </a:r>
                      <a:r>
                        <a:rPr lang="es-VE" sz="32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, a saber:</a:t>
                      </a:r>
                      <a:endParaRPr lang="es-VE" sz="3200" b="1" i="0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 rtl="0"/>
                      <a:endParaRPr lang="es-VE" sz="3200" b="1" i="0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 rtl="0"/>
                      <a:r>
                        <a:rPr lang="es-VE" sz="36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3.1. </a:t>
                      </a:r>
                      <a:r>
                        <a:rPr lang="es-VE" sz="3600" b="1" i="1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Teología exegética</a:t>
                      </a:r>
                    </a:p>
                    <a:p>
                      <a:pPr lvl="1" rtl="0"/>
                      <a:r>
                        <a:rPr lang="es-VE" sz="36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3.2. </a:t>
                      </a:r>
                      <a:r>
                        <a:rPr lang="es-VE" sz="3600" b="1" i="1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Teología histórica</a:t>
                      </a:r>
                    </a:p>
                    <a:p>
                      <a:pPr lvl="1" rtl="0"/>
                      <a:r>
                        <a:rPr lang="es-VE" sz="36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3.3. </a:t>
                      </a:r>
                      <a:r>
                        <a:rPr lang="es-VE" sz="3600" b="1" i="1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Teología dogmática</a:t>
                      </a:r>
                    </a:p>
                    <a:p>
                      <a:pPr lvl="1" rtl="0"/>
                      <a:r>
                        <a:rPr lang="es-VE" sz="36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3.4. </a:t>
                      </a:r>
                      <a:r>
                        <a:rPr lang="es-VE" sz="3600" b="1" i="1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Teología bíblica</a:t>
                      </a:r>
                    </a:p>
                    <a:p>
                      <a:pPr lvl="1" rtl="0"/>
                      <a:r>
                        <a:rPr lang="es-VE" sz="36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3.5. </a:t>
                      </a:r>
                      <a:r>
                        <a:rPr lang="es-VE" sz="3600" b="1" i="1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Teología sistemática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44739329"/>
                  </a:ext>
                </a:extLst>
              </a:tr>
            </a:tbl>
          </a:graphicData>
        </a:graphic>
      </p:graphicFrame>
      <p:pic>
        <p:nvPicPr>
          <p:cNvPr id="5" name="Gráfico 4" descr="Lápiz">
            <a:extLst>
              <a:ext uri="{FF2B5EF4-FFF2-40B4-BE49-F238E27FC236}">
                <a16:creationId xmlns:a16="http://schemas.microsoft.com/office/drawing/2014/main" id="{0A74E1BB-B1CA-413B-8313-F68AA049A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21307" y="565604"/>
            <a:ext cx="523315" cy="52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08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378" y="249668"/>
            <a:ext cx="7864512" cy="1095038"/>
          </a:xfrm>
        </p:spPr>
        <p:txBody>
          <a:bodyPr rtlCol="0">
            <a:normAutofit/>
          </a:bodyPr>
          <a:lstStyle/>
          <a:p>
            <a:r>
              <a:rPr lang="es-VE" sz="3200" dirty="0">
                <a:latin typeface="Rockwell" panose="02060603020205020403" pitchFamily="18" charset="0"/>
              </a:rPr>
              <a:t>3. LA CLASIFICACION DE LA DOCTRINA</a:t>
            </a:r>
            <a:br>
              <a:rPr lang="es-VE" sz="3200" dirty="0">
                <a:latin typeface="Rockwell" panose="02060603020205020403" pitchFamily="18" charset="0"/>
              </a:rPr>
            </a:br>
            <a:r>
              <a:rPr lang="es-VE" sz="2800" dirty="0">
                <a:latin typeface="Rockwell" panose="02060603020205020403" pitchFamily="18" charset="0"/>
              </a:rPr>
              <a:t>3.1. Teología exegética</a:t>
            </a:r>
            <a:endParaRPr lang="es-ES" sz="3200" dirty="0">
              <a:latin typeface="Rockwell" panose="02060603020205020403" pitchFamily="18" charset="0"/>
            </a:endParaRP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31F44B22-324B-4DE8-B32C-853121849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2922414"/>
              </p:ext>
            </p:extLst>
          </p:nvPr>
        </p:nvGraphicFramePr>
        <p:xfrm>
          <a:off x="399378" y="1344705"/>
          <a:ext cx="8345244" cy="4011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5244">
                  <a:extLst>
                    <a:ext uri="{9D8B030D-6E8A-4147-A177-3AD203B41FA5}">
                      <a16:colId xmlns:a16="http://schemas.microsoft.com/office/drawing/2014/main" val="743422230"/>
                    </a:ext>
                  </a:extLst>
                </a:gridCol>
              </a:tblGrid>
              <a:tr h="4011065">
                <a:tc>
                  <a:txBody>
                    <a:bodyPr/>
                    <a:lstStyle/>
                    <a:p>
                      <a:pPr rtl="0"/>
                      <a:r>
                        <a:rPr lang="es-VE" sz="2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Teología exegética </a:t>
                      </a:r>
                      <a:r>
                        <a:rPr lang="es-VE" sz="2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procura establecer el significado verdadero de las Escrituras.</a:t>
                      </a:r>
                    </a:p>
                    <a:p>
                      <a:pPr rtl="0"/>
                      <a:endParaRPr lang="es-VE" sz="2800" b="0" i="0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s-VE" sz="2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Exégesis o exegesis es una </a:t>
                      </a:r>
                      <a:r>
                        <a:rPr lang="es-VE" sz="2800" b="0" i="0" u="none" strike="noStrike" kern="1200" baseline="0" dirty="0">
                          <a:solidFill>
                            <a:schemeClr val="lt1"/>
                          </a:solidFill>
                          <a:highlight>
                            <a:srgbClr val="800080"/>
                          </a:highlight>
                          <a:latin typeface="+mn-lt"/>
                          <a:ea typeface="+mn-ea"/>
                          <a:cs typeface="+mn-cs"/>
                        </a:rPr>
                        <a:t>explicación o interpretación de un texto</a:t>
                      </a:r>
                      <a:r>
                        <a:rPr lang="es-VE" sz="2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, en especial de la Biblia.</a:t>
                      </a:r>
                    </a:p>
                    <a:p>
                      <a:pPr rtl="0"/>
                      <a:endParaRPr lang="es-VE" sz="2800" b="0" i="0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s-VE" sz="2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Este ramo de la teología requiere conocimientos de los </a:t>
                      </a:r>
                      <a:r>
                        <a:rPr lang="es-VE" sz="2800" b="0" i="0" u="none" strike="noStrike" kern="1200" baseline="0" dirty="0">
                          <a:solidFill>
                            <a:schemeClr val="lt1"/>
                          </a:solidFill>
                          <a:highlight>
                            <a:srgbClr val="808000"/>
                          </a:highlight>
                          <a:latin typeface="+mn-lt"/>
                          <a:ea typeface="+mn-ea"/>
                          <a:cs typeface="+mn-cs"/>
                        </a:rPr>
                        <a:t>idiomas originales</a:t>
                      </a:r>
                      <a:r>
                        <a:rPr lang="es-VE" sz="2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en los cuales fueron escritas las </a:t>
                      </a:r>
                      <a:r>
                        <a:rPr lang="es-VE" sz="2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Sagradas Escrituras</a:t>
                      </a:r>
                      <a:r>
                        <a:rPr lang="es-VE" sz="2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44739329"/>
                  </a:ext>
                </a:extLst>
              </a:tr>
            </a:tbl>
          </a:graphicData>
        </a:graphic>
      </p:graphicFrame>
      <p:pic>
        <p:nvPicPr>
          <p:cNvPr id="5" name="Gráfico 4" descr="Lápiz">
            <a:extLst>
              <a:ext uri="{FF2B5EF4-FFF2-40B4-BE49-F238E27FC236}">
                <a16:creationId xmlns:a16="http://schemas.microsoft.com/office/drawing/2014/main" id="{0A74E1BB-B1CA-413B-8313-F68AA049A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21307" y="565604"/>
            <a:ext cx="523315" cy="52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494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378" y="249667"/>
            <a:ext cx="7864512" cy="1550103"/>
          </a:xfrm>
        </p:spPr>
        <p:txBody>
          <a:bodyPr rtlCol="0">
            <a:normAutofit/>
          </a:bodyPr>
          <a:lstStyle/>
          <a:p>
            <a:r>
              <a:rPr lang="es-VE" sz="3200" dirty="0">
                <a:latin typeface="Rockwell" panose="02060603020205020403" pitchFamily="18" charset="0"/>
              </a:rPr>
              <a:t>3. LA CLASIFICACION DE LA DOCTRINA</a:t>
            </a:r>
            <a:br>
              <a:rPr lang="es-VE" sz="3200" dirty="0">
                <a:latin typeface="Rockwell" panose="02060603020205020403" pitchFamily="18" charset="0"/>
              </a:rPr>
            </a:br>
            <a:r>
              <a:rPr lang="es-VE" sz="2800" dirty="0">
                <a:latin typeface="Rockwell" panose="02060603020205020403" pitchFamily="18" charset="0"/>
              </a:rPr>
              <a:t>3.2. Teología histórica</a:t>
            </a:r>
            <a:endParaRPr lang="es-ES" sz="3200" dirty="0">
              <a:latin typeface="Rockwell" panose="02060603020205020403" pitchFamily="18" charset="0"/>
            </a:endParaRP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31F44B22-324B-4DE8-B32C-853121849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0959345"/>
              </p:ext>
            </p:extLst>
          </p:nvPr>
        </p:nvGraphicFramePr>
        <p:xfrm>
          <a:off x="399378" y="1799771"/>
          <a:ext cx="8345244" cy="3100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5244">
                  <a:extLst>
                    <a:ext uri="{9D8B030D-6E8A-4147-A177-3AD203B41FA5}">
                      <a16:colId xmlns:a16="http://schemas.microsoft.com/office/drawing/2014/main" val="743422230"/>
                    </a:ext>
                  </a:extLst>
                </a:gridCol>
              </a:tblGrid>
              <a:tr h="3100934">
                <a:tc>
                  <a:txBody>
                    <a:bodyPr/>
                    <a:lstStyle/>
                    <a:p>
                      <a:pPr rtl="0"/>
                      <a:r>
                        <a:rPr lang="es-VE" sz="32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Es el </a:t>
                      </a:r>
                      <a:r>
                        <a:rPr lang="es-VE" sz="32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estudio histórico</a:t>
                      </a:r>
                      <a:r>
                        <a:rPr lang="es-VE" sz="32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de cómo los cristianos en diferentes períodos han entendido los varios </a:t>
                      </a:r>
                      <a:r>
                        <a:rPr lang="es-VE" sz="32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temas teológicos</a:t>
                      </a:r>
                      <a:r>
                        <a:rPr lang="es-VE" sz="32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rtl="0"/>
                      <a:endParaRPr lang="es-VE" sz="3200" b="0" i="0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s-VE" sz="32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Encierra el estudio de la </a:t>
                      </a:r>
                      <a:r>
                        <a:rPr lang="es-VE" sz="32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historia de la iglesia</a:t>
                      </a:r>
                      <a:r>
                        <a:rPr lang="es-VE" sz="32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744739329"/>
                  </a:ext>
                </a:extLst>
              </a:tr>
            </a:tbl>
          </a:graphicData>
        </a:graphic>
      </p:graphicFrame>
      <p:pic>
        <p:nvPicPr>
          <p:cNvPr id="5" name="Gráfico 4" descr="Lápiz">
            <a:extLst>
              <a:ext uri="{FF2B5EF4-FFF2-40B4-BE49-F238E27FC236}">
                <a16:creationId xmlns:a16="http://schemas.microsoft.com/office/drawing/2014/main" id="{0A74E1BB-B1CA-413B-8313-F68AA049A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21307" y="763060"/>
            <a:ext cx="523315" cy="52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182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378" y="249668"/>
            <a:ext cx="7864512" cy="1095038"/>
          </a:xfrm>
        </p:spPr>
        <p:txBody>
          <a:bodyPr rtlCol="0">
            <a:normAutofit/>
          </a:bodyPr>
          <a:lstStyle/>
          <a:p>
            <a:r>
              <a:rPr lang="es-VE" sz="3200" dirty="0">
                <a:latin typeface="Rockwell" panose="02060603020205020403" pitchFamily="18" charset="0"/>
              </a:rPr>
              <a:t>3. LA CLASIFICACION DE LA DOCTRINA</a:t>
            </a:r>
            <a:br>
              <a:rPr lang="es-VE" sz="3200" dirty="0">
                <a:latin typeface="Rockwell" panose="02060603020205020403" pitchFamily="18" charset="0"/>
              </a:rPr>
            </a:br>
            <a:r>
              <a:rPr lang="es-VE" sz="2800" dirty="0">
                <a:latin typeface="Rockwell" panose="02060603020205020403" pitchFamily="18" charset="0"/>
              </a:rPr>
              <a:t>3.3. Teología dogmática</a:t>
            </a:r>
            <a:endParaRPr lang="es-ES" sz="3200" dirty="0">
              <a:latin typeface="Rockwell" panose="02060603020205020403" pitchFamily="18" charset="0"/>
            </a:endParaRP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31F44B22-324B-4DE8-B32C-853121849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6755424"/>
              </p:ext>
            </p:extLst>
          </p:nvPr>
        </p:nvGraphicFramePr>
        <p:xfrm>
          <a:off x="399378" y="1344705"/>
          <a:ext cx="8345244" cy="4011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5244">
                  <a:extLst>
                    <a:ext uri="{9D8B030D-6E8A-4147-A177-3AD203B41FA5}">
                      <a16:colId xmlns:a16="http://schemas.microsoft.com/office/drawing/2014/main" val="743422230"/>
                    </a:ext>
                  </a:extLst>
                </a:gridCol>
              </a:tblGrid>
              <a:tr h="4011065">
                <a:tc>
                  <a:txBody>
                    <a:bodyPr/>
                    <a:lstStyle/>
                    <a:p>
                      <a:pPr rtl="0"/>
                      <a:r>
                        <a:rPr lang="es-VE" sz="24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La teología dogmática </a:t>
                      </a:r>
                      <a:r>
                        <a:rPr lang="es-VE" sz="24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recibe su nombre de la palabra griega y latina </a:t>
                      </a:r>
                      <a:r>
                        <a:rPr lang="es-VE" sz="2400" b="0" i="0" u="none" strike="noStrike" kern="1200" baseline="0" dirty="0">
                          <a:solidFill>
                            <a:schemeClr val="lt1"/>
                          </a:solidFill>
                          <a:highlight>
                            <a:srgbClr val="800080"/>
                          </a:highlight>
                          <a:latin typeface="+mn-lt"/>
                          <a:ea typeface="+mn-ea"/>
                          <a:cs typeface="+mn-cs"/>
                        </a:rPr>
                        <a:t>dogma</a:t>
                      </a:r>
                      <a:r>
                        <a:rPr lang="es-VE" sz="24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, que al referirse a la teología, significa simplemente </a:t>
                      </a:r>
                    </a:p>
                    <a:p>
                      <a:pPr rtl="0"/>
                      <a:endParaRPr lang="es-VE" sz="2400" b="0" i="0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0"/>
                      <a:r>
                        <a:rPr lang="es-VE" sz="24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"una doctrina o cuerpo de doctrinas confirmadas de manera formal y con autoridad".</a:t>
                      </a:r>
                    </a:p>
                    <a:p>
                      <a:pPr rtl="0"/>
                      <a:endParaRPr lang="es-VE" sz="2400" b="0" i="0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s-VE" sz="24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Básicamente, la teología dogmática se refiere a la teología oficial o "dogmática" reconocida por un cuerpo eclesial organizado, como la </a:t>
                      </a:r>
                      <a:r>
                        <a:rPr lang="es-VE" sz="2400" b="0" i="0" u="none" strike="noStrike" kern="1200" baseline="0" dirty="0">
                          <a:solidFill>
                            <a:schemeClr val="lt1"/>
                          </a:solidFill>
                          <a:highlight>
                            <a:srgbClr val="800000"/>
                          </a:highlight>
                          <a:latin typeface="+mn-lt"/>
                          <a:ea typeface="+mn-ea"/>
                          <a:cs typeface="+mn-cs"/>
                        </a:rPr>
                        <a:t>iglesia católica romana</a:t>
                      </a:r>
                      <a:r>
                        <a:rPr lang="es-VE" sz="24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, la iglesia reformada holandesa, etc.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744739329"/>
                  </a:ext>
                </a:extLst>
              </a:tr>
            </a:tbl>
          </a:graphicData>
        </a:graphic>
      </p:graphicFrame>
      <p:pic>
        <p:nvPicPr>
          <p:cNvPr id="5" name="Gráfico 4" descr="Lápiz">
            <a:extLst>
              <a:ext uri="{FF2B5EF4-FFF2-40B4-BE49-F238E27FC236}">
                <a16:creationId xmlns:a16="http://schemas.microsoft.com/office/drawing/2014/main" id="{0A74E1BB-B1CA-413B-8313-F68AA049A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21307" y="565604"/>
            <a:ext cx="523315" cy="52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320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378" y="249668"/>
            <a:ext cx="7864512" cy="1095038"/>
          </a:xfrm>
        </p:spPr>
        <p:txBody>
          <a:bodyPr rtlCol="0">
            <a:normAutofit/>
          </a:bodyPr>
          <a:lstStyle/>
          <a:p>
            <a:r>
              <a:rPr lang="es-VE" sz="3200" dirty="0">
                <a:latin typeface="Rockwell" panose="02060603020205020403" pitchFamily="18" charset="0"/>
              </a:rPr>
              <a:t>3. LA CLASIFICACION DE LA DOCTRINA</a:t>
            </a:r>
            <a:br>
              <a:rPr lang="es-VE" sz="3200" dirty="0">
                <a:latin typeface="Rockwell" panose="02060603020205020403" pitchFamily="18" charset="0"/>
              </a:rPr>
            </a:br>
            <a:r>
              <a:rPr lang="es-VE" sz="2800" dirty="0">
                <a:latin typeface="Rockwell" panose="02060603020205020403" pitchFamily="18" charset="0"/>
              </a:rPr>
              <a:t>3.4. Teología bíblica</a:t>
            </a:r>
            <a:endParaRPr lang="es-ES" sz="3200" dirty="0">
              <a:latin typeface="Rockwell" panose="02060603020205020403" pitchFamily="18" charset="0"/>
            </a:endParaRP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31F44B22-324B-4DE8-B32C-853121849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5482780"/>
              </p:ext>
            </p:extLst>
          </p:nvPr>
        </p:nvGraphicFramePr>
        <p:xfrm>
          <a:off x="399378" y="1344705"/>
          <a:ext cx="8345244" cy="4011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5244">
                  <a:extLst>
                    <a:ext uri="{9D8B030D-6E8A-4147-A177-3AD203B41FA5}">
                      <a16:colId xmlns:a16="http://schemas.microsoft.com/office/drawing/2014/main" val="743422230"/>
                    </a:ext>
                  </a:extLst>
                </a:gridCol>
              </a:tblGrid>
              <a:tr h="4011065">
                <a:tc>
                  <a:txBody>
                    <a:bodyPr/>
                    <a:lstStyle/>
                    <a:p>
                      <a:pPr rtl="0"/>
                      <a:r>
                        <a:rPr lang="es-VE" sz="2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Sigue el progreso de </a:t>
                      </a:r>
                      <a:r>
                        <a:rPr lang="es-VE" sz="2800" b="0" i="0" u="none" strike="noStrike" kern="1200" baseline="0" dirty="0">
                          <a:solidFill>
                            <a:schemeClr val="lt1"/>
                          </a:solidFill>
                          <a:highlight>
                            <a:srgbClr val="008000"/>
                          </a:highlight>
                          <a:latin typeface="+mn-lt"/>
                          <a:ea typeface="+mn-ea"/>
                          <a:cs typeface="+mn-cs"/>
                        </a:rPr>
                        <a:t>la verdad a través de los diversos libros de la Biblia</a:t>
                      </a:r>
                      <a:r>
                        <a:rPr lang="es-VE" sz="2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, y describe la forma en la cual cada uno de los escritores presenta las doctrinas importantes.</a:t>
                      </a:r>
                    </a:p>
                    <a:p>
                      <a:pPr rtl="0"/>
                      <a:endParaRPr lang="es-VE" sz="2800" b="0" i="0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s-VE" sz="2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Por ejemplo, al estudiar la doctrina de la </a:t>
                      </a:r>
                      <a:r>
                        <a:rPr lang="es-VE" sz="2800" b="0" i="0" u="none" strike="noStrike" kern="1200" baseline="0" dirty="0">
                          <a:solidFill>
                            <a:schemeClr val="lt1"/>
                          </a:solidFill>
                          <a:highlight>
                            <a:srgbClr val="800000"/>
                          </a:highlight>
                          <a:latin typeface="+mn-lt"/>
                          <a:ea typeface="+mn-ea"/>
                          <a:cs typeface="+mn-cs"/>
                        </a:rPr>
                        <a:t>expiación</a:t>
                      </a:r>
                      <a:r>
                        <a:rPr lang="es-VE" sz="2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, según este método, uno investigaría de qué manera se trata la materia en cuestión en las diversas secciones de la Biblia: </a:t>
                      </a:r>
                      <a:r>
                        <a:rPr lang="es-VE" sz="2800" b="0" i="0" u="none" strike="noStrike" kern="1200" baseline="0" dirty="0">
                          <a:solidFill>
                            <a:schemeClr val="lt1"/>
                          </a:solidFill>
                          <a:highlight>
                            <a:srgbClr val="800000"/>
                          </a:highlight>
                          <a:latin typeface="+mn-lt"/>
                          <a:ea typeface="+mn-ea"/>
                          <a:cs typeface="+mn-cs"/>
                        </a:rPr>
                        <a:t>Hechos, las Epístolas y Apocalipsis</a:t>
                      </a:r>
                      <a:r>
                        <a:rPr lang="es-VE" sz="2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744739329"/>
                  </a:ext>
                </a:extLst>
              </a:tr>
            </a:tbl>
          </a:graphicData>
        </a:graphic>
      </p:graphicFrame>
      <p:pic>
        <p:nvPicPr>
          <p:cNvPr id="5" name="Gráfico 4" descr="Lápiz">
            <a:extLst>
              <a:ext uri="{FF2B5EF4-FFF2-40B4-BE49-F238E27FC236}">
                <a16:creationId xmlns:a16="http://schemas.microsoft.com/office/drawing/2014/main" id="{0A74E1BB-B1CA-413B-8313-F68AA049A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21307" y="565604"/>
            <a:ext cx="523315" cy="52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352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378" y="249667"/>
            <a:ext cx="7864512" cy="1410975"/>
          </a:xfrm>
        </p:spPr>
        <p:txBody>
          <a:bodyPr rtlCol="0">
            <a:normAutofit/>
          </a:bodyPr>
          <a:lstStyle/>
          <a:p>
            <a:r>
              <a:rPr lang="es-VE" sz="3200" dirty="0">
                <a:latin typeface="Rockwell" panose="02060603020205020403" pitchFamily="18" charset="0"/>
              </a:rPr>
              <a:t>3. LA CLASIFICACION DE LA DOCTRINA</a:t>
            </a:r>
            <a:br>
              <a:rPr lang="es-VE" sz="3200" dirty="0">
                <a:latin typeface="Rockwell" panose="02060603020205020403" pitchFamily="18" charset="0"/>
              </a:rPr>
            </a:br>
            <a:r>
              <a:rPr lang="es-VE" sz="2800" dirty="0">
                <a:latin typeface="Rockwell" panose="02060603020205020403" pitchFamily="18" charset="0"/>
              </a:rPr>
              <a:t>3.5. Teología sistemática</a:t>
            </a:r>
            <a:endParaRPr lang="es-ES" sz="3200" dirty="0">
              <a:latin typeface="Rockwell" panose="02060603020205020403" pitchFamily="18" charset="0"/>
            </a:endParaRP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31F44B22-324B-4DE8-B32C-853121849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8032526"/>
              </p:ext>
            </p:extLst>
          </p:nvPr>
        </p:nvGraphicFramePr>
        <p:xfrm>
          <a:off x="399378" y="1660643"/>
          <a:ext cx="8345244" cy="3379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5244">
                  <a:extLst>
                    <a:ext uri="{9D8B030D-6E8A-4147-A177-3AD203B41FA5}">
                      <a16:colId xmlns:a16="http://schemas.microsoft.com/office/drawing/2014/main" val="743422230"/>
                    </a:ext>
                  </a:extLst>
                </a:gridCol>
              </a:tblGrid>
              <a:tr h="3379190">
                <a:tc>
                  <a:txBody>
                    <a:bodyPr/>
                    <a:lstStyle/>
                    <a:p>
                      <a:pPr rtl="0"/>
                      <a:r>
                        <a:rPr lang="es-VE" sz="2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En este ramo de estudio, las enseñanzas bíblicas con respecto a Dios y el hombre </a:t>
                      </a:r>
                      <a:r>
                        <a:rPr lang="es-VE" sz="2800" b="0" i="0" u="none" strike="noStrike" kern="1200" baseline="0" dirty="0">
                          <a:solidFill>
                            <a:schemeClr val="lt1"/>
                          </a:solidFill>
                          <a:highlight>
                            <a:srgbClr val="800080"/>
                          </a:highlight>
                          <a:latin typeface="+mn-lt"/>
                          <a:ea typeface="+mn-ea"/>
                          <a:cs typeface="+mn-cs"/>
                        </a:rPr>
                        <a:t>están organizadas por temas</a:t>
                      </a:r>
                      <a:r>
                        <a:rPr lang="es-VE" sz="2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, de acuerdo con un sistema definido.</a:t>
                      </a:r>
                    </a:p>
                    <a:p>
                      <a:pPr rtl="0"/>
                      <a:endParaRPr lang="es-VE" sz="2800" b="0" i="0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s-VE" sz="2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Por ejemplo, los versículos o pasajes que se relacionan con la obra de Cristo están clasificados bajo el título de </a:t>
                      </a:r>
                      <a:r>
                        <a:rPr lang="es-VE" sz="2800" b="0" i="0" u="none" strike="noStrike" kern="1200" baseline="0" dirty="0">
                          <a:solidFill>
                            <a:schemeClr val="lt1"/>
                          </a:solidFill>
                          <a:highlight>
                            <a:srgbClr val="008000"/>
                          </a:highlight>
                          <a:latin typeface="+mn-lt"/>
                          <a:ea typeface="+mn-ea"/>
                          <a:cs typeface="+mn-cs"/>
                        </a:rPr>
                        <a:t>Doctrina de Cristo</a:t>
                      </a:r>
                      <a:r>
                        <a:rPr lang="es-VE" sz="2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744739329"/>
                  </a:ext>
                </a:extLst>
              </a:tr>
            </a:tbl>
          </a:graphicData>
        </a:graphic>
      </p:graphicFrame>
      <p:pic>
        <p:nvPicPr>
          <p:cNvPr id="5" name="Gráfico 4" descr="Lápiz">
            <a:extLst>
              <a:ext uri="{FF2B5EF4-FFF2-40B4-BE49-F238E27FC236}">
                <a16:creationId xmlns:a16="http://schemas.microsoft.com/office/drawing/2014/main" id="{0A74E1BB-B1CA-413B-8313-F68AA049A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21307" y="693496"/>
            <a:ext cx="523315" cy="52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440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378" y="249668"/>
            <a:ext cx="7864512" cy="1143704"/>
          </a:xfrm>
        </p:spPr>
        <p:txBody>
          <a:bodyPr rtlCol="0">
            <a:normAutofit fontScale="90000"/>
          </a:bodyPr>
          <a:lstStyle/>
          <a:p>
            <a:r>
              <a:rPr lang="es-VE" sz="3200" dirty="0">
                <a:latin typeface="Rockwell" panose="02060603020205020403" pitchFamily="18" charset="0"/>
              </a:rPr>
              <a:t>3. LA CLASIFICACION DE LA DOCTRINA</a:t>
            </a:r>
            <a:br>
              <a:rPr lang="es-VE" sz="3200" dirty="0">
                <a:latin typeface="Rockwell" panose="02060603020205020403" pitchFamily="18" charset="0"/>
              </a:rPr>
            </a:br>
            <a:r>
              <a:rPr lang="es-VE" sz="2400" dirty="0">
                <a:latin typeface="Rockwell" panose="02060603020205020403" pitchFamily="18" charset="0"/>
              </a:rPr>
              <a:t>En este curso usaremos teología bíblica y teología sistemática.</a:t>
            </a:r>
            <a:endParaRPr lang="es-ES" sz="3200" dirty="0">
              <a:latin typeface="Rockwell" panose="02060603020205020403" pitchFamily="18" charset="0"/>
            </a:endParaRP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31F44B22-324B-4DE8-B32C-853121849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5447141"/>
              </p:ext>
            </p:extLst>
          </p:nvPr>
        </p:nvGraphicFramePr>
        <p:xfrm>
          <a:off x="399378" y="1393372"/>
          <a:ext cx="8345244" cy="3993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5244">
                  <a:extLst>
                    <a:ext uri="{9D8B030D-6E8A-4147-A177-3AD203B41FA5}">
                      <a16:colId xmlns:a16="http://schemas.microsoft.com/office/drawing/2014/main" val="743422230"/>
                    </a:ext>
                  </a:extLst>
                </a:gridCol>
              </a:tblGrid>
              <a:tr h="3993450">
                <a:tc>
                  <a:txBody>
                    <a:bodyPr/>
                    <a:lstStyle/>
                    <a:p>
                      <a:pPr rtl="0"/>
                      <a:r>
                        <a:rPr lang="es-VE" sz="24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El material de lectura que figura en este curso es una combinación de </a:t>
                      </a:r>
                      <a:r>
                        <a:rPr lang="es-VE" sz="2400" b="0" i="0" u="none" strike="noStrike" kern="1200" baseline="0" dirty="0">
                          <a:solidFill>
                            <a:schemeClr val="lt1"/>
                          </a:solidFill>
                          <a:highlight>
                            <a:srgbClr val="808000"/>
                          </a:highlight>
                          <a:latin typeface="+mn-lt"/>
                          <a:ea typeface="+mn-ea"/>
                          <a:cs typeface="+mn-cs"/>
                        </a:rPr>
                        <a:t>teología bíblica y teología sistemática</a:t>
                      </a:r>
                      <a:r>
                        <a:rPr lang="es-VE" sz="24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rtl="0"/>
                      <a:endParaRPr lang="es-VE" sz="2400" b="0" i="0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s-VE" sz="24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Es </a:t>
                      </a:r>
                      <a:r>
                        <a:rPr lang="es-VE" sz="2400" b="0" i="0" u="none" strike="noStrike" kern="1200" baseline="0" dirty="0">
                          <a:solidFill>
                            <a:schemeClr val="lt1"/>
                          </a:solidFill>
                          <a:highlight>
                            <a:srgbClr val="008000"/>
                          </a:highlight>
                          <a:latin typeface="+mn-lt"/>
                          <a:ea typeface="+mn-ea"/>
                          <a:cs typeface="+mn-cs"/>
                        </a:rPr>
                        <a:t>teología bíblica</a:t>
                      </a:r>
                      <a:r>
                        <a:rPr lang="es-VE" sz="24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en el sentido de que las verdades son </a:t>
                      </a:r>
                      <a:r>
                        <a:rPr lang="es-VE" sz="2400" b="0" i="0" u="none" strike="noStrike" kern="1200" baseline="0" dirty="0">
                          <a:solidFill>
                            <a:schemeClr val="lt1"/>
                          </a:solidFill>
                          <a:highlight>
                            <a:srgbClr val="008000"/>
                          </a:highlight>
                          <a:latin typeface="+mn-lt"/>
                          <a:ea typeface="+mn-ea"/>
                          <a:cs typeface="+mn-cs"/>
                        </a:rPr>
                        <a:t>extraídas de las Escrituras</a:t>
                      </a:r>
                      <a:r>
                        <a:rPr lang="es-VE" sz="24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, y el estudio se encamina mediante las preguntas siguientes: ¿Qué dicen las Sagradas Escrituras? y ¿qué significan las Escrituras?.</a:t>
                      </a:r>
                    </a:p>
                    <a:p>
                      <a:pPr rtl="0"/>
                      <a:endParaRPr lang="es-VE" sz="2400" b="0" i="0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s-VE" sz="24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Es </a:t>
                      </a:r>
                      <a:r>
                        <a:rPr lang="es-VE" sz="2400" b="0" i="0" u="none" strike="noStrike" kern="1200" baseline="0" dirty="0">
                          <a:solidFill>
                            <a:schemeClr val="lt1"/>
                          </a:solidFill>
                          <a:highlight>
                            <a:srgbClr val="800080"/>
                          </a:highlight>
                          <a:latin typeface="+mn-lt"/>
                          <a:ea typeface="+mn-ea"/>
                          <a:cs typeface="+mn-cs"/>
                        </a:rPr>
                        <a:t>teología sistemática</a:t>
                      </a:r>
                      <a:r>
                        <a:rPr lang="es-VE" sz="24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puesto que el material está arreglado de acuerdo con un </a:t>
                      </a:r>
                      <a:r>
                        <a:rPr lang="es-VE" sz="2400" b="0" i="0" u="none" strike="noStrike" kern="1200" baseline="0" dirty="0">
                          <a:solidFill>
                            <a:schemeClr val="lt1"/>
                          </a:solidFill>
                          <a:highlight>
                            <a:srgbClr val="800080"/>
                          </a:highlight>
                          <a:latin typeface="+mn-lt"/>
                          <a:ea typeface="+mn-ea"/>
                          <a:cs typeface="+mn-cs"/>
                        </a:rPr>
                        <a:t>orden definido</a:t>
                      </a:r>
                      <a:r>
                        <a:rPr lang="es-VE" sz="24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744739329"/>
                  </a:ext>
                </a:extLst>
              </a:tr>
            </a:tbl>
          </a:graphicData>
        </a:graphic>
      </p:graphicFrame>
      <p:pic>
        <p:nvPicPr>
          <p:cNvPr id="5" name="Gráfico 4" descr="Lápiz">
            <a:extLst>
              <a:ext uri="{FF2B5EF4-FFF2-40B4-BE49-F238E27FC236}">
                <a16:creationId xmlns:a16="http://schemas.microsoft.com/office/drawing/2014/main" id="{0A74E1BB-B1CA-413B-8313-F68AA049A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21307" y="693496"/>
            <a:ext cx="523315" cy="52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892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378" y="249668"/>
            <a:ext cx="7864512" cy="635703"/>
          </a:xfrm>
        </p:spPr>
        <p:txBody>
          <a:bodyPr rtlCol="0">
            <a:normAutofit/>
          </a:bodyPr>
          <a:lstStyle/>
          <a:p>
            <a:r>
              <a:rPr lang="es-VE" sz="3200" dirty="0">
                <a:latin typeface="Rockwell" panose="02060603020205020403" pitchFamily="18" charset="0"/>
              </a:rPr>
              <a:t>4. UN SISTEMA DE DOCTRINA</a:t>
            </a:r>
            <a:endParaRPr lang="es-ES" sz="3200" dirty="0">
              <a:latin typeface="Rockwell" panose="02060603020205020403" pitchFamily="18" charset="0"/>
            </a:endParaRP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31F44B22-324B-4DE8-B32C-853121849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3663617"/>
              </p:ext>
            </p:extLst>
          </p:nvPr>
        </p:nvGraphicFramePr>
        <p:xfrm>
          <a:off x="399378" y="941564"/>
          <a:ext cx="8345244" cy="4445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5244">
                  <a:extLst>
                    <a:ext uri="{9D8B030D-6E8A-4147-A177-3AD203B41FA5}">
                      <a16:colId xmlns:a16="http://schemas.microsoft.com/office/drawing/2014/main" val="743422230"/>
                    </a:ext>
                  </a:extLst>
                </a:gridCol>
              </a:tblGrid>
              <a:tr h="4445258">
                <a:tc>
                  <a:txBody>
                    <a:bodyPr/>
                    <a:lstStyle/>
                    <a:p>
                      <a:pPr algn="ctr" rtl="0"/>
                      <a:r>
                        <a:rPr lang="es-VE" sz="32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¿En qué orden serán organizados los temas?</a:t>
                      </a:r>
                    </a:p>
                    <a:p>
                      <a:pPr algn="ctr" rtl="0"/>
                      <a:r>
                        <a:rPr lang="es-VE" sz="3200" b="0" i="0" u="none" strike="noStrike" kern="1200" baseline="0" dirty="0">
                          <a:solidFill>
                            <a:schemeClr val="lt1"/>
                          </a:solidFill>
                          <a:highlight>
                            <a:srgbClr val="008000"/>
                          </a:highlight>
                          <a:latin typeface="+mn-lt"/>
                          <a:ea typeface="+mn-ea"/>
                          <a:cs typeface="+mn-cs"/>
                        </a:rPr>
                        <a:t>No impondremos reglas rígidas.</a:t>
                      </a:r>
                    </a:p>
                    <a:p>
                      <a:pPr algn="ctr" rtl="0"/>
                      <a:endParaRPr lang="es-VE" sz="3200" b="0" i="0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0"/>
                      <a:r>
                        <a:rPr lang="es-VE" sz="32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Hay muchas formas de organizar, y cada una de ellas tiene su valor. Trataremos de seguir el orden basado en </a:t>
                      </a:r>
                      <a:r>
                        <a:rPr lang="es-VE" sz="3200" b="0" i="0" u="none" strike="noStrike" kern="1200" baseline="0" dirty="0">
                          <a:solidFill>
                            <a:schemeClr val="lt1"/>
                          </a:solidFill>
                          <a:highlight>
                            <a:srgbClr val="800080"/>
                          </a:highlight>
                          <a:latin typeface="+mn-lt"/>
                          <a:ea typeface="+mn-ea"/>
                          <a:cs typeface="+mn-cs"/>
                        </a:rPr>
                        <a:t>el trato de Dios con el hombre</a:t>
                      </a:r>
                      <a:r>
                        <a:rPr lang="es-VE" sz="32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con referencia a la redención.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744739329"/>
                  </a:ext>
                </a:extLst>
              </a:tr>
            </a:tbl>
          </a:graphicData>
        </a:graphic>
      </p:graphicFrame>
      <p:pic>
        <p:nvPicPr>
          <p:cNvPr id="5" name="Gráfico 4" descr="Lápiz">
            <a:extLst>
              <a:ext uri="{FF2B5EF4-FFF2-40B4-BE49-F238E27FC236}">
                <a16:creationId xmlns:a16="http://schemas.microsoft.com/office/drawing/2014/main" id="{0A74E1BB-B1CA-413B-8313-F68AA049A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21307" y="305861"/>
            <a:ext cx="523315" cy="52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394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378" y="249669"/>
            <a:ext cx="7864512" cy="1085646"/>
          </a:xfrm>
        </p:spPr>
        <p:txBody>
          <a:bodyPr rtlCol="0">
            <a:normAutofit/>
          </a:bodyPr>
          <a:lstStyle/>
          <a:p>
            <a:r>
              <a:rPr lang="es-VE" sz="3200" dirty="0">
                <a:latin typeface="Rockwell" panose="02060603020205020403" pitchFamily="18" charset="0"/>
              </a:rPr>
              <a:t>4. UN SISTEMA DE DOCTRINA</a:t>
            </a:r>
            <a:br>
              <a:rPr lang="es-VE" sz="3200" dirty="0">
                <a:latin typeface="Rockwell" panose="02060603020205020403" pitchFamily="18" charset="0"/>
              </a:rPr>
            </a:br>
            <a:r>
              <a:rPr lang="es-VE" sz="2800" dirty="0">
                <a:latin typeface="Rockwell" panose="02060603020205020403" pitchFamily="18" charset="0"/>
              </a:rPr>
              <a:t>Sistema que vamos a usar en el curso</a:t>
            </a:r>
            <a:endParaRPr lang="es-ES" sz="3200" dirty="0">
              <a:latin typeface="Rockwell" panose="02060603020205020403" pitchFamily="18" charset="0"/>
            </a:endParaRP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31F44B22-324B-4DE8-B32C-853121849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7105155"/>
              </p:ext>
            </p:extLst>
          </p:nvPr>
        </p:nvGraphicFramePr>
        <p:xfrm>
          <a:off x="399378" y="1335314"/>
          <a:ext cx="8345244" cy="4051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5244">
                  <a:extLst>
                    <a:ext uri="{9D8B030D-6E8A-4147-A177-3AD203B41FA5}">
                      <a16:colId xmlns:a16="http://schemas.microsoft.com/office/drawing/2014/main" val="743422230"/>
                    </a:ext>
                  </a:extLst>
                </a:gridCol>
              </a:tblGrid>
              <a:tr h="4051507">
                <a:tc>
                  <a:txBody>
                    <a:bodyPr/>
                    <a:lstStyle/>
                    <a:p>
                      <a:pPr algn="l" rtl="0"/>
                      <a:r>
                        <a:rPr lang="es-VE" sz="20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4.1. La doctrina de las Sagradas Escrituras</a:t>
                      </a:r>
                    </a:p>
                    <a:p>
                      <a:pPr algn="l" rtl="0"/>
                      <a:r>
                        <a:rPr lang="es-VE" sz="20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4.2. La doctrina de Dios</a:t>
                      </a:r>
                    </a:p>
                    <a:p>
                      <a:pPr algn="l" rtl="0"/>
                      <a:r>
                        <a:rPr lang="es-VE" sz="20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4.3. La doctrina de los ángeles</a:t>
                      </a:r>
                    </a:p>
                    <a:p>
                      <a:pPr algn="l" rtl="0"/>
                      <a:r>
                        <a:rPr lang="es-VE" sz="20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4.4. La doctrina del hombre</a:t>
                      </a:r>
                    </a:p>
                    <a:p>
                      <a:pPr algn="l" rtl="0"/>
                      <a:r>
                        <a:rPr lang="es-VE" sz="20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4.5. La doctrina del pecado</a:t>
                      </a:r>
                    </a:p>
                    <a:p>
                      <a:pPr algn="l" rtl="0"/>
                      <a:r>
                        <a:rPr lang="es-VE" sz="20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4.6. La doctrina de Cristo</a:t>
                      </a:r>
                    </a:p>
                    <a:p>
                      <a:pPr algn="l" rtl="0"/>
                      <a:r>
                        <a:rPr lang="es-VE" sz="20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4.7. La doctrina de la expiación</a:t>
                      </a:r>
                    </a:p>
                    <a:p>
                      <a:pPr algn="l" rtl="0"/>
                      <a:r>
                        <a:rPr lang="es-VE" sz="20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4.8. La doctrina de la salvación</a:t>
                      </a:r>
                    </a:p>
                    <a:p>
                      <a:pPr algn="l" rtl="0"/>
                      <a:r>
                        <a:rPr lang="es-VE" sz="20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4.9. La doctrina de la sanidad divina</a:t>
                      </a:r>
                    </a:p>
                    <a:p>
                      <a:pPr algn="l" rtl="0"/>
                      <a:r>
                        <a:rPr lang="es-VE" sz="20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4.10. La doctrina del Espíritu Santo</a:t>
                      </a:r>
                    </a:p>
                    <a:p>
                      <a:pPr algn="l" rtl="0"/>
                      <a:r>
                        <a:rPr lang="es-VE" sz="20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4.11. La doctrina de la iglesia</a:t>
                      </a:r>
                    </a:p>
                    <a:p>
                      <a:pPr algn="l" rtl="0"/>
                      <a:r>
                        <a:rPr lang="es-VE" sz="20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4.12. La doctrina de los acontecimientos postreros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744739329"/>
                  </a:ext>
                </a:extLst>
              </a:tr>
            </a:tbl>
          </a:graphicData>
        </a:graphic>
      </p:graphicFrame>
      <p:pic>
        <p:nvPicPr>
          <p:cNvPr id="5" name="Gráfico 4" descr="Lápiz">
            <a:extLst>
              <a:ext uri="{FF2B5EF4-FFF2-40B4-BE49-F238E27FC236}">
                <a16:creationId xmlns:a16="http://schemas.microsoft.com/office/drawing/2014/main" id="{0A74E1BB-B1CA-413B-8313-F68AA049A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21307" y="530834"/>
            <a:ext cx="523315" cy="52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60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108" y="459105"/>
            <a:ext cx="7406640" cy="1017270"/>
          </a:xfrm>
        </p:spPr>
        <p:txBody>
          <a:bodyPr rtlCol="0"/>
          <a:lstStyle/>
          <a:p>
            <a:r>
              <a:rPr lang="es-VE" b="1" dirty="0"/>
              <a:t>Índice de contenidos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31F44B22-324B-4DE8-B32C-853121849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461743"/>
              </p:ext>
            </p:extLst>
          </p:nvPr>
        </p:nvGraphicFramePr>
        <p:xfrm>
          <a:off x="855108" y="1476375"/>
          <a:ext cx="7406640" cy="36831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6640">
                  <a:extLst>
                    <a:ext uri="{9D8B030D-6E8A-4147-A177-3AD203B41FA5}">
                      <a16:colId xmlns:a16="http://schemas.microsoft.com/office/drawing/2014/main" val="743422230"/>
                    </a:ext>
                  </a:extLst>
                </a:gridCol>
              </a:tblGrid>
              <a:tr h="5948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3300" b="1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Introducción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96822786"/>
                  </a:ext>
                </a:extLst>
              </a:tr>
              <a:tr h="3078480">
                <a:tc>
                  <a:txBody>
                    <a:bodyPr/>
                    <a:lstStyle/>
                    <a:p>
                      <a:pPr marL="1200150" lvl="1" indent="-74295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s-VE" sz="3000" b="0" i="0" u="none" strike="noStrike" kern="1200" baseline="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La naturaleza de la doctrina</a:t>
                      </a:r>
                    </a:p>
                    <a:p>
                      <a:pPr marL="1200150" lvl="1" indent="-74295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s-VE" sz="3000" b="0" i="0" u="none" strike="noStrike" kern="1200" baseline="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El valor de la doctrina</a:t>
                      </a:r>
                    </a:p>
                    <a:p>
                      <a:pPr marL="1200150" lvl="1" indent="-74295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s-VE" sz="3000" b="0" i="0" u="none" strike="noStrike" kern="1200" baseline="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La clasificación de la doctrina</a:t>
                      </a:r>
                    </a:p>
                    <a:p>
                      <a:pPr marL="1200150" lvl="1" indent="-74295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s-VE" sz="3000" b="0" i="0" u="none" strike="noStrike" kern="1200" baseline="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Un sistema de doctrina</a:t>
                      </a:r>
                      <a:endParaRPr lang="es-VE" sz="3000" b="0" i="0" u="none" strike="noStrike" kern="1200" baseline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  <a:hlinkClick r:id="rId3">
                          <a:extLst>
                            <a:ext uri="{A12FA001-AC4F-418D-AE19-62706E023703}">
                              <ahyp:hlinkClr xmlns:ahyp="http://schemas.microsoft.com/office/drawing/2018/hyperlinkcolor" val="tx"/>
                            </a:ext>
                          </a:extLst>
                        </a:hlinkClick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44739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4077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378" y="220170"/>
            <a:ext cx="8345244" cy="863486"/>
          </a:xfrm>
        </p:spPr>
        <p:txBody>
          <a:bodyPr rtlCol="0">
            <a:normAutofit/>
          </a:bodyPr>
          <a:lstStyle/>
          <a:p>
            <a:r>
              <a:rPr lang="es-VE" dirty="0">
                <a:latin typeface="Rockwell" panose="02060603020205020403" pitchFamily="18" charset="0"/>
              </a:rPr>
              <a:t>1. LA NATURALEZA DE LA DOCTRINA</a:t>
            </a:r>
            <a:endParaRPr lang="es-ES" dirty="0">
              <a:latin typeface="Rockwell" panose="02060603020205020403" pitchFamily="18" charset="0"/>
            </a:endParaRP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31F44B22-324B-4DE8-B32C-853121849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8247147"/>
              </p:ext>
            </p:extLst>
          </p:nvPr>
        </p:nvGraphicFramePr>
        <p:xfrm>
          <a:off x="376518" y="1083656"/>
          <a:ext cx="8368104" cy="4241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8104">
                  <a:extLst>
                    <a:ext uri="{9D8B030D-6E8A-4147-A177-3AD203B41FA5}">
                      <a16:colId xmlns:a16="http://schemas.microsoft.com/office/drawing/2014/main" val="743422230"/>
                    </a:ext>
                  </a:extLst>
                </a:gridCol>
              </a:tblGrid>
              <a:tr h="42410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s-VE" sz="24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La doctrina cristiana </a:t>
                      </a:r>
                      <a:r>
                        <a:rPr lang="es-VE" sz="2400" b="0" i="0" u="none" strike="noStrike" kern="1200" baseline="0" dirty="0">
                          <a:solidFill>
                            <a:schemeClr val="lt1"/>
                          </a:solidFill>
                          <a:highlight>
                            <a:srgbClr val="008000"/>
                          </a:highlight>
                          <a:latin typeface="+mn-lt"/>
                          <a:ea typeface="+mn-ea"/>
                          <a:cs typeface="+mn-cs"/>
                        </a:rPr>
                        <a:t>(doctrina significa literalmente enseñanza o instrucción)</a:t>
                      </a:r>
                      <a:r>
                        <a:rPr lang="es-VE" sz="24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se puede definir como las verdades fundamentales de las </a:t>
                      </a:r>
                      <a:r>
                        <a:rPr lang="es-VE" sz="24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Sagradas Escrituras </a:t>
                      </a:r>
                      <a:r>
                        <a:rPr lang="es-VE" sz="24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ordenadas en forma sistemática.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VE" sz="2400" b="0" i="0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s-VE" sz="24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Este estudio se denomina comúnmente teología, que significa literalmente </a:t>
                      </a:r>
                      <a:r>
                        <a:rPr lang="es-VE" sz="2400" b="0" i="0" u="none" strike="noStrike" kern="1200" baseline="0" dirty="0">
                          <a:solidFill>
                            <a:schemeClr val="lt1"/>
                          </a:solidFill>
                          <a:highlight>
                            <a:srgbClr val="808000"/>
                          </a:highlight>
                          <a:latin typeface="+mn-lt"/>
                          <a:ea typeface="+mn-ea"/>
                          <a:cs typeface="+mn-cs"/>
                        </a:rPr>
                        <a:t>“tratado o discurso razonado con respecto a Dios”</a:t>
                      </a:r>
                      <a:r>
                        <a:rPr lang="es-VE" sz="24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VE" sz="2400" b="0" i="0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s-VE" sz="24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La teología o doctrina </a:t>
                      </a:r>
                      <a:r>
                        <a:rPr lang="es-VE" sz="24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 puede describir como la ciencia que trata de nuestro </a:t>
                      </a:r>
                      <a:r>
                        <a:rPr lang="es-VE" sz="2400" b="0" i="0" u="none" strike="noStrike" kern="1200" baseline="0" dirty="0">
                          <a:solidFill>
                            <a:schemeClr val="lt1"/>
                          </a:solidFill>
                          <a:highlight>
                            <a:srgbClr val="800080"/>
                          </a:highlight>
                          <a:latin typeface="+mn-lt"/>
                          <a:ea typeface="+mn-ea"/>
                          <a:cs typeface="+mn-cs"/>
                        </a:rPr>
                        <a:t>conocimiento de Dios y de las relaciones del Creador con el hombre</a:t>
                      </a:r>
                      <a:r>
                        <a:rPr lang="es-VE" sz="24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. Trata de todas las cosas en lo que éstas se relacionan con Dios y sus propósitos divinos.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744739329"/>
                  </a:ext>
                </a:extLst>
              </a:tr>
            </a:tbl>
          </a:graphicData>
        </a:graphic>
      </p:graphicFrame>
      <p:pic>
        <p:nvPicPr>
          <p:cNvPr id="5" name="Gráfico 4" descr="Lápiz">
            <a:extLst>
              <a:ext uri="{FF2B5EF4-FFF2-40B4-BE49-F238E27FC236}">
                <a16:creationId xmlns:a16="http://schemas.microsoft.com/office/drawing/2014/main" id="{0A74E1BB-B1CA-413B-8313-F68AA049A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21307" y="390256"/>
            <a:ext cx="523315" cy="52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404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518" y="220170"/>
            <a:ext cx="8368104" cy="990064"/>
          </a:xfrm>
        </p:spPr>
        <p:txBody>
          <a:bodyPr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VE" sz="2800" dirty="0">
                <a:latin typeface="Rockwell" panose="02060603020205020403" pitchFamily="18" charset="0"/>
              </a:rPr>
              <a:t>1. LA NATURALEZA DE LA DOCTRINA</a:t>
            </a:r>
            <a:br>
              <a:rPr lang="es-VE" sz="2800" dirty="0">
                <a:latin typeface="Rockwell" panose="02060603020205020403" pitchFamily="18" charset="0"/>
              </a:rPr>
            </a:br>
            <a:r>
              <a:rPr lang="es-VE" sz="2800" dirty="0">
                <a:latin typeface="Rockwell" panose="02060603020205020403" pitchFamily="18" charset="0"/>
              </a:rPr>
              <a:t>¿Algunas preguntas?</a:t>
            </a:r>
            <a:endParaRPr lang="es-ES" sz="2800" dirty="0">
              <a:latin typeface="Rockwell" panose="02060603020205020403" pitchFamily="18" charset="0"/>
            </a:endParaRP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31F44B22-324B-4DE8-B32C-853121849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9506393"/>
              </p:ext>
            </p:extLst>
          </p:nvPr>
        </p:nvGraphicFramePr>
        <p:xfrm>
          <a:off x="376518" y="1210234"/>
          <a:ext cx="8368104" cy="4116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8104">
                  <a:extLst>
                    <a:ext uri="{9D8B030D-6E8A-4147-A177-3AD203B41FA5}">
                      <a16:colId xmlns:a16="http://schemas.microsoft.com/office/drawing/2014/main" val="743422230"/>
                    </a:ext>
                  </a:extLst>
                </a:gridCol>
              </a:tblGrid>
              <a:tr h="4116509">
                <a:tc>
                  <a:txBody>
                    <a:bodyPr/>
                    <a:lstStyle/>
                    <a:p>
                      <a:pPr algn="ctr" rtl="0"/>
                      <a:r>
                        <a:rPr lang="es-VE" sz="32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1. ¿Por qué definimos la teología o doctrina con el nombre de </a:t>
                      </a:r>
                      <a:r>
                        <a:rPr lang="es-VE" sz="3200" b="1" i="0" u="none" strike="noStrike" kern="1200" baseline="0" dirty="0">
                          <a:solidFill>
                            <a:schemeClr val="lt1"/>
                          </a:solidFill>
                          <a:highlight>
                            <a:srgbClr val="800080"/>
                          </a:highlight>
                          <a:latin typeface="+mn-lt"/>
                          <a:ea typeface="+mn-ea"/>
                          <a:cs typeface="+mn-cs"/>
                        </a:rPr>
                        <a:t>“ciencia”</a:t>
                      </a:r>
                      <a:r>
                        <a:rPr lang="es-VE" sz="32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? </a:t>
                      </a:r>
                    </a:p>
                    <a:p>
                      <a:pPr rtl="0"/>
                      <a:endParaRPr lang="es-VE" sz="3200" b="0" i="0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s-VE" sz="32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 denomina </a:t>
                      </a:r>
                      <a:r>
                        <a:rPr lang="es-VE" sz="3200" b="0" i="0" u="none" strike="noStrike" kern="1200" baseline="0" dirty="0">
                          <a:solidFill>
                            <a:schemeClr val="lt1"/>
                          </a:solidFill>
                          <a:highlight>
                            <a:srgbClr val="800080"/>
                          </a:highlight>
                          <a:latin typeface="+mn-lt"/>
                          <a:ea typeface="+mn-ea"/>
                          <a:cs typeface="+mn-cs"/>
                        </a:rPr>
                        <a:t>ciencia</a:t>
                      </a:r>
                      <a:r>
                        <a:rPr lang="es-VE" sz="32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al arreglo sistemático y lógico de hechos </a:t>
                      </a:r>
                      <a:r>
                        <a:rPr lang="es-VE" sz="32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autenticados</a:t>
                      </a:r>
                      <a:r>
                        <a:rPr lang="es-VE" sz="32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. Se denomina ciencia a la teología porque </a:t>
                      </a:r>
                      <a:r>
                        <a:rPr lang="es-VE" sz="3200" b="0" i="0" u="none" strike="noStrike" kern="1200" baseline="0" dirty="0">
                          <a:solidFill>
                            <a:schemeClr val="lt1"/>
                          </a:solidFill>
                          <a:highlight>
                            <a:srgbClr val="008000"/>
                          </a:highlight>
                          <a:latin typeface="+mn-lt"/>
                          <a:ea typeface="+mn-ea"/>
                          <a:cs typeface="+mn-cs"/>
                        </a:rPr>
                        <a:t>consiste en hechos o verdades relacionadas con Dios</a:t>
                      </a:r>
                      <a:r>
                        <a:rPr lang="es-VE" sz="32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y las cosas divinas, presentadas en forma lógica y ordenada.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744739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8769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518" y="220170"/>
            <a:ext cx="8368104" cy="990064"/>
          </a:xfrm>
        </p:spPr>
        <p:txBody>
          <a:bodyPr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VE" sz="2800" dirty="0">
                <a:latin typeface="Rockwell" panose="02060603020205020403" pitchFamily="18" charset="0"/>
              </a:rPr>
              <a:t>1. LA NATURALEZA DE LA DOCTRINA</a:t>
            </a:r>
            <a:br>
              <a:rPr lang="es-VE" sz="2800" dirty="0">
                <a:latin typeface="Rockwell" panose="02060603020205020403" pitchFamily="18" charset="0"/>
              </a:rPr>
            </a:br>
            <a:r>
              <a:rPr lang="es-VE" sz="2800" dirty="0">
                <a:latin typeface="Rockwell" panose="02060603020205020403" pitchFamily="18" charset="0"/>
              </a:rPr>
              <a:t>¿Algunas preguntas?</a:t>
            </a:r>
            <a:endParaRPr lang="es-ES" sz="2800" dirty="0">
              <a:latin typeface="Rockwell" panose="02060603020205020403" pitchFamily="18" charset="0"/>
            </a:endParaRP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31F44B22-324B-4DE8-B32C-853121849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6882566"/>
              </p:ext>
            </p:extLst>
          </p:nvPr>
        </p:nvGraphicFramePr>
        <p:xfrm>
          <a:off x="376518" y="1210234"/>
          <a:ext cx="8368104" cy="3996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8104">
                  <a:extLst>
                    <a:ext uri="{9D8B030D-6E8A-4147-A177-3AD203B41FA5}">
                      <a16:colId xmlns:a16="http://schemas.microsoft.com/office/drawing/2014/main" val="743422230"/>
                    </a:ext>
                  </a:extLst>
                </a:gridCol>
              </a:tblGrid>
              <a:tr h="3996765">
                <a:tc>
                  <a:txBody>
                    <a:bodyPr/>
                    <a:lstStyle/>
                    <a:p>
                      <a:pPr marL="0" indent="0" algn="ctr" rtl="0">
                        <a:buNone/>
                      </a:pPr>
                      <a:r>
                        <a:rPr lang="es-VE" sz="32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2. ¿Qué diferencia hay entre doctrina y dogma?</a:t>
                      </a:r>
                    </a:p>
                    <a:p>
                      <a:pPr marL="514350" indent="-514350" algn="ctr" rtl="0">
                        <a:buAutoNum type="arabicPeriod"/>
                      </a:pPr>
                      <a:endParaRPr lang="es-VE" sz="3200" b="1" i="0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ctr" rtl="0">
                        <a:buNone/>
                      </a:pPr>
                      <a:r>
                        <a:rPr lang="es-VE" sz="3200" b="0" i="0" u="none" strike="noStrike" kern="1200" baseline="0" dirty="0">
                          <a:solidFill>
                            <a:schemeClr val="lt1"/>
                          </a:solidFill>
                          <a:highlight>
                            <a:srgbClr val="008000"/>
                          </a:highlight>
                          <a:latin typeface="+mn-lt"/>
                          <a:ea typeface="+mn-ea"/>
                          <a:cs typeface="+mn-cs"/>
                        </a:rPr>
                        <a:t>Doctrina es la revelación de Dios </a:t>
                      </a:r>
                      <a:r>
                        <a:rPr lang="es-VE" sz="32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 una verdad tal como se encuentra en las </a:t>
                      </a:r>
                      <a:r>
                        <a:rPr lang="es-VE" sz="32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Sagradas Escrituras</a:t>
                      </a:r>
                      <a:r>
                        <a:rPr lang="es-VE" sz="32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s-VE" sz="3200" b="0" i="0" u="none" strike="noStrike" kern="1200" baseline="0" dirty="0">
                          <a:solidFill>
                            <a:schemeClr val="lt1"/>
                          </a:solidFill>
                          <a:highlight>
                            <a:srgbClr val="800000"/>
                          </a:highlight>
                          <a:latin typeface="+mn-lt"/>
                          <a:ea typeface="+mn-ea"/>
                          <a:cs typeface="+mn-cs"/>
                        </a:rPr>
                        <a:t>Dogma es la declaración del hombre </a:t>
                      </a:r>
                      <a:r>
                        <a:rPr lang="es-VE" sz="32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respecto de esa verdad.</a:t>
                      </a:r>
                      <a:endParaRPr lang="e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744739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6772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378" y="220170"/>
            <a:ext cx="7864512" cy="1563806"/>
          </a:xfrm>
        </p:spPr>
        <p:txBody>
          <a:bodyPr rtlCol="0">
            <a:normAutofit fontScale="90000"/>
          </a:bodyPr>
          <a:lstStyle/>
          <a:p>
            <a:r>
              <a:rPr lang="es-VE" dirty="0">
                <a:latin typeface="Rockwell" panose="02060603020205020403" pitchFamily="18" charset="0"/>
              </a:rPr>
              <a:t>2. EL VALOR DE LA DOCTRINA</a:t>
            </a:r>
            <a:br>
              <a:rPr lang="es-VE" dirty="0">
                <a:latin typeface="Rockwell" panose="02060603020205020403" pitchFamily="18" charset="0"/>
              </a:rPr>
            </a:br>
            <a:r>
              <a:rPr lang="es-VE" sz="2200" dirty="0">
                <a:latin typeface="Rockwell" panose="02060603020205020403" pitchFamily="18" charset="0"/>
              </a:rPr>
              <a:t>2.1. El conocimiento doctrinal proporciona lo necesario para una exposición correcta de la verdad</a:t>
            </a:r>
            <a:br>
              <a:rPr lang="es-VE" dirty="0">
                <a:latin typeface="Rockwell" panose="02060603020205020403" pitchFamily="18" charset="0"/>
              </a:rPr>
            </a:br>
            <a:endParaRPr lang="es-ES" dirty="0">
              <a:latin typeface="Rockwell" panose="02060603020205020403" pitchFamily="18" charset="0"/>
            </a:endParaRP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31F44B22-324B-4DE8-B32C-853121849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9990654"/>
              </p:ext>
            </p:extLst>
          </p:nvPr>
        </p:nvGraphicFramePr>
        <p:xfrm>
          <a:off x="376518" y="1434352"/>
          <a:ext cx="8368104" cy="3726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8104">
                  <a:extLst>
                    <a:ext uri="{9D8B030D-6E8A-4147-A177-3AD203B41FA5}">
                      <a16:colId xmlns:a16="http://schemas.microsoft.com/office/drawing/2014/main" val="743422230"/>
                    </a:ext>
                  </a:extLst>
                </a:gridCol>
              </a:tblGrid>
              <a:tr h="3567951">
                <a:tc>
                  <a:txBody>
                    <a:bodyPr/>
                    <a:lstStyle/>
                    <a:p>
                      <a:pPr rtl="0"/>
                      <a:r>
                        <a:rPr lang="es-VE" sz="20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Toda persona tiene su </a:t>
                      </a:r>
                      <a:r>
                        <a:rPr lang="es-VE" sz="2000" b="1" i="0" u="none" strike="noStrike" kern="1200" baseline="0" dirty="0">
                          <a:solidFill>
                            <a:schemeClr val="lt1"/>
                          </a:solidFill>
                          <a:highlight>
                            <a:srgbClr val="808000"/>
                          </a:highlight>
                          <a:latin typeface="+mn-lt"/>
                          <a:ea typeface="+mn-ea"/>
                          <a:cs typeface="+mn-cs"/>
                        </a:rPr>
                        <a:t>teología</a:t>
                      </a:r>
                      <a:r>
                        <a:rPr lang="es-VE" sz="20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, lo sepa o no; las acciones y conducta del hombre están influidas por lo que cree.</a:t>
                      </a:r>
                    </a:p>
                    <a:p>
                      <a:pPr rtl="0"/>
                      <a:endParaRPr lang="es-VE" sz="2000" b="0" i="0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 rtl="0"/>
                      <a:r>
                        <a:rPr lang="es-VE" sz="20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Por ejemplo</a:t>
                      </a:r>
                      <a:r>
                        <a:rPr lang="es-VE" sz="20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VE" sz="2000" b="0" i="1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habría mucha diferencia entre el comportamiento de una tripulación que supiera que su embarcación se dirigía a un destino definido, y otra que se diera cuenta que navegaba a la deriva, sin derrotero o destino fijos.</a:t>
                      </a:r>
                    </a:p>
                    <a:p>
                      <a:pPr rtl="0"/>
                      <a:endParaRPr lang="es-VE" sz="2000" b="0" i="0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s-VE" sz="20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La vida del hombre es un viaje a la eternidad, y tiene gran importancia el que uno crea que se trata de un viaje sin destino ni significado, o que uno esté convencido que ha sido planeado por el Creador del hombre, y que tiene como destino el cielo.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744739329"/>
                  </a:ext>
                </a:extLst>
              </a:tr>
            </a:tbl>
          </a:graphicData>
        </a:graphic>
      </p:graphicFrame>
      <p:pic>
        <p:nvPicPr>
          <p:cNvPr id="5" name="Gráfico 4" descr="Lápiz">
            <a:extLst>
              <a:ext uri="{FF2B5EF4-FFF2-40B4-BE49-F238E27FC236}">
                <a16:creationId xmlns:a16="http://schemas.microsoft.com/office/drawing/2014/main" id="{0A74E1BB-B1CA-413B-8313-F68AA049A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21307" y="565604"/>
            <a:ext cx="523315" cy="52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71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378" y="249668"/>
            <a:ext cx="7864512" cy="1095038"/>
          </a:xfrm>
        </p:spPr>
        <p:txBody>
          <a:bodyPr rtlCol="0">
            <a:normAutofit/>
          </a:bodyPr>
          <a:lstStyle/>
          <a:p>
            <a:r>
              <a:rPr lang="es-VE" dirty="0">
                <a:latin typeface="Rockwell" panose="02060603020205020403" pitchFamily="18" charset="0"/>
              </a:rPr>
              <a:t>2. EL VALOR DE LA DOCTRINA</a:t>
            </a:r>
            <a:br>
              <a:rPr lang="es-VE" dirty="0">
                <a:latin typeface="Rockwell" panose="02060603020205020403" pitchFamily="18" charset="0"/>
              </a:rPr>
            </a:br>
            <a:r>
              <a:rPr lang="es-VE" sz="2000" dirty="0">
                <a:latin typeface="Rockwell" panose="02060603020205020403" pitchFamily="18" charset="0"/>
              </a:rPr>
              <a:t>2.2. El conocimiento doctrinal es esencial para el desarrollo completo del carácter cristiano</a:t>
            </a:r>
            <a:endParaRPr lang="es-ES" dirty="0">
              <a:latin typeface="Rockwell" panose="02060603020205020403" pitchFamily="18" charset="0"/>
            </a:endParaRP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31F44B22-324B-4DE8-B32C-853121849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5794499"/>
              </p:ext>
            </p:extLst>
          </p:nvPr>
        </p:nvGraphicFramePr>
        <p:xfrm>
          <a:off x="376518" y="1344706"/>
          <a:ext cx="8368104" cy="40251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8104">
                  <a:extLst>
                    <a:ext uri="{9D8B030D-6E8A-4147-A177-3AD203B41FA5}">
                      <a16:colId xmlns:a16="http://schemas.microsoft.com/office/drawing/2014/main" val="743422230"/>
                    </a:ext>
                  </a:extLst>
                </a:gridCol>
              </a:tblGrid>
              <a:tr h="4025153">
                <a:tc>
                  <a:txBody>
                    <a:bodyPr/>
                    <a:lstStyle/>
                    <a:p>
                      <a:pPr rtl="0"/>
                      <a:r>
                        <a:rPr lang="es-VE" sz="4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Sólidas creencias </a:t>
                      </a:r>
                      <a:r>
                        <a:rPr lang="es-VE" sz="4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desarrollan un </a:t>
                      </a:r>
                      <a:r>
                        <a:rPr lang="es-VE" sz="4800" b="0" i="0" u="none" strike="noStrike" kern="1200" baseline="0" dirty="0">
                          <a:solidFill>
                            <a:schemeClr val="lt1"/>
                          </a:solidFill>
                          <a:highlight>
                            <a:srgbClr val="808000"/>
                          </a:highlight>
                          <a:latin typeface="+mn-lt"/>
                          <a:ea typeface="+mn-ea"/>
                          <a:cs typeface="+mn-cs"/>
                        </a:rPr>
                        <a:t>carácter sólido</a:t>
                      </a:r>
                      <a:r>
                        <a:rPr lang="es-VE" sz="4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, y asimismo creencias bien definidas forman también </a:t>
                      </a:r>
                      <a:r>
                        <a:rPr lang="es-VE" sz="4800" b="0" i="0" u="none" strike="noStrike" kern="1200" baseline="0" dirty="0">
                          <a:solidFill>
                            <a:schemeClr val="lt1"/>
                          </a:solidFill>
                          <a:highlight>
                            <a:srgbClr val="808000"/>
                          </a:highlight>
                          <a:latin typeface="+mn-lt"/>
                          <a:ea typeface="+mn-ea"/>
                          <a:cs typeface="+mn-cs"/>
                        </a:rPr>
                        <a:t>convicciones claras</a:t>
                      </a:r>
                      <a:r>
                        <a:rPr lang="es-VE" sz="4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, bien definidas.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744739329"/>
                  </a:ext>
                </a:extLst>
              </a:tr>
            </a:tbl>
          </a:graphicData>
        </a:graphic>
      </p:graphicFrame>
      <p:pic>
        <p:nvPicPr>
          <p:cNvPr id="5" name="Gráfico 4" descr="Lápiz">
            <a:extLst>
              <a:ext uri="{FF2B5EF4-FFF2-40B4-BE49-F238E27FC236}">
                <a16:creationId xmlns:a16="http://schemas.microsoft.com/office/drawing/2014/main" id="{0A74E1BB-B1CA-413B-8313-F68AA049A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21307" y="565604"/>
            <a:ext cx="523315" cy="52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834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378" y="249668"/>
            <a:ext cx="7864512" cy="1095038"/>
          </a:xfrm>
        </p:spPr>
        <p:txBody>
          <a:bodyPr rtlCol="0">
            <a:normAutofit/>
          </a:bodyPr>
          <a:lstStyle/>
          <a:p>
            <a:r>
              <a:rPr lang="es-VE" dirty="0">
                <a:latin typeface="Rockwell" panose="02060603020205020403" pitchFamily="18" charset="0"/>
              </a:rPr>
              <a:t>2. EL VALOR DE LA DOCTRINA</a:t>
            </a:r>
            <a:br>
              <a:rPr lang="es-VE" dirty="0">
                <a:latin typeface="Rockwell" panose="02060603020205020403" pitchFamily="18" charset="0"/>
              </a:rPr>
            </a:br>
            <a:r>
              <a:rPr lang="es-VE" sz="2000" dirty="0">
                <a:latin typeface="Rockwell" panose="02060603020205020403" pitchFamily="18" charset="0"/>
              </a:rPr>
              <a:t>2.3. El conocimiento doctrinal protege del error</a:t>
            </a:r>
            <a:endParaRPr lang="es-ES" dirty="0">
              <a:latin typeface="Rockwell" panose="02060603020205020403" pitchFamily="18" charset="0"/>
            </a:endParaRP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31F44B22-324B-4DE8-B32C-853121849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3380565"/>
              </p:ext>
            </p:extLst>
          </p:nvPr>
        </p:nvGraphicFramePr>
        <p:xfrm>
          <a:off x="399378" y="1344705"/>
          <a:ext cx="8345244" cy="4011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5244">
                  <a:extLst>
                    <a:ext uri="{9D8B030D-6E8A-4147-A177-3AD203B41FA5}">
                      <a16:colId xmlns:a16="http://schemas.microsoft.com/office/drawing/2014/main" val="743422230"/>
                    </a:ext>
                  </a:extLst>
                </a:gridCol>
              </a:tblGrid>
              <a:tr h="4011065">
                <a:tc>
                  <a:txBody>
                    <a:bodyPr/>
                    <a:lstStyle/>
                    <a:p>
                      <a:pPr rtl="0"/>
                      <a:r>
                        <a:rPr lang="es-VE" sz="24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Las </a:t>
                      </a:r>
                      <a:r>
                        <a:rPr lang="es-VE" sz="2400" b="1" i="0" u="none" strike="noStrike" kern="1200" baseline="0" dirty="0">
                          <a:solidFill>
                            <a:schemeClr val="lt1"/>
                          </a:solidFill>
                          <a:highlight>
                            <a:srgbClr val="808000"/>
                          </a:highlight>
                          <a:latin typeface="+mn-lt"/>
                          <a:ea typeface="+mn-ea"/>
                          <a:cs typeface="+mn-cs"/>
                        </a:rPr>
                        <a:t>doctrinas de la Biblia</a:t>
                      </a:r>
                      <a:r>
                        <a:rPr lang="es-VE" sz="24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ponen al descubierto las </a:t>
                      </a:r>
                      <a:r>
                        <a:rPr lang="es-VE" sz="2400" b="1" i="0" u="none" strike="noStrike" kern="1200" baseline="0" dirty="0">
                          <a:solidFill>
                            <a:schemeClr val="lt1"/>
                          </a:solidFill>
                          <a:highlight>
                            <a:srgbClr val="800000"/>
                          </a:highlight>
                          <a:latin typeface="+mn-lt"/>
                          <a:ea typeface="+mn-ea"/>
                          <a:cs typeface="+mn-cs"/>
                        </a:rPr>
                        <a:t>ideas falsas</a:t>
                      </a:r>
                      <a:r>
                        <a:rPr lang="es-VE" sz="24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con respecto a Dios y sus caminos.</a:t>
                      </a:r>
                    </a:p>
                    <a:p>
                      <a:pPr rtl="0"/>
                      <a:endParaRPr lang="es-VE" sz="2400" b="1" i="0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s-VE" sz="24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Que nadie piense que un error doctrinal es un mal práctico insignificante, ningún camino a la perdición ha sido más transitado que el de la doctrina falsa la cual es coraza sobre la conciencia, y venda sobre los ojos.</a:t>
                      </a:r>
                    </a:p>
                    <a:p>
                      <a:pPr rtl="0"/>
                      <a:endParaRPr lang="es-VE" sz="2800" b="1" i="0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s-VE" sz="2400" b="1" i="1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Referencias: Mateo 22:29; Gálatas 1:6–9; 2 Timoteo 4:2–4.</a:t>
                      </a:r>
                      <a:endParaRPr lang="es-VE" sz="2400" b="0" i="1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744739329"/>
                  </a:ext>
                </a:extLst>
              </a:tr>
            </a:tbl>
          </a:graphicData>
        </a:graphic>
      </p:graphicFrame>
      <p:pic>
        <p:nvPicPr>
          <p:cNvPr id="5" name="Gráfico 4" descr="Lápiz">
            <a:extLst>
              <a:ext uri="{FF2B5EF4-FFF2-40B4-BE49-F238E27FC236}">
                <a16:creationId xmlns:a16="http://schemas.microsoft.com/office/drawing/2014/main" id="{0A74E1BB-B1CA-413B-8313-F68AA049A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21307" y="565604"/>
            <a:ext cx="523315" cy="52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650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378" y="249667"/>
            <a:ext cx="7864512" cy="1274333"/>
          </a:xfrm>
        </p:spPr>
        <p:txBody>
          <a:bodyPr rtlCol="0">
            <a:normAutofit fontScale="90000"/>
          </a:bodyPr>
          <a:lstStyle/>
          <a:p>
            <a:r>
              <a:rPr lang="es-VE" dirty="0">
                <a:latin typeface="Rockwell" panose="02060603020205020403" pitchFamily="18" charset="0"/>
              </a:rPr>
              <a:t>2. EL VALOR DE LA DOCTRINA</a:t>
            </a:r>
            <a:br>
              <a:rPr lang="es-VE" dirty="0">
                <a:latin typeface="Rockwell" panose="02060603020205020403" pitchFamily="18" charset="0"/>
              </a:rPr>
            </a:br>
            <a:r>
              <a:rPr lang="es-VE" sz="2000" dirty="0">
                <a:latin typeface="Rockwell" panose="02060603020205020403" pitchFamily="18" charset="0"/>
              </a:rPr>
              <a:t>2.4. El conocimiento doctrinal es parte necesaria del bagaje </a:t>
            </a:r>
            <a:r>
              <a:rPr lang="es-VE" sz="2000" i="1" dirty="0">
                <a:solidFill>
                  <a:srgbClr val="00B050"/>
                </a:solidFill>
                <a:latin typeface="Rockwell" panose="02060603020205020403" pitchFamily="18" charset="0"/>
              </a:rPr>
              <a:t>(Equipo o conjunto de cosas que una persona lleva consigo cuando viaja o se traslada de un lugar a otro)</a:t>
            </a:r>
            <a:r>
              <a:rPr lang="es-VE" sz="2000" dirty="0">
                <a:latin typeface="Rockwell" panose="02060603020205020403" pitchFamily="18" charset="0"/>
              </a:rPr>
              <a:t> del maestro cristiano.</a:t>
            </a:r>
            <a:endParaRPr lang="es-ES" dirty="0">
              <a:latin typeface="Rockwell" panose="02060603020205020403" pitchFamily="18" charset="0"/>
            </a:endParaRP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31F44B22-324B-4DE8-B32C-853121849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0409294"/>
              </p:ext>
            </p:extLst>
          </p:nvPr>
        </p:nvGraphicFramePr>
        <p:xfrm>
          <a:off x="399378" y="1524001"/>
          <a:ext cx="8345244" cy="3712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5244">
                  <a:extLst>
                    <a:ext uri="{9D8B030D-6E8A-4147-A177-3AD203B41FA5}">
                      <a16:colId xmlns:a16="http://schemas.microsoft.com/office/drawing/2014/main" val="743422230"/>
                    </a:ext>
                  </a:extLst>
                </a:gridCol>
              </a:tblGrid>
              <a:tr h="3712624">
                <a:tc>
                  <a:txBody>
                    <a:bodyPr/>
                    <a:lstStyle/>
                    <a:p>
                      <a:pPr rtl="0"/>
                      <a:r>
                        <a:rPr lang="es-VE" sz="2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La Biblia</a:t>
                      </a:r>
                      <a:r>
                        <a:rPr lang="es-VE" sz="2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sin lugar a dudas sigue un </a:t>
                      </a:r>
                      <a:r>
                        <a:rPr lang="es-VE" sz="2800" b="1" i="0" u="none" strike="noStrike" kern="1200" baseline="0" dirty="0">
                          <a:solidFill>
                            <a:schemeClr val="lt1"/>
                          </a:solidFill>
                          <a:highlight>
                            <a:srgbClr val="800080"/>
                          </a:highlight>
                          <a:latin typeface="+mn-lt"/>
                          <a:ea typeface="+mn-ea"/>
                          <a:cs typeface="+mn-cs"/>
                        </a:rPr>
                        <a:t>tema central</a:t>
                      </a:r>
                      <a:r>
                        <a:rPr lang="es-VE" sz="2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. Pero las numerosas verdades que se relacionan con el gran tema </a:t>
                      </a:r>
                      <a:r>
                        <a:rPr lang="es-VE" sz="2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están esparcidas por los libros de la Biblia</a:t>
                      </a:r>
                      <a:r>
                        <a:rPr lang="es-VE" sz="2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rtl="0"/>
                      <a:endParaRPr lang="es-VE" sz="2800" b="0" i="0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s-VE" sz="2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Para formar una idea amplia, profunda, de cada una de las doctrinas, y poder impartirlas a otros, uno debe reunir las referencias que se relacionan a determinada doctrina y agruparlas en temas y subtemas.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744739329"/>
                  </a:ext>
                </a:extLst>
              </a:tr>
            </a:tbl>
          </a:graphicData>
        </a:graphic>
      </p:graphicFrame>
      <p:pic>
        <p:nvPicPr>
          <p:cNvPr id="5" name="Gráfico 4" descr="Lápiz">
            <a:extLst>
              <a:ext uri="{FF2B5EF4-FFF2-40B4-BE49-F238E27FC236}">
                <a16:creationId xmlns:a16="http://schemas.microsoft.com/office/drawing/2014/main" id="{0A74E1BB-B1CA-413B-8313-F68AA049A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21307" y="565604"/>
            <a:ext cx="523315" cy="52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111564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50642_TF55885775" id="{A3D577B1-594C-41E0-B1C2-F30B18616F66}" vid="{8FF44D27-C355-431A-AC37-EFD8F965159C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 estudiante o profesor realiza</Template>
  <TotalTime>636</TotalTime>
  <Words>1360</Words>
  <Application>Microsoft Office PowerPoint</Application>
  <PresentationFormat>Presentación en pantalla (16:10)</PresentationFormat>
  <Paragraphs>118</Paragraphs>
  <Slides>18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Calibri</vt:lpstr>
      <vt:lpstr>Corbel</vt:lpstr>
      <vt:lpstr>Rockwell</vt:lpstr>
      <vt:lpstr>Tahoma</vt:lpstr>
      <vt:lpstr>Wingdings</vt:lpstr>
      <vt:lpstr>Base</vt:lpstr>
      <vt:lpstr>Teología Bíblica Y Sistemática</vt:lpstr>
      <vt:lpstr>Índice de contenidos</vt:lpstr>
      <vt:lpstr>1. LA NATURALEZA DE LA DOCTRINA</vt:lpstr>
      <vt:lpstr>1. LA NATURALEZA DE LA DOCTRINA ¿Algunas preguntas?</vt:lpstr>
      <vt:lpstr>1. LA NATURALEZA DE LA DOCTRINA ¿Algunas preguntas?</vt:lpstr>
      <vt:lpstr>2. EL VALOR DE LA DOCTRINA 2.1. El conocimiento doctrinal proporciona lo necesario para una exposición correcta de la verdad </vt:lpstr>
      <vt:lpstr>2. EL VALOR DE LA DOCTRINA 2.2. El conocimiento doctrinal es esencial para el desarrollo completo del carácter cristiano</vt:lpstr>
      <vt:lpstr>2. EL VALOR DE LA DOCTRINA 2.3. El conocimiento doctrinal protege del error</vt:lpstr>
      <vt:lpstr>2. EL VALOR DE LA DOCTRINA 2.4. El conocimiento doctrinal es parte necesaria del bagaje (Equipo o conjunto de cosas que una persona lleva consigo cuando viaja o se traslada de un lugar a otro) del maestro cristiano.</vt:lpstr>
      <vt:lpstr>3. LA CLASIFICACION DE LA DOCTRINA</vt:lpstr>
      <vt:lpstr>3. LA CLASIFICACION DE LA DOCTRINA 3.1. Teología exegética</vt:lpstr>
      <vt:lpstr>3. LA CLASIFICACION DE LA DOCTRINA 3.2. Teología histórica</vt:lpstr>
      <vt:lpstr>3. LA CLASIFICACION DE LA DOCTRINA 3.3. Teología dogmática</vt:lpstr>
      <vt:lpstr>3. LA CLASIFICACION DE LA DOCTRINA 3.4. Teología bíblica</vt:lpstr>
      <vt:lpstr>3. LA CLASIFICACION DE LA DOCTRINA 3.5. Teología sistemática</vt:lpstr>
      <vt:lpstr>3. LA CLASIFICACION DE LA DOCTRINA En este curso usaremos teología bíblica y teología sistemática.</vt:lpstr>
      <vt:lpstr>4. UN SISTEMA DE DOCTRINA</vt:lpstr>
      <vt:lpstr>4. UN SISTEMA DE DOCTRINA Sistema que vamos a usar en el curso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Teología Bíblica Y Sistemática</dc:title>
  <dc:creator>Luis Romero</dc:creator>
  <cp:lastModifiedBy>Luis Romero</cp:lastModifiedBy>
  <cp:revision>46</cp:revision>
  <dcterms:created xsi:type="dcterms:W3CDTF">2020-12-16T15:17:10Z</dcterms:created>
  <dcterms:modified xsi:type="dcterms:W3CDTF">2021-02-17T17:27:25Z</dcterms:modified>
</cp:coreProperties>
</file>