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0" r:id="rId3"/>
    <p:sldId id="279" r:id="rId4"/>
    <p:sldId id="278" r:id="rId5"/>
    <p:sldId id="261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</p:sldIdLst>
  <p:sldSz cx="10160000" cy="5715000"/>
  <p:notesSz cx="6858000" cy="9144000"/>
  <p:defaultTextStyle>
    <a:defPPr rtl="0">
      <a:defRPr lang="es-E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83707" autoAdjust="0"/>
  </p:normalViewPr>
  <p:slideViewPr>
    <p:cSldViewPr snapToGrid="0">
      <p:cViewPr varScale="1">
        <p:scale>
          <a:sx n="103" d="100"/>
          <a:sy n="103" d="100"/>
        </p:scale>
        <p:origin x="300" y="102"/>
      </p:cViewPr>
      <p:guideLst>
        <p:guide orient="horz" pos="18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56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311DD2-1404-4AD4-9614-501E06A89033}" type="datetime1">
              <a:rPr lang="es-ES" smtClean="0"/>
              <a:t>20/05/2023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C4B79F2-7C6A-497B-9A4A-8ACE18746CB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6342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2FCFB-5C3A-4B64-B75C-00008EE5FFC6}" type="datetime1">
              <a:rPr lang="es-ES" smtClean="0"/>
              <a:pPr/>
              <a:t>20/05/2023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62A795-6F94-4A96-B820-B9038480D04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¿Los colores de la clase son diferentes de lo que ve en esta plantilla? Ningún problema. Haga clic en Diseño -&gt; Variantes (la flecha hacia abajo) -&gt; Elija la combinación de colores que le convenga.</a:t>
            </a:r>
          </a:p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Puede cambiar cualquier instrucción de "Deberá..." y "Yo voy a..." para asegurarse de que se alinean con sus procedimientos de clase y reglas.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419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75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181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617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960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149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6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21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11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856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74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561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657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433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79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192617" y="203202"/>
            <a:ext cx="9770533" cy="531494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4983" y="735313"/>
            <a:ext cx="8305800" cy="243840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4609" y="3224696"/>
            <a:ext cx="7306550" cy="1156804"/>
          </a:xfrm>
        </p:spPr>
        <p:txBody>
          <a:bodyPr rtlCol="0"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26C8FCF1-F3AA-4FDB-8A17-2C171E308741}" type="datetime1">
              <a:rPr lang="es-ES" noProof="0" smtClean="0"/>
              <a:t>20/05/2023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8" name="Conector recto 7"/>
          <p:cNvCxnSpPr>
            <a:cxnSpLocks/>
          </p:cNvCxnSpPr>
          <p:nvPr/>
        </p:nvCxnSpPr>
        <p:spPr>
          <a:xfrm>
            <a:off x="1087438" y="3111500"/>
            <a:ext cx="8001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470B91-F814-4B9B-AA3B-3C51F2BE89C5}" type="datetime1">
              <a:rPr lang="es-ES" noProof="0" smtClean="0"/>
              <a:t>20/05/2023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70751" y="635000"/>
            <a:ext cx="1936750" cy="45085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952501" y="635000"/>
            <a:ext cx="6191250" cy="45085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835F3C-9C57-4EBD-805B-107A2B7AB542}" type="datetime1">
              <a:rPr lang="es-ES" noProof="0" smtClean="0"/>
              <a:t>20/05/2023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699E20-7F7B-4F37-AFD2-50870051BB9C}" type="datetime1">
              <a:rPr lang="es-ES" noProof="0" smtClean="0"/>
              <a:t>20/05/2023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2020" y="977979"/>
            <a:ext cx="8305800" cy="243840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424940" y="3462101"/>
            <a:ext cx="7307580" cy="113650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5D95F4-6294-46FB-BED2-470C54CD309B}" type="datetime1">
              <a:rPr lang="es-ES" noProof="0" smtClean="0"/>
              <a:t>20/05/2023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1651001" y="3350340"/>
            <a:ext cx="68580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52500" y="1714499"/>
            <a:ext cx="3962400" cy="3352800"/>
          </a:xfrm>
        </p:spPr>
        <p:txBody>
          <a:bodyPr rtlCol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223010" y="1714500"/>
            <a:ext cx="3962400" cy="3352800"/>
          </a:xfrm>
        </p:spPr>
        <p:txBody>
          <a:bodyPr rtlCol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12402B-58A7-4079-84A4-9B3ECD262263}" type="datetime1">
              <a:rPr lang="es-ES" noProof="0" smtClean="0"/>
              <a:t>20/05/2023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52500" y="1667926"/>
            <a:ext cx="3962400" cy="6477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952500" y="2267903"/>
            <a:ext cx="3962400" cy="2819400"/>
          </a:xfrm>
        </p:spPr>
        <p:txBody>
          <a:bodyPr rtlCol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224311" y="1665860"/>
            <a:ext cx="3962400" cy="6477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224311" y="2266102"/>
            <a:ext cx="3962400" cy="2819400"/>
          </a:xfrm>
        </p:spPr>
        <p:txBody>
          <a:bodyPr rtlCol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4FA3BB-22B0-47F1-9051-72CDE62E688F}" type="datetime1">
              <a:rPr lang="es-ES" noProof="0" smtClean="0"/>
              <a:t>20/05/2023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23C4E6-6BAB-45D7-A331-7972B0412103}" type="datetime1">
              <a:rPr lang="es-ES" noProof="0" smtClean="0"/>
              <a:t>20/05/2023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6E4CD3-F2CC-42DA-BE22-23AE45D6EF47}" type="datetime1">
              <a:rPr lang="es-ES" noProof="0" smtClean="0"/>
              <a:t>20/05/2023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2500" y="914400"/>
            <a:ext cx="3276600" cy="144780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76799" y="914400"/>
            <a:ext cx="4343400" cy="3886200"/>
          </a:xfrm>
        </p:spPr>
        <p:txBody>
          <a:bodyPr rtlCol="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52500" y="2362200"/>
            <a:ext cx="3276600" cy="251460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590D0D-54FD-4BE8-9D95-21C52216E548}" type="datetime1">
              <a:rPr lang="es-ES" noProof="0" smtClean="0"/>
              <a:t>20/05/2023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2500" y="914400"/>
            <a:ext cx="3276600" cy="144780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511040" y="891539"/>
            <a:ext cx="5082540" cy="40005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52500" y="2362200"/>
            <a:ext cx="3276600" cy="240030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067088-AA6F-4E5A-ABD3-B4AB2417079E}" type="datetime1">
              <a:rPr lang="es-ES" noProof="0" smtClean="0"/>
              <a:t>20/05/2023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192617" y="203202"/>
            <a:ext cx="9770533" cy="531494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952500" y="508000"/>
            <a:ext cx="8229600" cy="113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52502" y="1714500"/>
            <a:ext cx="8227392" cy="336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52496" y="5186525"/>
            <a:ext cx="194089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FA6F2DB0-AA7B-40EF-A1F6-597D5286B151}" type="datetime1">
              <a:rPr lang="es-ES" noProof="0" smtClean="0"/>
              <a:t>20/05/2023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290957" y="5186525"/>
            <a:ext cx="393147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774609" y="5186525"/>
            <a:ext cx="142184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983" y="214604"/>
            <a:ext cx="8305800" cy="2959109"/>
          </a:xfrm>
        </p:spPr>
        <p:txBody>
          <a:bodyPr rtlCol="0">
            <a:noAutofit/>
          </a:bodyPr>
          <a:lstStyle/>
          <a:p>
            <a:r>
              <a:rPr lang="es-ES" sz="6600" dirty="0">
                <a:latin typeface="Rockwell" panose="02060603020205020403" pitchFamily="18" charset="0"/>
              </a:rPr>
              <a:t>Teología</a:t>
            </a:r>
            <a:br>
              <a:rPr lang="es-ES" sz="6600" dirty="0">
                <a:latin typeface="Rockwell" panose="02060603020205020403" pitchFamily="18" charset="0"/>
              </a:rPr>
            </a:br>
            <a:r>
              <a:rPr lang="es-ES" sz="6600" dirty="0">
                <a:latin typeface="Rockwell" panose="02060603020205020403" pitchFamily="18" charset="0"/>
              </a:rPr>
              <a:t>Bíblica Y</a:t>
            </a:r>
            <a:br>
              <a:rPr lang="es-ES" sz="6600" dirty="0">
                <a:latin typeface="Rockwell" panose="02060603020205020403" pitchFamily="18" charset="0"/>
              </a:rPr>
            </a:br>
            <a:r>
              <a:rPr lang="es-ES" sz="6600" dirty="0">
                <a:latin typeface="Rockwell" panose="02060603020205020403" pitchFamily="18" charset="0"/>
              </a:rPr>
              <a:t>Sistemática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983" y="3224696"/>
            <a:ext cx="8305802" cy="1156804"/>
          </a:xfrm>
        </p:spPr>
        <p:txBody>
          <a:bodyPr rtlCol="0">
            <a:normAutofit/>
          </a:bodyPr>
          <a:lstStyle/>
          <a:p>
            <a:r>
              <a:rPr lang="es-VE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“Porque cual es su pensamiento en su alma, tal es él.”</a:t>
            </a:r>
          </a:p>
          <a:p>
            <a:r>
              <a:rPr lang="es-E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Proverbios 23:7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8" y="249668"/>
            <a:ext cx="7864512" cy="1550103"/>
          </a:xfrm>
        </p:spPr>
        <p:txBody>
          <a:bodyPr rtlCol="0">
            <a:normAutofit/>
          </a:bodyPr>
          <a:lstStyle/>
          <a:p>
            <a:r>
              <a:rPr lang="es-VE" sz="3200" dirty="0">
                <a:latin typeface="Rockwell" panose="02060603020205020403" pitchFamily="18" charset="0"/>
              </a:rPr>
              <a:t>3. LA CLASIFICACION DE LA DOCTRINA</a:t>
            </a:r>
            <a:br>
              <a:rPr lang="es-VE" sz="3200" dirty="0">
                <a:latin typeface="Rockwell" panose="02060603020205020403" pitchFamily="18" charset="0"/>
              </a:rPr>
            </a:br>
            <a:r>
              <a:rPr lang="es-VE" sz="2800" dirty="0">
                <a:latin typeface="Rockwell" panose="02060603020205020403" pitchFamily="18" charset="0"/>
              </a:rPr>
              <a:t>3.2. Teología histórica</a:t>
            </a:r>
            <a:endParaRPr lang="es-ES" sz="32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959345"/>
              </p:ext>
            </p:extLst>
          </p:nvPr>
        </p:nvGraphicFramePr>
        <p:xfrm>
          <a:off x="907378" y="1799771"/>
          <a:ext cx="8345244" cy="3100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3100934">
                <a:tc>
                  <a:txBody>
                    <a:bodyPr/>
                    <a:lstStyle/>
                    <a:p>
                      <a:pPr rtl="0"/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 el </a:t>
                      </a:r>
                      <a:r>
                        <a:rPr lang="es-VE" sz="3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estudio histórico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de cómo los cristianos en diferentes períodos han entendido los varios </a:t>
                      </a:r>
                      <a:r>
                        <a:rPr lang="es-VE" sz="3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temas teológicos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endParaRPr lang="es-VE" sz="32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Encierra el estudio de la </a:t>
                      </a:r>
                      <a:r>
                        <a:rPr lang="es-VE" sz="3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historia de la iglesia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9308" y="763061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8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8" y="249668"/>
            <a:ext cx="7864512" cy="1095038"/>
          </a:xfrm>
        </p:spPr>
        <p:txBody>
          <a:bodyPr rtlCol="0">
            <a:normAutofit/>
          </a:bodyPr>
          <a:lstStyle/>
          <a:p>
            <a:r>
              <a:rPr lang="es-VE" sz="3200" dirty="0">
                <a:latin typeface="Rockwell" panose="02060603020205020403" pitchFamily="18" charset="0"/>
              </a:rPr>
              <a:t>3. LA CLASIFICACION DE LA DOCTRINA</a:t>
            </a:r>
            <a:br>
              <a:rPr lang="es-VE" sz="3200" dirty="0">
                <a:latin typeface="Rockwell" panose="02060603020205020403" pitchFamily="18" charset="0"/>
              </a:rPr>
            </a:br>
            <a:r>
              <a:rPr lang="es-VE" sz="2800" dirty="0">
                <a:latin typeface="Rockwell" panose="02060603020205020403" pitchFamily="18" charset="0"/>
              </a:rPr>
              <a:t>3.3. Teología dogmática</a:t>
            </a:r>
            <a:endParaRPr lang="es-ES" sz="32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755424"/>
              </p:ext>
            </p:extLst>
          </p:nvPr>
        </p:nvGraphicFramePr>
        <p:xfrm>
          <a:off x="907378" y="1344706"/>
          <a:ext cx="8345244" cy="401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4011065">
                <a:tc>
                  <a:txBody>
                    <a:bodyPr/>
                    <a:lstStyle/>
                    <a:p>
                      <a:pPr rtl="0"/>
                      <a:r>
                        <a:rPr lang="es-VE" sz="2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 teología dogmática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recibe su nombre de la palabra griega y latina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dogma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que al referirse a la teología, significa simplemente </a:t>
                      </a:r>
                    </a:p>
                    <a:p>
                      <a:pPr rtl="0"/>
                      <a:endParaRPr lang="es-VE" sz="24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/>
                      <a:r>
                        <a:rPr lang="es-VE" sz="2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"una doctrina o cuerpo de doctrinas confirmadas de manera formal y con autoridad".</a:t>
                      </a:r>
                    </a:p>
                    <a:p>
                      <a:pPr rtl="0"/>
                      <a:endParaRPr lang="es-VE" sz="24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Básicamente, la teología dogmática se refiere a la teología oficial o "dogmática" reconocida por un cuerpo eclesial organizado, como la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00"/>
                          </a:highlight>
                          <a:latin typeface="+mn-lt"/>
                          <a:ea typeface="+mn-ea"/>
                          <a:cs typeface="+mn-cs"/>
                        </a:rPr>
                        <a:t>iglesia católica romana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la iglesia reformada holandesa, etc.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9308" y="565605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2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8" y="249668"/>
            <a:ext cx="7864512" cy="1095038"/>
          </a:xfrm>
        </p:spPr>
        <p:txBody>
          <a:bodyPr rtlCol="0">
            <a:normAutofit/>
          </a:bodyPr>
          <a:lstStyle/>
          <a:p>
            <a:r>
              <a:rPr lang="es-VE" sz="3200" dirty="0">
                <a:latin typeface="Rockwell" panose="02060603020205020403" pitchFamily="18" charset="0"/>
              </a:rPr>
              <a:t>3. LA CLASIFICACION DE LA DOCTRINA</a:t>
            </a:r>
            <a:br>
              <a:rPr lang="es-VE" sz="3200" dirty="0">
                <a:latin typeface="Rockwell" panose="02060603020205020403" pitchFamily="18" charset="0"/>
              </a:rPr>
            </a:br>
            <a:r>
              <a:rPr lang="es-VE" sz="2800" dirty="0">
                <a:latin typeface="Rockwell" panose="02060603020205020403" pitchFamily="18" charset="0"/>
              </a:rPr>
              <a:t>3.4. Teología bíblica</a:t>
            </a:r>
            <a:endParaRPr lang="es-ES" sz="32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482780"/>
              </p:ext>
            </p:extLst>
          </p:nvPr>
        </p:nvGraphicFramePr>
        <p:xfrm>
          <a:off x="907378" y="1344706"/>
          <a:ext cx="8345244" cy="401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4011065">
                <a:tc>
                  <a:txBody>
                    <a:bodyPr/>
                    <a:lstStyle/>
                    <a:p>
                      <a:pPr rtl="0"/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Sigue el progreso de 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008000"/>
                          </a:highlight>
                          <a:latin typeface="+mn-lt"/>
                          <a:ea typeface="+mn-ea"/>
                          <a:cs typeface="+mn-cs"/>
                        </a:rPr>
                        <a:t>la verdad a través de los diversos libros de la Biblia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y describe la forma en la cual cada uno de los escritores presenta las doctrinas importantes.</a:t>
                      </a:r>
                    </a:p>
                    <a:p>
                      <a:pPr rtl="0"/>
                      <a:endParaRPr lang="es-VE" sz="2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Por ejemplo, al estudiar la doctrina de la 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00"/>
                          </a:highlight>
                          <a:latin typeface="+mn-lt"/>
                          <a:ea typeface="+mn-ea"/>
                          <a:cs typeface="+mn-cs"/>
                        </a:rPr>
                        <a:t>expiación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según este método, uno investigaría de qué manera se trata la materia en cuestión en las diversas secciones de la Biblia: 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00"/>
                          </a:highlight>
                          <a:latin typeface="+mn-lt"/>
                          <a:ea typeface="+mn-ea"/>
                          <a:cs typeface="+mn-cs"/>
                        </a:rPr>
                        <a:t>Hechos, las Epístolas y Apocalipsis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9308" y="565605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52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8" y="249668"/>
            <a:ext cx="7864512" cy="1410975"/>
          </a:xfrm>
        </p:spPr>
        <p:txBody>
          <a:bodyPr rtlCol="0">
            <a:normAutofit/>
          </a:bodyPr>
          <a:lstStyle/>
          <a:p>
            <a:r>
              <a:rPr lang="es-VE" sz="3200" dirty="0">
                <a:latin typeface="Rockwell" panose="02060603020205020403" pitchFamily="18" charset="0"/>
              </a:rPr>
              <a:t>3. LA CLASIFICACION DE LA DOCTRINA</a:t>
            </a:r>
            <a:br>
              <a:rPr lang="es-VE" sz="3200" dirty="0">
                <a:latin typeface="Rockwell" panose="02060603020205020403" pitchFamily="18" charset="0"/>
              </a:rPr>
            </a:br>
            <a:r>
              <a:rPr lang="es-VE" sz="2800" dirty="0">
                <a:latin typeface="Rockwell" panose="02060603020205020403" pitchFamily="18" charset="0"/>
              </a:rPr>
              <a:t>3.5. Teología sistemática</a:t>
            </a:r>
            <a:endParaRPr lang="es-ES" sz="32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032526"/>
              </p:ext>
            </p:extLst>
          </p:nvPr>
        </p:nvGraphicFramePr>
        <p:xfrm>
          <a:off x="907378" y="1660643"/>
          <a:ext cx="8345244" cy="337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3379190">
                <a:tc>
                  <a:txBody>
                    <a:bodyPr/>
                    <a:lstStyle/>
                    <a:p>
                      <a:pPr rtl="0"/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 este ramo de estudio, las enseñanzas bíblicas con respecto a Dios y el hombre 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están organizadas por temas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de acuerdo con un sistema definido.</a:t>
                      </a:r>
                    </a:p>
                    <a:p>
                      <a:pPr rtl="0"/>
                      <a:endParaRPr lang="es-VE" sz="2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Por ejemplo, los versículos o pasajes que se relacionan con la obra de Cristo están clasificados bajo el título de 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008000"/>
                          </a:highlight>
                          <a:latin typeface="+mn-lt"/>
                          <a:ea typeface="+mn-ea"/>
                          <a:cs typeface="+mn-cs"/>
                        </a:rPr>
                        <a:t>Doctrina de Cristo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9308" y="693497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4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8" y="249668"/>
            <a:ext cx="7864512" cy="1143704"/>
          </a:xfrm>
        </p:spPr>
        <p:txBody>
          <a:bodyPr rtlCol="0">
            <a:normAutofit fontScale="90000"/>
          </a:bodyPr>
          <a:lstStyle/>
          <a:p>
            <a:r>
              <a:rPr lang="es-VE" sz="3200" dirty="0">
                <a:latin typeface="Rockwell" panose="02060603020205020403" pitchFamily="18" charset="0"/>
              </a:rPr>
              <a:t>3. LA CLASIFICACION DE LA DOCTRINA</a:t>
            </a:r>
            <a:br>
              <a:rPr lang="es-VE" sz="3200" dirty="0">
                <a:latin typeface="Rockwell" panose="02060603020205020403" pitchFamily="18" charset="0"/>
              </a:rPr>
            </a:br>
            <a:r>
              <a:rPr lang="es-VE" sz="2400" dirty="0">
                <a:latin typeface="Rockwell" panose="02060603020205020403" pitchFamily="18" charset="0"/>
              </a:rPr>
              <a:t>En este curso usaremos teología bíblica y teología sistemática.</a:t>
            </a:r>
            <a:endParaRPr lang="es-ES" sz="32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447141"/>
              </p:ext>
            </p:extLst>
          </p:nvPr>
        </p:nvGraphicFramePr>
        <p:xfrm>
          <a:off x="907378" y="1393372"/>
          <a:ext cx="8345244" cy="399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3993450">
                <a:tc>
                  <a:txBody>
                    <a:bodyPr/>
                    <a:lstStyle/>
                    <a:p>
                      <a:pPr rtl="0"/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El material de lectura que figura en este curso es una combinación de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8000"/>
                          </a:highlight>
                          <a:latin typeface="+mn-lt"/>
                          <a:ea typeface="+mn-ea"/>
                          <a:cs typeface="+mn-cs"/>
                        </a:rPr>
                        <a:t>teología bíblica y teología sistemática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endParaRPr lang="es-VE" sz="24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008000"/>
                          </a:highlight>
                          <a:latin typeface="+mn-lt"/>
                          <a:ea typeface="+mn-ea"/>
                          <a:cs typeface="+mn-cs"/>
                        </a:rPr>
                        <a:t>teología bíblica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en el sentido de que las verdades son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008000"/>
                          </a:highlight>
                          <a:latin typeface="+mn-lt"/>
                          <a:ea typeface="+mn-ea"/>
                          <a:cs typeface="+mn-cs"/>
                        </a:rPr>
                        <a:t>extraídas de las Escrituras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y el estudio se encamina mediante las preguntas siguientes: ¿Qué dicen las Sagradas Escrituras? y ¿qué significan las Escrituras?.</a:t>
                      </a:r>
                    </a:p>
                    <a:p>
                      <a:pPr rtl="0"/>
                      <a:endParaRPr lang="es-VE" sz="24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teología sistemática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puesto que el material está arreglado de acuerdo con un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orden definido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9308" y="693497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92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8" y="249669"/>
            <a:ext cx="7864512" cy="635703"/>
          </a:xfrm>
        </p:spPr>
        <p:txBody>
          <a:bodyPr rtlCol="0">
            <a:normAutofit/>
          </a:bodyPr>
          <a:lstStyle/>
          <a:p>
            <a:r>
              <a:rPr lang="es-VE" sz="3200" dirty="0">
                <a:latin typeface="Rockwell" panose="02060603020205020403" pitchFamily="18" charset="0"/>
              </a:rPr>
              <a:t>4. UN SISTEMA DE DOCTRINA</a:t>
            </a:r>
            <a:endParaRPr lang="es-ES" sz="32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663617"/>
              </p:ext>
            </p:extLst>
          </p:nvPr>
        </p:nvGraphicFramePr>
        <p:xfrm>
          <a:off x="907378" y="941564"/>
          <a:ext cx="8345244" cy="4445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4445258">
                <a:tc>
                  <a:txBody>
                    <a:bodyPr/>
                    <a:lstStyle/>
                    <a:p>
                      <a:pPr algn="ctr" rtl="0"/>
                      <a:r>
                        <a:rPr lang="es-VE" sz="3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¿En qué orden serán organizados los temas?</a:t>
                      </a:r>
                    </a:p>
                    <a:p>
                      <a:pPr algn="ctr" rtl="0"/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008000"/>
                          </a:highlight>
                          <a:latin typeface="+mn-lt"/>
                          <a:ea typeface="+mn-ea"/>
                          <a:cs typeface="+mn-cs"/>
                        </a:rPr>
                        <a:t>No impondremos reglas rígidas.</a:t>
                      </a:r>
                    </a:p>
                    <a:p>
                      <a:pPr algn="ctr" rtl="0"/>
                      <a:endParaRPr lang="es-VE" sz="32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/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Hay muchas formas de organizar, y cada una de ellas tiene su valor. Trataremos de seguir el orden basado en 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el trato de Dios con el hombre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con referencia a la redención.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9308" y="305862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94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8" y="249669"/>
            <a:ext cx="7864512" cy="1085646"/>
          </a:xfrm>
        </p:spPr>
        <p:txBody>
          <a:bodyPr rtlCol="0">
            <a:normAutofit/>
          </a:bodyPr>
          <a:lstStyle/>
          <a:p>
            <a:r>
              <a:rPr lang="es-VE" sz="3200" dirty="0">
                <a:latin typeface="Rockwell" panose="02060603020205020403" pitchFamily="18" charset="0"/>
              </a:rPr>
              <a:t>4. UN SISTEMA DE DOCTRINA</a:t>
            </a:r>
            <a:br>
              <a:rPr lang="es-VE" sz="3200" dirty="0">
                <a:latin typeface="Rockwell" panose="02060603020205020403" pitchFamily="18" charset="0"/>
              </a:rPr>
            </a:br>
            <a:r>
              <a:rPr lang="es-VE" sz="2800" dirty="0">
                <a:latin typeface="Rockwell" panose="02060603020205020403" pitchFamily="18" charset="0"/>
              </a:rPr>
              <a:t>Sistema que vamos a usar en el curso</a:t>
            </a:r>
            <a:endParaRPr lang="es-ES" sz="32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105155"/>
              </p:ext>
            </p:extLst>
          </p:nvPr>
        </p:nvGraphicFramePr>
        <p:xfrm>
          <a:off x="907378" y="1335315"/>
          <a:ext cx="8345244" cy="4051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4051507">
                <a:tc>
                  <a:txBody>
                    <a:bodyPr/>
                    <a:lstStyle/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4.1. La doctrina de las Sagradas Escrituras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4.2. La doctrina de Dios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4.3. La doctrina de los ángeles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4.4. La doctrina del hombre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4.5. La doctrina del pecado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4.6. La doctrina de Cristo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4.7. La doctrina de la expiación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4.8. La doctrina de la salvación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4.9. La doctrina de la sanidad divina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4.10. La doctrina del Espíritu Santo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4.11. La doctrina de la iglesia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4.12. La doctrina de los acontecimientos postreros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9308" y="530835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0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32" y="459105"/>
            <a:ext cx="8901592" cy="1017270"/>
          </a:xfrm>
        </p:spPr>
        <p:txBody>
          <a:bodyPr rtlCol="0">
            <a:normAutofit/>
          </a:bodyPr>
          <a:lstStyle/>
          <a:p>
            <a:r>
              <a:rPr lang="es-VE" b="1" dirty="0"/>
              <a:t>Índice de contenidos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37075"/>
              </p:ext>
            </p:extLst>
          </p:nvPr>
        </p:nvGraphicFramePr>
        <p:xfrm>
          <a:off x="629204" y="1423746"/>
          <a:ext cx="8901592" cy="3832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159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5188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33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260649">
                <a:tc>
                  <a:txBody>
                    <a:bodyPr/>
                    <a:lstStyle/>
                    <a:p>
                      <a:pPr marL="1200150" lvl="1" indent="-74295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s-VE" sz="3300" b="0" i="0" u="none" strike="noStrike" kern="1200" baseline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Origen de la doctrina</a:t>
                      </a:r>
                    </a:p>
                    <a:p>
                      <a:pPr marL="1200150" lvl="1" indent="-74295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s-VE" sz="3300" b="0" i="0" u="none" strike="noStrike" kern="1200" baseline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Importancia de la doctrina</a:t>
                      </a:r>
                    </a:p>
                    <a:p>
                      <a:pPr marL="1200150" lvl="1" indent="-74295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s-VE" sz="3300" b="0" i="0" u="none" strike="noStrike" kern="1200" baseline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La clasificación de la doctrina</a:t>
                      </a:r>
                    </a:p>
                    <a:p>
                      <a:pPr marL="1200150" lvl="1" indent="-74295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s-VE" sz="3300" b="0" i="0" u="none" strike="noStrike" kern="1200" baseline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Un sistema de doctrina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76" y="651913"/>
            <a:ext cx="8146018" cy="863486"/>
          </a:xfrm>
        </p:spPr>
        <p:txBody>
          <a:bodyPr rtlCol="0">
            <a:normAutofit/>
          </a:bodyPr>
          <a:lstStyle/>
          <a:p>
            <a:r>
              <a:rPr lang="es-VE" dirty="0">
                <a:latin typeface="Rockwell" panose="02060603020205020403" pitchFamily="18" charset="0"/>
              </a:rPr>
              <a:t>1. ORIGEN DE LA DOCTRINA</a:t>
            </a:r>
            <a:br>
              <a:rPr lang="es-VE" dirty="0">
                <a:latin typeface="Rockwell" panose="02060603020205020403" pitchFamily="18" charset="0"/>
              </a:rPr>
            </a:br>
            <a:r>
              <a:rPr lang="es-ES" sz="2000" dirty="0">
                <a:latin typeface="Rockwell" panose="02060603020205020403" pitchFamily="18" charset="0"/>
              </a:rPr>
              <a:t>1.1. Doctrina Cristiana</a:t>
            </a:r>
            <a:endParaRPr lang="es-ES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048002"/>
              </p:ext>
            </p:extLst>
          </p:nvPr>
        </p:nvGraphicFramePr>
        <p:xfrm>
          <a:off x="1001276" y="1845452"/>
          <a:ext cx="8157448" cy="3083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448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30837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" sz="36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Las doctrinas (que significa enseñanzas) Cristianas son las verdades de la Biblia organizadas de manera estructurada.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7294" y="390256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3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1" y="271305"/>
            <a:ext cx="8657903" cy="863486"/>
          </a:xfrm>
        </p:spPr>
        <p:txBody>
          <a:bodyPr rtlCol="0">
            <a:normAutofit/>
          </a:bodyPr>
          <a:lstStyle/>
          <a:p>
            <a:r>
              <a:rPr lang="es-VE" dirty="0">
                <a:latin typeface="Rockwell" panose="02060603020205020403" pitchFamily="18" charset="0"/>
              </a:rPr>
              <a:t>1. ORIGEN DE LA DOCTRINA</a:t>
            </a:r>
            <a:br>
              <a:rPr lang="es-VE" dirty="0">
                <a:latin typeface="Rockwell" panose="02060603020205020403" pitchFamily="18" charset="0"/>
              </a:rPr>
            </a:br>
            <a:r>
              <a:rPr lang="es-ES" sz="2000" dirty="0">
                <a:latin typeface="Rockwell" panose="02060603020205020403" pitchFamily="18" charset="0"/>
              </a:rPr>
              <a:t>1.2. Teología Cristiana</a:t>
            </a:r>
            <a:endParaRPr lang="es-ES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320296"/>
              </p:ext>
            </p:extLst>
          </p:nvPr>
        </p:nvGraphicFramePr>
        <p:xfrm>
          <a:off x="489391" y="1126672"/>
          <a:ext cx="9181218" cy="427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218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4198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" sz="23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 el estudio de las </a:t>
                      </a:r>
                      <a:r>
                        <a:rPr lang="es-ES" sz="2300" b="0" i="0" u="none" strike="noStrike" kern="1200" baseline="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doctrinas Cristianas</a:t>
                      </a:r>
                      <a:r>
                        <a:rPr lang="es-ES" sz="23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desde una perspectiva académica enfocado en: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ES" sz="23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23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Análisis e interpretación de las Escrituras.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23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 la naturaleza de Dios.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23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Persona, obra y deidad de Jesucristo.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23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 salvación.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23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 iglesia.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23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Otros temas centrales de la fe cristiana.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23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" sz="23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Todo esto con el objetivo de profundizar en el conocimiento de Dios y su relación con la humanidad.</a:t>
                      </a:r>
                      <a:endParaRPr lang="es-VE" sz="23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7294" y="441390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3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76" y="651913"/>
            <a:ext cx="8146018" cy="863486"/>
          </a:xfrm>
        </p:spPr>
        <p:txBody>
          <a:bodyPr rtlCol="0">
            <a:normAutofit/>
          </a:bodyPr>
          <a:lstStyle/>
          <a:p>
            <a:r>
              <a:rPr lang="es-VE" dirty="0">
                <a:latin typeface="Rockwell" panose="02060603020205020403" pitchFamily="18" charset="0"/>
              </a:rPr>
              <a:t>1. ORIGEN DE LA DOCTRINA</a:t>
            </a:r>
            <a:br>
              <a:rPr lang="es-VE" dirty="0">
                <a:latin typeface="Rockwell" panose="02060603020205020403" pitchFamily="18" charset="0"/>
              </a:rPr>
            </a:br>
            <a:r>
              <a:rPr lang="es-ES" sz="2000" dirty="0">
                <a:latin typeface="Rockwell" panose="02060603020205020403" pitchFamily="18" charset="0"/>
              </a:rPr>
              <a:t>1.3. Diferencia entre dogma y doctrina cristiana</a:t>
            </a:r>
            <a:endParaRPr lang="es-ES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518934"/>
              </p:ext>
            </p:extLst>
          </p:nvPr>
        </p:nvGraphicFramePr>
        <p:xfrm>
          <a:off x="1001276" y="1845452"/>
          <a:ext cx="8157448" cy="3083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448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3083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" sz="2400" b="1" i="0" u="none" strike="noStrike" kern="1200" baseline="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Doctrina</a:t>
                      </a:r>
                      <a:r>
                        <a:rPr lang="es-ES" sz="2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s-ES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Es la revelación de Dios de una verdad tal como se encuentra en las escrituras sagradas.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ES" sz="24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" sz="2400" b="1" i="0" u="none" strike="noStrike" kern="1200" baseline="0" dirty="0">
                          <a:solidFill>
                            <a:srgbClr val="F69494"/>
                          </a:solidFill>
                          <a:latin typeface="+mn-lt"/>
                          <a:ea typeface="+mn-ea"/>
                          <a:cs typeface="+mn-cs"/>
                        </a:rPr>
                        <a:t>Dogma</a:t>
                      </a:r>
                      <a:r>
                        <a:rPr lang="es-ES" sz="2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s-ES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Es la declaración del hombre con respecto de esa verdad, expresada en concilios eclesiásticos o declaraciones oficiales de autoridades religiosas.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7294" y="390256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0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8" y="249668"/>
            <a:ext cx="7864512" cy="1095038"/>
          </a:xfrm>
        </p:spPr>
        <p:txBody>
          <a:bodyPr rtlCol="0">
            <a:normAutofit/>
          </a:bodyPr>
          <a:lstStyle/>
          <a:p>
            <a:r>
              <a:rPr lang="es-VE" dirty="0">
                <a:latin typeface="Rockwell" panose="02060603020205020403" pitchFamily="18" charset="0"/>
              </a:rPr>
              <a:t>2. EL VALOR DE LA DOCTRINA</a:t>
            </a:r>
            <a:br>
              <a:rPr lang="es-VE" dirty="0">
                <a:latin typeface="Rockwell" panose="02060603020205020403" pitchFamily="18" charset="0"/>
              </a:rPr>
            </a:br>
            <a:r>
              <a:rPr lang="es-VE" sz="2000" dirty="0">
                <a:latin typeface="Rockwell" panose="02060603020205020403" pitchFamily="18" charset="0"/>
              </a:rPr>
              <a:t>2.1. El conocimiento doctrinal protege del error</a:t>
            </a:r>
            <a:endParaRPr lang="es-ES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380565"/>
              </p:ext>
            </p:extLst>
          </p:nvPr>
        </p:nvGraphicFramePr>
        <p:xfrm>
          <a:off x="907378" y="1344706"/>
          <a:ext cx="8345244" cy="401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4011065">
                <a:tc>
                  <a:txBody>
                    <a:bodyPr/>
                    <a:lstStyle/>
                    <a:p>
                      <a:pPr rtl="0"/>
                      <a:r>
                        <a:rPr lang="es-VE" sz="2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Las </a:t>
                      </a:r>
                      <a:r>
                        <a:rPr lang="es-VE" sz="2400" b="1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8000"/>
                          </a:highlight>
                          <a:latin typeface="+mn-lt"/>
                          <a:ea typeface="+mn-ea"/>
                          <a:cs typeface="+mn-cs"/>
                        </a:rPr>
                        <a:t>doctrinas de la Biblia</a:t>
                      </a:r>
                      <a:r>
                        <a:rPr lang="es-VE" sz="2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ponen al descubierto las </a:t>
                      </a:r>
                      <a:r>
                        <a:rPr lang="es-VE" sz="2400" b="1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00"/>
                          </a:highlight>
                          <a:latin typeface="+mn-lt"/>
                          <a:ea typeface="+mn-ea"/>
                          <a:cs typeface="+mn-cs"/>
                        </a:rPr>
                        <a:t>ideas falsas</a:t>
                      </a:r>
                      <a:r>
                        <a:rPr lang="es-VE" sz="2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con respecto a Dios y sus caminos.</a:t>
                      </a:r>
                    </a:p>
                    <a:p>
                      <a:pPr rtl="0"/>
                      <a:endParaRPr lang="es-VE" sz="24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2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Que nadie piense que un error doctrinal es un mal práctico insignificante, ningún camino a la perdición ha sido más transitado que el de la doctrina falsa la cual es coraza sobre la conciencia, y venda sobre los ojos.</a:t>
                      </a:r>
                    </a:p>
                    <a:p>
                      <a:pPr rtl="0"/>
                      <a:endParaRPr lang="es-VE" sz="28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24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Referencias: Mateo 22:29; Gálatas 1:6–9; 2 Timoteo 4:2–4.</a:t>
                      </a:r>
                      <a:endParaRPr lang="es-VE" sz="2400" b="0" i="1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9308" y="565605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5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8" y="249668"/>
            <a:ext cx="7864512" cy="1274333"/>
          </a:xfrm>
        </p:spPr>
        <p:txBody>
          <a:bodyPr rtlCol="0">
            <a:normAutofit/>
          </a:bodyPr>
          <a:lstStyle/>
          <a:p>
            <a:r>
              <a:rPr lang="es-VE" dirty="0">
                <a:latin typeface="Rockwell" panose="02060603020205020403" pitchFamily="18" charset="0"/>
              </a:rPr>
              <a:t>2. EL VALOR DE LA DOCTRINA</a:t>
            </a:r>
            <a:br>
              <a:rPr lang="es-VE" dirty="0">
                <a:latin typeface="Rockwell" panose="02060603020205020403" pitchFamily="18" charset="0"/>
              </a:rPr>
            </a:br>
            <a:r>
              <a:rPr lang="es-VE" sz="2000" dirty="0">
                <a:latin typeface="Rockwell" panose="02060603020205020403" pitchFamily="18" charset="0"/>
              </a:rPr>
              <a:t>2.2. El conocimiento doctrinal es parte necesaria de las herramientas del maestro cristiano.</a:t>
            </a:r>
            <a:endParaRPr lang="es-ES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409294"/>
              </p:ext>
            </p:extLst>
          </p:nvPr>
        </p:nvGraphicFramePr>
        <p:xfrm>
          <a:off x="907378" y="1524001"/>
          <a:ext cx="8345244" cy="371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3712624">
                <a:tc>
                  <a:txBody>
                    <a:bodyPr/>
                    <a:lstStyle/>
                    <a:p>
                      <a:pPr rtl="0"/>
                      <a:r>
                        <a:rPr lang="es-VE" sz="2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 Biblia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sin lugar a dudas sigue un </a:t>
                      </a:r>
                      <a:r>
                        <a:rPr lang="es-VE" sz="2800" b="1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tema central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 Pero las numerosas verdades que se relacionan con el gran tema </a:t>
                      </a:r>
                      <a:r>
                        <a:rPr lang="es-VE" sz="2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están esparcidas por los libros de la Biblia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endParaRPr lang="es-VE" sz="2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 formar una idea amplia, profunda, de cada una de las doctrinas, y poder impartirlas a otros, uno debe reunir las referencias que se relacionan a determinada doctrina y agruparlas en temas y subtemas.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9308" y="565605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1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8" y="249668"/>
            <a:ext cx="7864512" cy="1095038"/>
          </a:xfrm>
        </p:spPr>
        <p:txBody>
          <a:bodyPr rtlCol="0">
            <a:normAutofit/>
          </a:bodyPr>
          <a:lstStyle/>
          <a:p>
            <a:r>
              <a:rPr lang="es-VE" sz="3200" dirty="0">
                <a:latin typeface="Rockwell" panose="02060603020205020403" pitchFamily="18" charset="0"/>
              </a:rPr>
              <a:t>3. LA CLASIFICACION DE LA DOCTRINA</a:t>
            </a:r>
            <a:endParaRPr lang="es-ES" sz="32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284440"/>
              </p:ext>
            </p:extLst>
          </p:nvPr>
        </p:nvGraphicFramePr>
        <p:xfrm>
          <a:off x="907378" y="1551082"/>
          <a:ext cx="8345244" cy="3598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3598314">
                <a:tc>
                  <a:txBody>
                    <a:bodyPr/>
                    <a:lstStyle/>
                    <a:p>
                      <a:pPr rtl="0"/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 </a:t>
                      </a:r>
                      <a:r>
                        <a:rPr lang="es-VE" sz="3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teología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se divide en </a:t>
                      </a:r>
                      <a:r>
                        <a:rPr lang="es-VE" sz="3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varios ramos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a saber:</a:t>
                      </a:r>
                      <a:endParaRPr lang="es-VE" sz="9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rtl="0"/>
                      <a:endParaRPr lang="es-VE" sz="14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rtl="0"/>
                      <a:r>
                        <a:rPr lang="es-VE" sz="36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3.1. </a:t>
                      </a:r>
                      <a:r>
                        <a:rPr lang="es-VE" sz="36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Teología exegética</a:t>
                      </a:r>
                    </a:p>
                    <a:p>
                      <a:pPr lvl="1" rtl="0"/>
                      <a:r>
                        <a:rPr lang="es-VE" sz="36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3.2. </a:t>
                      </a:r>
                      <a:r>
                        <a:rPr lang="es-VE" sz="36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Teología histórica</a:t>
                      </a:r>
                    </a:p>
                    <a:p>
                      <a:pPr lvl="1" rtl="0"/>
                      <a:r>
                        <a:rPr lang="es-VE" sz="36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3.3. </a:t>
                      </a:r>
                      <a:r>
                        <a:rPr lang="es-VE" sz="36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Teología dogmática</a:t>
                      </a:r>
                    </a:p>
                    <a:p>
                      <a:pPr lvl="1" rtl="0"/>
                      <a:r>
                        <a:rPr lang="es-VE" sz="36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3.4. </a:t>
                      </a:r>
                      <a:r>
                        <a:rPr lang="es-VE" sz="36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Teología bíblica</a:t>
                      </a:r>
                    </a:p>
                    <a:p>
                      <a:pPr lvl="1" rtl="0"/>
                      <a:r>
                        <a:rPr lang="es-VE" sz="36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3.5. </a:t>
                      </a:r>
                      <a:r>
                        <a:rPr lang="es-VE" sz="36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Teología sistemática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9308" y="565605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0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8" y="249668"/>
            <a:ext cx="7864512" cy="1095038"/>
          </a:xfrm>
        </p:spPr>
        <p:txBody>
          <a:bodyPr rtlCol="0">
            <a:normAutofit/>
          </a:bodyPr>
          <a:lstStyle/>
          <a:p>
            <a:r>
              <a:rPr lang="es-VE" sz="3200" dirty="0">
                <a:latin typeface="Rockwell" panose="02060603020205020403" pitchFamily="18" charset="0"/>
              </a:rPr>
              <a:t>3. LA CLASIFICACION DE LA DOCTRINA</a:t>
            </a:r>
            <a:br>
              <a:rPr lang="es-VE" sz="3200" dirty="0">
                <a:latin typeface="Rockwell" panose="02060603020205020403" pitchFamily="18" charset="0"/>
              </a:rPr>
            </a:br>
            <a:r>
              <a:rPr lang="es-VE" sz="2800" dirty="0">
                <a:latin typeface="Rockwell" panose="02060603020205020403" pitchFamily="18" charset="0"/>
              </a:rPr>
              <a:t>3.1. Teología exegética</a:t>
            </a:r>
            <a:endParaRPr lang="es-ES" sz="32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922414"/>
              </p:ext>
            </p:extLst>
          </p:nvPr>
        </p:nvGraphicFramePr>
        <p:xfrm>
          <a:off x="907378" y="1344706"/>
          <a:ext cx="8345244" cy="401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4011065">
                <a:tc>
                  <a:txBody>
                    <a:bodyPr/>
                    <a:lstStyle/>
                    <a:p>
                      <a:pPr rtl="0"/>
                      <a:r>
                        <a:rPr lang="es-VE" sz="2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Teología exegética 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procura establecer el significado verdadero de las Escrituras.</a:t>
                      </a:r>
                    </a:p>
                    <a:p>
                      <a:pPr rtl="0"/>
                      <a:endParaRPr lang="es-VE" sz="2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Exégesis o exegesis es una 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explicación o interpretación de un texto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en especial de la Biblia.</a:t>
                      </a:r>
                    </a:p>
                    <a:p>
                      <a:pPr rtl="0"/>
                      <a:endParaRPr lang="es-VE" sz="2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Este ramo de la teología requiere conocimientos de los 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8000"/>
                          </a:highlight>
                          <a:latin typeface="+mn-lt"/>
                          <a:ea typeface="+mn-ea"/>
                          <a:cs typeface="+mn-cs"/>
                        </a:rPr>
                        <a:t>idiomas originales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en los cuales fueron escritas las </a:t>
                      </a:r>
                      <a:r>
                        <a:rPr lang="es-VE" sz="2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Sagradas Escrituras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9308" y="565605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94345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50642_TF55885775" id="{A3D577B1-594C-41E0-B1C2-F30B18616F66}" vid="{8FF44D27-C355-431A-AC37-EFD8F965159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 estudiante o profesor realiza</Template>
  <TotalTime>732</TotalTime>
  <Words>1099</Words>
  <Application>Microsoft Office PowerPoint</Application>
  <PresentationFormat>Personalizado</PresentationFormat>
  <Paragraphs>111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Corbel</vt:lpstr>
      <vt:lpstr>Rockwell</vt:lpstr>
      <vt:lpstr>Tahoma</vt:lpstr>
      <vt:lpstr>Wingdings</vt:lpstr>
      <vt:lpstr>Base</vt:lpstr>
      <vt:lpstr>Teología Bíblica Y Sistemática</vt:lpstr>
      <vt:lpstr>Índice de contenidos</vt:lpstr>
      <vt:lpstr>1. ORIGEN DE LA DOCTRINA 1.1. Doctrina Cristiana</vt:lpstr>
      <vt:lpstr>1. ORIGEN DE LA DOCTRINA 1.2. Teología Cristiana</vt:lpstr>
      <vt:lpstr>1. ORIGEN DE LA DOCTRINA 1.3. Diferencia entre dogma y doctrina cristiana</vt:lpstr>
      <vt:lpstr>2. EL VALOR DE LA DOCTRINA 2.1. El conocimiento doctrinal protege del error</vt:lpstr>
      <vt:lpstr>2. EL VALOR DE LA DOCTRINA 2.2. El conocimiento doctrinal es parte necesaria de las herramientas del maestro cristiano.</vt:lpstr>
      <vt:lpstr>3. LA CLASIFICACION DE LA DOCTRINA</vt:lpstr>
      <vt:lpstr>3. LA CLASIFICACION DE LA DOCTRINA 3.1. Teología exegética</vt:lpstr>
      <vt:lpstr>3. LA CLASIFICACION DE LA DOCTRINA 3.2. Teología histórica</vt:lpstr>
      <vt:lpstr>3. LA CLASIFICACION DE LA DOCTRINA 3.3. Teología dogmática</vt:lpstr>
      <vt:lpstr>3. LA CLASIFICACION DE LA DOCTRINA 3.4. Teología bíblica</vt:lpstr>
      <vt:lpstr>3. LA CLASIFICACION DE LA DOCTRINA 3.5. Teología sistemática</vt:lpstr>
      <vt:lpstr>3. LA CLASIFICACION DE LA DOCTRINA En este curso usaremos teología bíblica y teología sistemática.</vt:lpstr>
      <vt:lpstr>4. UN SISTEMA DE DOCTRINA</vt:lpstr>
      <vt:lpstr>4. UN SISTEMA DE DOCTRINA Sistema que vamos a usar en el curso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Teología Bíblica Y Sistemática</dc:title>
  <dc:creator>Luis Romero</dc:creator>
  <cp:lastModifiedBy>nhn</cp:lastModifiedBy>
  <cp:revision>50</cp:revision>
  <dcterms:created xsi:type="dcterms:W3CDTF">2020-12-16T15:17:10Z</dcterms:created>
  <dcterms:modified xsi:type="dcterms:W3CDTF">2023-05-20T14:10:42Z</dcterms:modified>
</cp:coreProperties>
</file>