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7"/>
  </p:notesMasterIdLst>
  <p:sldIdLst>
    <p:sldId id="292" r:id="rId6"/>
    <p:sldId id="1282" r:id="rId7"/>
    <p:sldId id="1290" r:id="rId8"/>
    <p:sldId id="1291" r:id="rId9"/>
    <p:sldId id="1292" r:id="rId10"/>
    <p:sldId id="1293" r:id="rId11"/>
    <p:sldId id="1294" r:id="rId12"/>
    <p:sldId id="1296" r:id="rId13"/>
    <p:sldId id="1297"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28-03-2024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1644951" cy="276999"/>
          </a:xfrm>
          <a:prstGeom prst="rect">
            <a:avLst/>
          </a:prstGeom>
          <a:noFill/>
        </p:spPr>
        <p:txBody>
          <a:bodyPr wrap="square" rtlCol="0" anchor="ctr">
            <a:spAutoFit/>
          </a:bodyPr>
          <a:lstStyle/>
          <a:p>
            <a:r>
              <a:rPr lang="en-US" sz="1200" dirty="0">
                <a:solidFill>
                  <a:srgbClr val="161D23"/>
                </a:solidFill>
                <a:latin typeface="Times New Roman" panose="02020603050405020304" pitchFamily="18" charset="0"/>
                <a:cs typeface="Times New Roman" panose="02020603050405020304" pitchFamily="18" charset="0"/>
              </a:rPr>
              <a:t>Dipak  Waghmode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45978"/>
            <a:ext cx="2394277" cy="261610"/>
          </a:xfrm>
          <a:prstGeom prst="rect">
            <a:avLst/>
          </a:prstGeom>
          <a:noFill/>
        </p:spPr>
        <p:txBody>
          <a:bodyPr wrap="square" rtlCol="0" anchor="ctr">
            <a:spAutoFit/>
          </a:bodyPr>
          <a:lstStyle/>
          <a:p>
            <a:r>
              <a:rPr lang="en-US" sz="1100" dirty="0">
                <a:solidFill>
                  <a:srgbClr val="161D23"/>
                </a:solidFill>
                <a:latin typeface="Times New Roman" panose="02020603050405020304" pitchFamily="18" charset="0"/>
                <a:cs typeface="Times New Roman" panose="02020603050405020304" pitchFamily="18" charset="0"/>
              </a:rPr>
              <a:t>STU637346a22ba581668499106</a:t>
            </a:r>
          </a:p>
        </p:txBody>
      </p:sp>
      <p:sp>
        <p:nvSpPr>
          <p:cNvPr id="28" name="TextBox 27">
            <a:extLst>
              <a:ext uri="{FF2B5EF4-FFF2-40B4-BE49-F238E27FC236}">
                <a16:creationId xmlns:a16="http://schemas.microsoft.com/office/drawing/2014/main" id="{84E78094-5E7B-659F-FF09-871190F3DD5A}"/>
              </a:ext>
            </a:extLst>
          </p:cNvPr>
          <p:cNvSpPr txBox="1"/>
          <p:nvPr/>
        </p:nvSpPr>
        <p:spPr>
          <a:xfrm>
            <a:off x="6334828" y="4628442"/>
            <a:ext cx="3006671" cy="307777"/>
          </a:xfrm>
          <a:prstGeom prst="rect">
            <a:avLst/>
          </a:prstGeom>
          <a:noFill/>
        </p:spPr>
        <p:txBody>
          <a:bodyPr wrap="square" rtlCol="0" anchor="ctr">
            <a:spAutoFit/>
          </a:bodyPr>
          <a:lstStyle/>
          <a:p>
            <a:r>
              <a:rPr lang="en-US" dirty="0">
                <a:solidFill>
                  <a:srgbClr val="161D23"/>
                </a:solidFill>
                <a:latin typeface="Times New Roman" panose="02020603050405020304" pitchFamily="18" charset="0"/>
                <a:cs typeface="Times New Roman" panose="02020603050405020304" pitchFamily="18" charset="0"/>
              </a:rPr>
              <a:t>AISSMS IOIT, Pune</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       :</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            :</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latin typeface="Times New Roman" panose="02020603050405020304" pitchFamily="18" charset="0"/>
                <a:cs typeface="Times New Roman" panose="02020603050405020304" pitchFamily="18" charset="0"/>
              </a:rPr>
              <a:t>7499752883</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394277" cy="276999"/>
          </a:xfrm>
          <a:prstGeom prst="rect">
            <a:avLst/>
          </a:prstGeom>
          <a:noFill/>
        </p:spPr>
        <p:txBody>
          <a:bodyPr wrap="square" rtlCol="0" anchor="ctr">
            <a:spAutoFit/>
          </a:bodyPr>
          <a:lstStyle/>
          <a:p>
            <a:r>
              <a:rPr lang="en-US" sz="1200" dirty="0">
                <a:solidFill>
                  <a:srgbClr val="161D23"/>
                </a:solidFill>
                <a:latin typeface="Times New Roman" panose="02020603050405020304" pitchFamily="18" charset="0"/>
                <a:cs typeface="Times New Roman" panose="02020603050405020304" pitchFamily="18" charset="0"/>
              </a:rPr>
              <a:t>dipakdw2003@gmail.com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 :</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970044"/>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sz="1100" dirty="0">
                <a:latin typeface="+mn-lt"/>
              </a:rPr>
              <a:t>In conclusion, the utilization of web scraping in Python coupled with Power BI has proven instrumental in analyzing crop production data for determining Minimum Support Price (MSP) eligibility. By scraping relevant websites and databases, we efficiently gathered historical production data and compared it with current-year figures to ascertain MSP qualification. Python's versatility facilitated data manipulation and comparison tasks seamlessly, ensuring accurate results. Additionally, Power BI's robust visualization capabilities enabled the creation of interactive dashboards and reports, offering stakeholders a clear understanding of crop MSP eligibility status. This streamlined approach not only enhances decision-making processes but also underscores the significance of leveraging technology to address agricultural challenges. Moving forward, the integration of these technologies presents promising opportunities for further advancements in agricultural policy formulation and implementation.</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805516" y="1149763"/>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39" y="2300353"/>
              <a:ext cx="5323429" cy="100848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endParaRPr lang="en-US" sz="1600" dirty="0">
                <a:latin typeface="+mj-lt"/>
              </a:endParaRPr>
            </a:p>
            <a:p>
              <a:pPr algn="ctr">
                <a:lnSpc>
                  <a:spcPts val="1996"/>
                </a:lnSpc>
                <a:spcBef>
                  <a:spcPct val="0"/>
                </a:spcBef>
              </a:pPr>
              <a:r>
                <a:rPr lang="en-US" sz="1600" b="1" dirty="0">
                  <a:latin typeface="+mj-lt"/>
                </a:rPr>
                <a:t>Power BI Driven Exhaustive Analysis of Indian Agriculture Sector (DA)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2" y="792450"/>
            <a:ext cx="4428068" cy="338554"/>
          </a:xfrm>
          <a:prstGeom prst="rect">
            <a:avLst/>
          </a:prstGeom>
          <a:noFill/>
        </p:spPr>
        <p:txBody>
          <a:bodyPr wrap="square">
            <a:spAutoFit/>
          </a:bodyPr>
          <a:lstStyle/>
          <a:p>
            <a:r>
              <a:rPr lang="en-IN" sz="1600" b="1" dirty="0">
                <a:solidFill>
                  <a:srgbClr val="213163"/>
                </a:solidFill>
              </a:rPr>
              <a:t>Abstract :</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2" name="TextBox 1">
            <a:extLst>
              <a:ext uri="{FF2B5EF4-FFF2-40B4-BE49-F238E27FC236}">
                <a16:creationId xmlns:a16="http://schemas.microsoft.com/office/drawing/2014/main" id="{DA622B9E-09D8-1236-FCBC-42229D3401B6}"/>
              </a:ext>
            </a:extLst>
          </p:cNvPr>
          <p:cNvSpPr txBox="1"/>
          <p:nvPr/>
        </p:nvSpPr>
        <p:spPr>
          <a:xfrm>
            <a:off x="1412488" y="1408502"/>
            <a:ext cx="6973326" cy="461665"/>
          </a:xfrm>
          <a:prstGeom prst="rect">
            <a:avLst/>
          </a:prstGeom>
          <a:noFill/>
        </p:spPr>
        <p:txBody>
          <a:bodyPr wrap="square" rtlCol="0">
            <a:spAutoFit/>
          </a:bodyPr>
          <a:lstStyle/>
          <a:p>
            <a:pPr algn="just"/>
            <a:r>
              <a:rPr lang="en-US" sz="1200" b="0" i="0" dirty="0">
                <a:solidFill>
                  <a:schemeClr val="tx1"/>
                </a:solidFill>
                <a:effectLst/>
                <a:latin typeface="Söhne"/>
              </a:rPr>
              <a:t>The abstract outlines the methodology and objectives of employing Power BI in conducting a thorough analysis of the Indian agriculture sector, aiming to unveil intricate patterns and trends.</a:t>
            </a:r>
            <a:endParaRPr lang="en-IN" sz="1200" dirty="0">
              <a:solidFill>
                <a:schemeClr val="tx1"/>
              </a:solidFill>
            </a:endParaRPr>
          </a:p>
        </p:txBody>
      </p:sp>
      <p:sp>
        <p:nvSpPr>
          <p:cNvPr id="6" name="TextBox 5">
            <a:extLst>
              <a:ext uri="{FF2B5EF4-FFF2-40B4-BE49-F238E27FC236}">
                <a16:creationId xmlns:a16="http://schemas.microsoft.com/office/drawing/2014/main" id="{A1CE8DE7-5806-8533-5C7E-D7CA7941840F}"/>
              </a:ext>
            </a:extLst>
          </p:cNvPr>
          <p:cNvSpPr txBox="1"/>
          <p:nvPr/>
        </p:nvSpPr>
        <p:spPr>
          <a:xfrm>
            <a:off x="1415685" y="2307548"/>
            <a:ext cx="7040136" cy="461665"/>
          </a:xfrm>
          <a:prstGeom prst="rect">
            <a:avLst/>
          </a:prstGeom>
          <a:noFill/>
        </p:spPr>
        <p:txBody>
          <a:bodyPr wrap="square" rtlCol="0">
            <a:spAutoFit/>
          </a:bodyPr>
          <a:lstStyle/>
          <a:p>
            <a:pPr algn="just"/>
            <a:r>
              <a:rPr lang="en-US" sz="1200" b="0" i="0" dirty="0">
                <a:solidFill>
                  <a:schemeClr val="tx1"/>
                </a:solidFill>
                <a:effectLst/>
                <a:latin typeface="Söhne"/>
              </a:rPr>
              <a:t>Leveraging the capabilities of Power BI, the project endeavors to provide stakeholders with a holistic understanding of agricultural dynamics, spanning crop yields, market fluctuations, and governmental policies.</a:t>
            </a:r>
            <a:endParaRPr lang="en-IN" sz="1200" dirty="0">
              <a:solidFill>
                <a:schemeClr val="tx1"/>
              </a:solidFill>
            </a:endParaRPr>
          </a:p>
        </p:txBody>
      </p:sp>
      <p:sp>
        <p:nvSpPr>
          <p:cNvPr id="8" name="TextBox 7">
            <a:extLst>
              <a:ext uri="{FF2B5EF4-FFF2-40B4-BE49-F238E27FC236}">
                <a16:creationId xmlns:a16="http://schemas.microsoft.com/office/drawing/2014/main" id="{697D4304-F640-14AE-03AC-C804EF6D58EA}"/>
              </a:ext>
            </a:extLst>
          </p:cNvPr>
          <p:cNvSpPr txBox="1"/>
          <p:nvPr/>
        </p:nvSpPr>
        <p:spPr>
          <a:xfrm>
            <a:off x="1393086" y="3215903"/>
            <a:ext cx="7040136" cy="461665"/>
          </a:xfrm>
          <a:prstGeom prst="rect">
            <a:avLst/>
          </a:prstGeom>
          <a:noFill/>
        </p:spPr>
        <p:txBody>
          <a:bodyPr wrap="square" rtlCol="0">
            <a:spAutoFit/>
          </a:bodyPr>
          <a:lstStyle/>
          <a:p>
            <a:pPr algn="just"/>
            <a:r>
              <a:rPr lang="en-US" sz="1200" b="0" i="0" dirty="0">
                <a:solidFill>
                  <a:schemeClr val="tx1"/>
                </a:solidFill>
                <a:effectLst/>
                <a:latin typeface="Söhne"/>
              </a:rPr>
              <a:t>Through the amalgamation of diverse datasets and robust analytics, the project aspires to offer actionable insights that can inform farmers for better decision-making.</a:t>
            </a:r>
            <a:endParaRPr lang="en-IN" sz="1200" dirty="0">
              <a:solidFill>
                <a:schemeClr val="tx1"/>
              </a:solidFill>
            </a:endParaRPr>
          </a:p>
        </p:txBody>
      </p:sp>
      <p:sp>
        <p:nvSpPr>
          <p:cNvPr id="9" name="TextBox 8">
            <a:extLst>
              <a:ext uri="{FF2B5EF4-FFF2-40B4-BE49-F238E27FC236}">
                <a16:creationId xmlns:a16="http://schemas.microsoft.com/office/drawing/2014/main" id="{63A6C22F-6A44-B573-FB4E-9546776E23FC}"/>
              </a:ext>
            </a:extLst>
          </p:cNvPr>
          <p:cNvSpPr txBox="1"/>
          <p:nvPr/>
        </p:nvSpPr>
        <p:spPr>
          <a:xfrm>
            <a:off x="1412488" y="4109284"/>
            <a:ext cx="7059538" cy="461665"/>
          </a:xfrm>
          <a:prstGeom prst="rect">
            <a:avLst/>
          </a:prstGeom>
          <a:noFill/>
        </p:spPr>
        <p:txBody>
          <a:bodyPr wrap="square" rtlCol="0">
            <a:spAutoFit/>
          </a:bodyPr>
          <a:lstStyle/>
          <a:p>
            <a:pPr algn="just"/>
            <a:r>
              <a:rPr lang="en-US" sz="1200" b="0" i="0" dirty="0">
                <a:solidFill>
                  <a:schemeClr val="tx1"/>
                </a:solidFill>
                <a:effectLst/>
                <a:latin typeface="Söhne"/>
              </a:rPr>
              <a:t>By harnessing the power of data visualization and analytics, the project seeks to drive transformative changes in the Indian agriculture sector, fostering sustainability, efficiency, and resilience.</a:t>
            </a:r>
            <a:endParaRPr lang="en-IN" sz="1200" dirty="0">
              <a:solidFill>
                <a:schemeClr val="tx1"/>
              </a:solidFill>
            </a:endParaRP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143932" y="949914"/>
            <a:ext cx="4428068" cy="338554"/>
          </a:xfrm>
          <a:prstGeom prst="rect">
            <a:avLst/>
          </a:prstGeom>
          <a:noFill/>
        </p:spPr>
        <p:txBody>
          <a:bodyPr wrap="square">
            <a:spAutoFit/>
          </a:bodyPr>
          <a:lstStyle/>
          <a:p>
            <a:r>
              <a:rPr lang="en-IN" sz="1600" b="1" dirty="0">
                <a:solidFill>
                  <a:srgbClr val="213163"/>
                </a:solidFill>
              </a:rPr>
              <a:t>Problem Statement : </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
        <p:nvSpPr>
          <p:cNvPr id="6" name="TextBox 5">
            <a:extLst>
              <a:ext uri="{FF2B5EF4-FFF2-40B4-BE49-F238E27FC236}">
                <a16:creationId xmlns:a16="http://schemas.microsoft.com/office/drawing/2014/main" id="{1AB60128-01B6-9108-22FE-F6ECA4846FCD}"/>
              </a:ext>
            </a:extLst>
          </p:cNvPr>
          <p:cNvSpPr txBox="1"/>
          <p:nvPr/>
        </p:nvSpPr>
        <p:spPr>
          <a:xfrm>
            <a:off x="676507" y="1720799"/>
            <a:ext cx="3709639" cy="2246769"/>
          </a:xfrm>
          <a:prstGeom prst="rect">
            <a:avLst/>
          </a:prstGeom>
          <a:noFill/>
        </p:spPr>
        <p:txBody>
          <a:bodyPr wrap="square" rtlCol="0">
            <a:spAutoFit/>
          </a:bodyPr>
          <a:lstStyle/>
          <a:p>
            <a:pPr algn="just"/>
            <a:r>
              <a:rPr lang="en-US" b="1" dirty="0"/>
              <a:t>Optimizing MSP Allocation: </a:t>
            </a:r>
          </a:p>
          <a:p>
            <a:pPr algn="just"/>
            <a:endParaRPr lang="en-US" b="1" dirty="0"/>
          </a:p>
          <a:p>
            <a:pPr algn="just"/>
            <a:r>
              <a:rPr lang="en-US" b="1" dirty="0"/>
              <a:t>	</a:t>
            </a:r>
            <a:r>
              <a:rPr lang="en-US" dirty="0"/>
              <a:t>Explore the current allocation of MSP across different crops. Identify whether there are disparities in MSP allocation based on factors such as geographical region, crop type, or economic significance. The problem could focus on optimizing the allocation to ensure fair pricing and support for farmers across all regions and crops.</a:t>
            </a:r>
            <a:endParaRPr lang="en-IN" dirty="0"/>
          </a:p>
        </p:txBody>
      </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1022003"/>
            <a:ext cx="4428068" cy="338554"/>
          </a:xfrm>
          <a:prstGeom prst="rect">
            <a:avLst/>
          </a:prstGeom>
          <a:noFill/>
        </p:spPr>
        <p:txBody>
          <a:bodyPr wrap="square">
            <a:spAutoFit/>
          </a:bodyPr>
          <a:lstStyle/>
          <a:p>
            <a:r>
              <a:rPr lang="en-IN" sz="1600" b="1" dirty="0">
                <a:solidFill>
                  <a:srgbClr val="213163"/>
                </a:solidFill>
              </a:rPr>
              <a:t>Project Overview :</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933" y="1944902"/>
            <a:ext cx="5055021" cy="2246769"/>
          </a:xfrm>
          <a:prstGeom prst="rect">
            <a:avLst/>
          </a:prstGeom>
          <a:noFill/>
        </p:spPr>
        <p:txBody>
          <a:bodyPr wrap="square" rtlCol="0">
            <a:spAutoFit/>
          </a:bodyPr>
          <a:lstStyle/>
          <a:p>
            <a:pPr algn="just"/>
            <a:r>
              <a:rPr lang="en-US" b="1" i="0" dirty="0">
                <a:solidFill>
                  <a:schemeClr val="tx1"/>
                </a:solidFill>
                <a:effectLst/>
                <a:latin typeface="Söhne"/>
              </a:rPr>
              <a:t>Analyzing Minimum Support Price (MSP) of Crops and Insights</a:t>
            </a:r>
          </a:p>
          <a:p>
            <a:pPr algn="just"/>
            <a:endParaRPr lang="en-US" b="0" i="0" dirty="0">
              <a:solidFill>
                <a:schemeClr val="tx1"/>
              </a:solidFill>
              <a:effectLst/>
              <a:latin typeface="Söhne"/>
            </a:endParaRPr>
          </a:p>
          <a:p>
            <a:pPr algn="just"/>
            <a:r>
              <a:rPr lang="en-US" b="0" i="0" dirty="0">
                <a:solidFill>
                  <a:schemeClr val="tx1"/>
                </a:solidFill>
                <a:effectLst/>
                <a:latin typeface="Söhne"/>
              </a:rPr>
              <a:t>	This Power BI project focuses on analyzing Minimum Support Price (MSP) data of crops to provide actionable insights for policymakers, stakeholders, and farmers. Through data collection, exploratory analysis, and predictive modeling, the project aims to understand MSP dynamics, identify trends, and forecast future prices. Interactive dashboards will be created to present findings effectively, aiding evidence-based decision-making and addressing agricultural pricing and food security challenges.</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283113" y="949169"/>
            <a:ext cx="4428068" cy="338554"/>
          </a:xfrm>
          <a:prstGeom prst="rect">
            <a:avLst/>
          </a:prstGeom>
          <a:noFill/>
        </p:spPr>
        <p:txBody>
          <a:bodyPr wrap="square">
            <a:spAutoFit/>
          </a:bodyPr>
          <a:lstStyle/>
          <a:p>
            <a:r>
              <a:rPr lang="en-IN" sz="1600" b="1" dirty="0">
                <a:solidFill>
                  <a:srgbClr val="213163"/>
                </a:solidFill>
              </a:rPr>
              <a:t>Proposed Solution :</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283113" y="1721859"/>
            <a:ext cx="8466813" cy="2472472"/>
          </a:xfrm>
          <a:prstGeom prst="rect">
            <a:avLst/>
          </a:prstGeom>
          <a:noFill/>
        </p:spPr>
        <p:txBody>
          <a:bodyPr wrap="square" rtlCol="0">
            <a:spAutoFit/>
          </a:bodyPr>
          <a:lstStyle/>
          <a:p>
            <a:pPr marL="228600" indent="-228600">
              <a:spcAft>
                <a:spcPts val="800"/>
              </a:spcAft>
              <a:buFont typeface="+mj-lt"/>
              <a:buAutoNum type="arabicPeriod"/>
            </a:pPr>
            <a:r>
              <a:rPr lang="en-US" sz="1200" dirty="0">
                <a:latin typeface="+mn-lt"/>
              </a:rPr>
              <a:t>Calculate the Average of Past 3 Years' Production:</a:t>
            </a:r>
          </a:p>
          <a:p>
            <a:pPr marL="228600" indent="-228600">
              <a:spcAft>
                <a:spcPts val="800"/>
              </a:spcAft>
              <a:buFont typeface="+mj-lt"/>
              <a:buAutoNum type="arabicPeriod"/>
            </a:pPr>
            <a:r>
              <a:rPr lang="en-US" sz="1200" dirty="0">
                <a:latin typeface="+mn-lt"/>
              </a:rPr>
              <a:t>Gather production data for the selected crop for the past three years.</a:t>
            </a:r>
          </a:p>
          <a:p>
            <a:pPr marL="228600" indent="-228600">
              <a:spcAft>
                <a:spcPts val="800"/>
              </a:spcAft>
              <a:buFont typeface="+mj-lt"/>
              <a:buAutoNum type="arabicPeriod"/>
            </a:pPr>
            <a:r>
              <a:rPr lang="en-US" sz="1200" dirty="0">
                <a:latin typeface="+mn-lt"/>
              </a:rPr>
              <a:t>Add up the production figures for each year and divide by 3 to find the average production over the past three years.</a:t>
            </a:r>
          </a:p>
          <a:p>
            <a:pPr marL="228600" indent="-228600">
              <a:spcAft>
                <a:spcPts val="800"/>
              </a:spcAft>
              <a:buFont typeface="+mj-lt"/>
              <a:buAutoNum type="arabicPeriod"/>
            </a:pPr>
            <a:r>
              <a:rPr lang="en-US" sz="1200" dirty="0">
                <a:latin typeface="+mn-lt"/>
              </a:rPr>
              <a:t>Calculate the Production of the Current Year:</a:t>
            </a:r>
          </a:p>
          <a:p>
            <a:pPr marL="228600" indent="-228600">
              <a:spcAft>
                <a:spcPts val="800"/>
              </a:spcAft>
              <a:buFont typeface="+mj-lt"/>
              <a:buAutoNum type="arabicPeriod"/>
            </a:pPr>
            <a:r>
              <a:rPr lang="en-US" sz="1200" dirty="0">
                <a:latin typeface="+mn-lt"/>
              </a:rPr>
              <a:t>Obtain data on the production of the crop for the current year.</a:t>
            </a:r>
          </a:p>
          <a:p>
            <a:pPr marL="228600" indent="-228600">
              <a:spcAft>
                <a:spcPts val="800"/>
              </a:spcAft>
              <a:buFont typeface="+mj-lt"/>
              <a:buAutoNum type="arabicPeriod"/>
            </a:pPr>
            <a:r>
              <a:rPr lang="en-US" sz="1200" dirty="0">
                <a:latin typeface="+mn-lt"/>
              </a:rPr>
              <a:t>Compare Current Year Production with the Average:</a:t>
            </a:r>
          </a:p>
          <a:p>
            <a:pPr marL="228600" indent="-228600">
              <a:spcAft>
                <a:spcPts val="800"/>
              </a:spcAft>
              <a:buFont typeface="+mj-lt"/>
              <a:buAutoNum type="arabicPeriod"/>
            </a:pPr>
            <a:r>
              <a:rPr lang="en-US" sz="1200" dirty="0">
                <a:latin typeface="+mn-lt"/>
              </a:rPr>
              <a:t>Compare the production of the current year with the average production calculated in step 1.</a:t>
            </a:r>
          </a:p>
          <a:p>
            <a:pPr marL="228600" indent="-228600">
              <a:spcAft>
                <a:spcPts val="800"/>
              </a:spcAft>
              <a:buFont typeface="+mj-lt"/>
              <a:buAutoNum type="arabicPeriod"/>
            </a:pPr>
            <a:r>
              <a:rPr lang="en-US" sz="1200" dirty="0">
                <a:latin typeface="+mn-lt"/>
              </a:rPr>
              <a:t>If the current year's production is greater than the average of the past three years, then the crop will not qualify for the Minimum Support Price and vice versa.</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358297" cy="3760004"/>
          </a:xfrm>
          <a:prstGeom prst="rect">
            <a:avLst/>
          </a:prstGeom>
          <a:noFill/>
        </p:spPr>
        <p:txBody>
          <a:bodyPr wrap="square" rtlCol="0">
            <a:spAutoFit/>
          </a:bodyPr>
          <a:lstStyle/>
          <a:p>
            <a:pPr marL="171450" indent="-171450" algn="just">
              <a:spcAft>
                <a:spcPts val="800"/>
              </a:spcAft>
              <a:buFont typeface="Wingdings" panose="05000000000000000000" pitchFamily="2" charset="2"/>
              <a:buChar char="Ø"/>
            </a:pPr>
            <a:r>
              <a:rPr lang="en-US" sz="1100" b="1" dirty="0">
                <a:latin typeface="+mn-lt"/>
              </a:rPr>
              <a:t>Web Scraping (Python):</a:t>
            </a:r>
          </a:p>
          <a:p>
            <a:pPr marL="173736" indent="-173736" algn="just">
              <a:spcAft>
                <a:spcPts val="800"/>
              </a:spcAft>
              <a:buFont typeface="Arial" panose="020B0604020202020204" pitchFamily="34" charset="0"/>
              <a:buChar char="•"/>
            </a:pPr>
            <a:r>
              <a:rPr lang="en-US" sz="1100" dirty="0">
                <a:latin typeface="+mn-lt"/>
              </a:rPr>
              <a:t>Utilize Python libraries such as Beautiful Soup or Scrapy to extract crop production data from relevant websites or online databases.</a:t>
            </a:r>
          </a:p>
          <a:p>
            <a:pPr marL="173736" indent="-173736" algn="just">
              <a:spcAft>
                <a:spcPts val="800"/>
              </a:spcAft>
              <a:buFont typeface="Arial" panose="020B0604020202020204" pitchFamily="34" charset="0"/>
              <a:buChar char="•"/>
            </a:pPr>
            <a:r>
              <a:rPr lang="en-US" sz="1100" dirty="0">
                <a:latin typeface="+mn-lt"/>
              </a:rPr>
              <a:t>Write scripts to scrape data on crop production for the past three years and current year from trusted sources.</a:t>
            </a:r>
          </a:p>
          <a:p>
            <a:pPr algn="just">
              <a:spcAft>
                <a:spcPts val="800"/>
              </a:spcAft>
            </a:pPr>
            <a:endParaRPr lang="en-US" sz="1100" dirty="0">
              <a:latin typeface="+mn-lt"/>
            </a:endParaRPr>
          </a:p>
          <a:p>
            <a:pPr marL="171450" indent="-171450" algn="just">
              <a:spcAft>
                <a:spcPts val="800"/>
              </a:spcAft>
              <a:buFont typeface="Wingdings" panose="05000000000000000000" pitchFamily="2" charset="2"/>
              <a:buChar char="Ø"/>
            </a:pPr>
            <a:r>
              <a:rPr lang="en-US" sz="1100" b="1" dirty="0">
                <a:latin typeface="+mn-lt"/>
              </a:rPr>
              <a:t>Python:</a:t>
            </a:r>
          </a:p>
          <a:p>
            <a:pPr marL="173736" indent="-173736" algn="just">
              <a:spcAft>
                <a:spcPts val="800"/>
              </a:spcAft>
              <a:buFont typeface="Arial" panose="020B0604020202020204" pitchFamily="34" charset="0"/>
              <a:buChar char="•"/>
            </a:pPr>
            <a:r>
              <a:rPr lang="en-US" sz="1100" dirty="0">
                <a:latin typeface="+mn-lt"/>
              </a:rPr>
              <a:t>Use Python for data manipulation, analysis, and comparison of production figures.</a:t>
            </a:r>
          </a:p>
          <a:p>
            <a:pPr marL="173736" indent="-173736" algn="just">
              <a:spcAft>
                <a:spcPts val="800"/>
              </a:spcAft>
              <a:buFont typeface="Arial" panose="020B0604020202020204" pitchFamily="34" charset="0"/>
              <a:buChar char="•"/>
            </a:pPr>
            <a:r>
              <a:rPr lang="en-US" sz="1100" dirty="0">
                <a:latin typeface="+mn-lt"/>
              </a:rPr>
              <a:t>Calculate the average production for the past three years and compare it with the production of the current year to determine MSP eligibility.</a:t>
            </a:r>
          </a:p>
          <a:p>
            <a:pPr algn="just">
              <a:spcAft>
                <a:spcPts val="800"/>
              </a:spcAft>
            </a:pPr>
            <a:endParaRPr lang="en-US" sz="1100" dirty="0">
              <a:latin typeface="+mn-lt"/>
            </a:endParaRPr>
          </a:p>
          <a:p>
            <a:pPr marL="171450" indent="-171450" algn="just">
              <a:spcAft>
                <a:spcPts val="800"/>
              </a:spcAft>
              <a:buFont typeface="Wingdings" panose="05000000000000000000" pitchFamily="2" charset="2"/>
              <a:buChar char="Ø"/>
            </a:pPr>
            <a:r>
              <a:rPr lang="en-US" sz="1100" b="1" dirty="0">
                <a:latin typeface="+mn-lt"/>
              </a:rPr>
              <a:t>Power BI:</a:t>
            </a:r>
          </a:p>
          <a:p>
            <a:pPr marL="173736" indent="-173736" algn="just">
              <a:spcAft>
                <a:spcPts val="800"/>
              </a:spcAft>
              <a:buFont typeface="Arial" panose="020B0604020202020204" pitchFamily="34" charset="0"/>
              <a:buChar char="•"/>
            </a:pPr>
            <a:r>
              <a:rPr lang="en-US" sz="1100" dirty="0">
                <a:latin typeface="+mn-lt"/>
              </a:rPr>
              <a:t>Import the processed data into Power BI for visualization and reporting.</a:t>
            </a:r>
          </a:p>
          <a:p>
            <a:pPr marL="173736" indent="-173736" algn="just">
              <a:spcAft>
                <a:spcPts val="800"/>
              </a:spcAft>
              <a:buFont typeface="Arial" panose="020B0604020202020204" pitchFamily="34" charset="0"/>
              <a:buChar char="•"/>
            </a:pPr>
            <a:r>
              <a:rPr lang="en-US" sz="1100" dirty="0">
                <a:latin typeface="+mn-lt"/>
              </a:rPr>
              <a:t>Create interactive dashboards and visualizations to present the analysis results.</a:t>
            </a:r>
          </a:p>
          <a:p>
            <a:pPr marL="173736" indent="-173736" algn="just">
              <a:spcAft>
                <a:spcPts val="800"/>
              </a:spcAft>
              <a:buFont typeface="Arial" panose="020B0604020202020204" pitchFamily="34" charset="0"/>
              <a:buChar char="•"/>
            </a:pPr>
            <a:r>
              <a:rPr lang="en-US" sz="1100" dirty="0">
                <a:latin typeface="+mn-lt"/>
              </a:rPr>
              <a:t>Generate reports highlighting whether each crop qualifies for Minimum Support Price based on production comparisons.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a:t>
            </a:r>
          </a:p>
        </p:txBody>
      </p:sp>
      <p:pic>
        <p:nvPicPr>
          <p:cNvPr id="3" name="Picture 2">
            <a:extLst>
              <a:ext uri="{FF2B5EF4-FFF2-40B4-BE49-F238E27FC236}">
                <a16:creationId xmlns:a16="http://schemas.microsoft.com/office/drawing/2014/main" id="{2078EC38-04B4-0916-5ABE-2C030C233C19}"/>
              </a:ext>
            </a:extLst>
          </p:cNvPr>
          <p:cNvPicPr>
            <a:picLocks noChangeAspect="1"/>
          </p:cNvPicPr>
          <p:nvPr/>
        </p:nvPicPr>
        <p:blipFill>
          <a:blip r:embed="rId3"/>
          <a:stretch>
            <a:fillRect/>
          </a:stretch>
        </p:blipFill>
        <p:spPr>
          <a:xfrm>
            <a:off x="1204332" y="1022237"/>
            <a:ext cx="6873116" cy="3907212"/>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81992" y="1360190"/>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a:extLst>
              <a:ext uri="{FF2B5EF4-FFF2-40B4-BE49-F238E27FC236}">
                <a16:creationId xmlns:a16="http://schemas.microsoft.com/office/drawing/2014/main" id="{D755EEA1-B943-1721-5A40-257C72576C61}"/>
              </a:ext>
            </a:extLst>
          </p:cNvPr>
          <p:cNvPicPr>
            <a:picLocks noChangeAspect="1"/>
          </p:cNvPicPr>
          <p:nvPr/>
        </p:nvPicPr>
        <p:blipFill>
          <a:blip r:embed="rId3"/>
          <a:stretch>
            <a:fillRect/>
          </a:stretch>
        </p:blipFill>
        <p:spPr>
          <a:xfrm>
            <a:off x="2213943" y="676507"/>
            <a:ext cx="6848065" cy="4115157"/>
          </a:xfrm>
          <a:prstGeom prst="rect">
            <a:avLst/>
          </a:prstGeom>
        </p:spPr>
      </p:pic>
      <p:sp>
        <p:nvSpPr>
          <p:cNvPr id="7" name="TextBox 6">
            <a:extLst>
              <a:ext uri="{FF2B5EF4-FFF2-40B4-BE49-F238E27FC236}">
                <a16:creationId xmlns:a16="http://schemas.microsoft.com/office/drawing/2014/main" id="{C09D6898-A2AB-27D8-FCE5-9943CB12DB72}"/>
              </a:ext>
            </a:extLst>
          </p:cNvPr>
          <p:cNvSpPr txBox="1"/>
          <p:nvPr/>
        </p:nvSpPr>
        <p:spPr>
          <a:xfrm>
            <a:off x="304192" y="2490650"/>
            <a:ext cx="1806497" cy="954107"/>
          </a:xfrm>
          <a:prstGeom prst="rect">
            <a:avLst/>
          </a:prstGeom>
          <a:noFill/>
        </p:spPr>
        <p:txBody>
          <a:bodyPr wrap="square" rtlCol="0">
            <a:spAutoFit/>
          </a:bodyPr>
          <a:lstStyle/>
          <a:p>
            <a:r>
              <a:rPr lang="en-IN" b="1" dirty="0"/>
              <a:t>Checking MSP for</a:t>
            </a:r>
          </a:p>
          <a:p>
            <a:endParaRPr lang="en-IN" b="1" dirty="0"/>
          </a:p>
          <a:p>
            <a:r>
              <a:rPr lang="en-IN" b="1" dirty="0"/>
              <a:t>Year : 2010</a:t>
            </a:r>
            <a:br>
              <a:rPr lang="en-IN" b="1" dirty="0"/>
            </a:br>
            <a:r>
              <a:rPr lang="en-IN" b="1" dirty="0"/>
              <a:t>Crop : Jowar</a:t>
            </a:r>
          </a:p>
        </p:txBody>
      </p:sp>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3143</TotalTime>
  <Words>773</Words>
  <Application>Microsoft Office PowerPoint</Application>
  <PresentationFormat>On-screen Show (16:9)</PresentationFormat>
  <Paragraphs>65</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Söhne</vt:lpstr>
      <vt:lpstr>Times New Roman</vt:lpstr>
      <vt:lpstr>Wingdings</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Dipak Waghmode</cp:lastModifiedBy>
  <cp:revision>56</cp:revision>
  <dcterms:modified xsi:type="dcterms:W3CDTF">2024-03-28T13:39:04Z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