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8/14/2019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streeteasy.com/blog/data-dashboa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New York Neighborhood median rent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 (0.62 accuracy)</a:t>
            </a:r>
            <a:endParaRPr lang="en-US" sz="2800" dirty="0"/>
          </a:p>
        </p:txBody>
      </p:sp>
      <p:pic>
        <p:nvPicPr>
          <p:cNvPr id="4" name="Content Placeholder 3" descr="tree.png"/>
          <p:cNvPicPr>
            <a:picLocks noGrp="1"/>
          </p:cNvPicPr>
          <p:nvPr>
            <p:ph idx="1"/>
          </p:nvPr>
        </p:nvPicPr>
        <p:blipFill>
          <a:blip r:embed="rId2"/>
          <a:srcRect b="42757"/>
          <a:stretch>
            <a:fillRect/>
          </a:stretch>
        </p:blipFill>
        <p:spPr>
          <a:xfrm>
            <a:off x="1143000" y="1676400"/>
            <a:ext cx="6931963" cy="4343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621166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 us try decision tree. It is not better than the multiple linear regression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Decision tree (0.62 accuracy)</a:t>
            </a:r>
            <a:endParaRPr lang="en-US" sz="2800" dirty="0"/>
          </a:p>
        </p:txBody>
      </p:sp>
      <p:pic>
        <p:nvPicPr>
          <p:cNvPr id="4" name="Content Placeholder 3" descr="tree.png"/>
          <p:cNvPicPr>
            <a:picLocks noGrp="1"/>
          </p:cNvPicPr>
          <p:nvPr>
            <p:ph idx="1"/>
          </p:nvPr>
        </p:nvPicPr>
        <p:blipFill>
          <a:blip r:embed="rId2"/>
          <a:srcRect t="56506"/>
          <a:stretch>
            <a:fillRect/>
          </a:stretch>
        </p:blipFill>
        <p:spPr>
          <a:xfrm>
            <a:off x="762000" y="2133600"/>
            <a:ext cx="7336033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feasible to predict the </a:t>
            </a:r>
            <a:r>
              <a:rPr lang="en-US" dirty="0" err="1" smtClean="0"/>
              <a:t>meidan</a:t>
            </a:r>
            <a:r>
              <a:rPr lang="en-US" dirty="0" smtClean="0"/>
              <a:t> rent of New York neighborhoods with reasonable accuracy by using multiple linear regression.</a:t>
            </a:r>
          </a:p>
          <a:p>
            <a:endParaRPr lang="en-US" dirty="0" smtClean="0"/>
          </a:p>
          <a:p>
            <a:r>
              <a:rPr lang="en-US" dirty="0" smtClean="0"/>
              <a:t>Decision Tree is not a good idea.</a:t>
            </a:r>
          </a:p>
          <a:p>
            <a:endParaRPr lang="en-US" dirty="0" smtClean="0"/>
          </a:p>
          <a:p>
            <a:r>
              <a:rPr lang="en-US" dirty="0" smtClean="0"/>
              <a:t>Future work could focus on increasing training set size and number of variables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Conclusion and future directions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Living quality in a New York </a:t>
            </a:r>
            <a:r>
              <a:rPr lang="en-US" altLang="zh-CN" dirty="0" smtClean="0"/>
              <a:t>neighborhood may be determined by the presence of nearby restaurants, park, supermarkets and etc</a:t>
            </a:r>
          </a:p>
          <a:p>
            <a:r>
              <a:rPr lang="en-US" dirty="0" smtClean="0"/>
              <a:t>Renter may want to know what places increase the rent </a:t>
            </a:r>
          </a:p>
          <a:p>
            <a:r>
              <a:rPr lang="en-US" dirty="0" smtClean="0"/>
              <a:t>The real estate owner may want to know whether the quality of neighborhoods supports the rent price.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median rent data of New York is extracted from this website </a:t>
            </a:r>
            <a:r>
              <a:rPr lang="en-US" u="sng" dirty="0" smtClean="0">
                <a:hlinkClick r:id="rId2"/>
              </a:rPr>
              <a:t>https://streeteasy.com/blog/data-dashboard/</a:t>
            </a:r>
            <a:r>
              <a:rPr lang="en-US" dirty="0" smtClean="0"/>
              <a:t>.   </a:t>
            </a:r>
          </a:p>
          <a:p>
            <a:r>
              <a:rPr lang="en-US" dirty="0" smtClean="0"/>
              <a:t>the numbers of venues near each neighborhood are extracted from </a:t>
            </a:r>
            <a:r>
              <a:rPr lang="en-US" dirty="0" err="1" smtClean="0"/>
              <a:t>Foursqare</a:t>
            </a:r>
            <a:r>
              <a:rPr lang="en-US" dirty="0" smtClean="0"/>
              <a:t> API (</a:t>
            </a:r>
            <a:r>
              <a:rPr lang="en-US" u="sng" dirty="0" smtClean="0">
                <a:hlinkClick r:id="rId3"/>
              </a:rPr>
              <a:t>https://foursquare.com/</a:t>
            </a:r>
            <a:r>
              <a:rPr lang="en-US" dirty="0" smtClean="0"/>
              <a:t>)</a:t>
            </a:r>
          </a:p>
          <a:p>
            <a:r>
              <a:rPr lang="en-US" dirty="0" smtClean="0"/>
              <a:t>Average of the last 12 months median rent was used</a:t>
            </a:r>
          </a:p>
          <a:p>
            <a:r>
              <a:rPr lang="en-US" dirty="0" smtClean="0"/>
              <a:t>Include the venues within a radius of 500 meters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acquisition and cleaning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362200"/>
          <a:ext cx="7553964" cy="1840230"/>
        </p:xfrm>
        <a:graphic>
          <a:graphicData uri="http://schemas.openxmlformats.org/drawingml/2006/table">
            <a:tbl>
              <a:tblPr/>
              <a:tblGrid>
                <a:gridCol w="220208"/>
                <a:gridCol w="4741100"/>
                <a:gridCol w="2592656"/>
              </a:tblGrid>
              <a:tr h="26115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Table 1. Comparison of number of venues in the most expensive and cheapest neighborhoods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 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Central Park South(median rent: $7481)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Van Nest ($1481)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Hotel(13)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Deli/Bodega(7)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2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Boutique(7)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Pizza Place(5)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Jewelry Store(6)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Bus Station (2)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4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American Restaurant(5)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Liquor Store(1)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1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5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Italian Restaurant(5)</a:t>
                      </a:r>
                      <a:endParaRPr lang="en-US" sz="15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Calibri"/>
                        </a:rPr>
                        <a:t>Chinese Restaurant(1)</a:t>
                      </a:r>
                      <a:endParaRPr lang="en-US" sz="15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92900" marR="9290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venues available in the neighborhoods with the highest rent and lowest rent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number of transportation station </a:t>
            </a:r>
            <a:r>
              <a:rPr lang="en-US" sz="2800" dirty="0" err="1" smtClean="0"/>
              <a:t>avaliable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6752"/>
          <a:stretch>
            <a:fillRect/>
          </a:stretch>
        </p:blipFill>
        <p:spPr bwMode="auto">
          <a:xfrm>
            <a:off x="2590800" y="2438400"/>
            <a:ext cx="4271676" cy="263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09800" y="2819400"/>
            <a:ext cx="457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2209800" y="1981200"/>
            <a:ext cx="461665" cy="2362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Rent median($)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venues with the highest and lowest correlation with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819400"/>
            <a:ext cx="2161905" cy="15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2144120" cy="1630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981200" y="40386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8200" y="31242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smtClean="0"/>
              <a:t>The scatter plots of number of American restaurants and Egyptian restaurants </a:t>
            </a:r>
            <a:r>
              <a:rPr lang="en-US" altLang="zh-CN" sz="2800" dirty="0" err="1" smtClean="0"/>
              <a:t>vs</a:t>
            </a:r>
            <a:r>
              <a:rPr lang="en-US" altLang="zh-CN" sz="2800" dirty="0" smtClean="0"/>
              <a:t> the rent median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2362200"/>
            <a:ext cx="3657600" cy="1879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438400"/>
            <a:ext cx="3776696" cy="186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true median rent </a:t>
            </a:r>
            <a:r>
              <a:rPr lang="en-US" dirty="0" err="1" smtClean="0"/>
              <a:t>vs</a:t>
            </a:r>
            <a:r>
              <a:rPr lang="en-US" dirty="0" smtClean="0"/>
              <a:t> the predicted rent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4443767" cy="2681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V="1">
            <a:off x="2819400" y="2438400"/>
            <a:ext cx="35052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413266" y="271093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median rent($)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4953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 median rent($)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8100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$444 average error</a:t>
            </a:r>
          </a:p>
          <a:p>
            <a:r>
              <a:rPr lang="en-US" sz="1200" dirty="0" smtClean="0"/>
              <a:t>0.33 variance explained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glance on what contribute to the median price most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714" y="1948881"/>
            <a:ext cx="4428572" cy="35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438400" y="1752600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 dollars/</a:t>
            </a:r>
            <a:r>
              <a:rPr lang="en-US" sz="1200" dirty="0" err="1" smtClean="0"/>
              <a:t>occurance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1752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Venue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752600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Occurrence in total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593467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college Cafeteria can increase the median rent by $236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3052</TotalTime>
  <Words>351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Predicting New York Neighborhood median rent </vt:lpstr>
      <vt:lpstr>Introduction</vt:lpstr>
      <vt:lpstr>Data acquisition and cleaning</vt:lpstr>
      <vt:lpstr>The venues available in the neighborhoods with the highest rent and lowest rent</vt:lpstr>
      <vt:lpstr>The number of transportation station avaliable vs the rent median</vt:lpstr>
      <vt:lpstr>The venues with the highest and lowest correlation with the rent median</vt:lpstr>
      <vt:lpstr>The scatter plots of number of American restaurants and Egyptian restaurants vs the rent median</vt:lpstr>
      <vt:lpstr>The true median rent vs the predicted rent</vt:lpstr>
      <vt:lpstr>A glance on what contribute to the median price most</vt:lpstr>
      <vt:lpstr>Decision tree (0.62 accuracy)</vt:lpstr>
      <vt:lpstr>Decision tree (0.62 accuracy)</vt:lpstr>
      <vt:lpstr>Conclusion and 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New York Neighborhood median rent</dc:title>
  <dc:creator>Anjin</dc:creator>
  <cp:lastModifiedBy>Anjin</cp:lastModifiedBy>
  <cp:revision>15</cp:revision>
  <dcterms:created xsi:type="dcterms:W3CDTF">2006-08-16T00:00:00Z</dcterms:created>
  <dcterms:modified xsi:type="dcterms:W3CDTF">2019-08-14T06:32:14Z</dcterms:modified>
</cp:coreProperties>
</file>