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94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5" r:id="rId3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2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0335-3585-4098-AFE3-35DE5BB2C3C5}" type="datetimeFigureOut">
              <a:rPr lang="es-ES" smtClean="0"/>
              <a:pPr/>
              <a:t>03/02/2015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C113-305F-4614-B28B-04710511574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356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0335-3585-4098-AFE3-35DE5BB2C3C5}" type="datetimeFigureOut">
              <a:rPr lang="es-ES" smtClean="0"/>
              <a:pPr/>
              <a:t>03/02/2015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C113-305F-4614-B28B-04710511574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531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0335-3585-4098-AFE3-35DE5BB2C3C5}" type="datetimeFigureOut">
              <a:rPr lang="es-ES" smtClean="0"/>
              <a:pPr/>
              <a:t>03/02/2015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C113-305F-4614-B28B-04710511574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94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0335-3585-4098-AFE3-35DE5BB2C3C5}" type="datetimeFigureOut">
              <a:rPr lang="es-ES" smtClean="0"/>
              <a:pPr/>
              <a:t>03/02/2015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C113-305F-4614-B28B-04710511574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467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0335-3585-4098-AFE3-35DE5BB2C3C5}" type="datetimeFigureOut">
              <a:rPr lang="es-ES" smtClean="0"/>
              <a:pPr/>
              <a:t>03/02/2015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C113-305F-4614-B28B-04710511574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03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0335-3585-4098-AFE3-35DE5BB2C3C5}" type="datetimeFigureOut">
              <a:rPr lang="es-ES" smtClean="0"/>
              <a:pPr/>
              <a:t>03/02/2015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C113-305F-4614-B28B-04710511574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330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0335-3585-4098-AFE3-35DE5BB2C3C5}" type="datetimeFigureOut">
              <a:rPr lang="es-ES" smtClean="0"/>
              <a:pPr/>
              <a:t>03/02/2015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C113-305F-4614-B28B-04710511574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413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0335-3585-4098-AFE3-35DE5BB2C3C5}" type="datetimeFigureOut">
              <a:rPr lang="es-ES" smtClean="0"/>
              <a:pPr/>
              <a:t>03/02/2015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C113-305F-4614-B28B-04710511574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87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0335-3585-4098-AFE3-35DE5BB2C3C5}" type="datetimeFigureOut">
              <a:rPr lang="es-ES" smtClean="0"/>
              <a:pPr/>
              <a:t>03/02/2015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C113-305F-4614-B28B-04710511574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599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0335-3585-4098-AFE3-35DE5BB2C3C5}" type="datetimeFigureOut">
              <a:rPr lang="es-ES" smtClean="0"/>
              <a:pPr/>
              <a:t>03/02/2015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C113-305F-4614-B28B-04710511574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6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0335-3585-4098-AFE3-35DE5BB2C3C5}" type="datetimeFigureOut">
              <a:rPr lang="es-ES" smtClean="0"/>
              <a:pPr/>
              <a:t>03/02/2015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C113-305F-4614-B28B-04710511574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37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B0335-3585-4098-AFE3-35DE5BB2C3C5}" type="datetimeFigureOut">
              <a:rPr lang="es-ES" smtClean="0"/>
              <a:pPr/>
              <a:t>03/02/2015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2C113-305F-4614-B28B-04710511574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187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1.xml"/><Relationship Id="rId4" Type="http://schemas.openxmlformats.org/officeDocument/2006/relationships/slide" Target="slide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g.genbetadev.com/2013/04/OOP-object-oriented-programm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715767" cy="188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4603" y="2050299"/>
            <a:ext cx="8229600" cy="2808312"/>
          </a:xfrm>
        </p:spPr>
        <p:txBody>
          <a:bodyPr>
            <a:normAutofit fontScale="90000"/>
          </a:bodyPr>
          <a:lstStyle/>
          <a:p>
            <a:r>
              <a:rPr lang="es-ES" sz="6600" b="1" dirty="0" smtClean="0"/>
              <a:t>PROGRAMACION</a:t>
            </a:r>
            <a:br>
              <a:rPr lang="es-ES" sz="6600" b="1" dirty="0" smtClean="0"/>
            </a:br>
            <a:r>
              <a:rPr lang="es-ES" sz="6600" b="1" dirty="0" smtClean="0"/>
              <a:t>ORIENTADA A</a:t>
            </a:r>
            <a:br>
              <a:rPr lang="es-ES" sz="6600" b="1" dirty="0" smtClean="0"/>
            </a:br>
            <a:r>
              <a:rPr lang="es-ES" sz="6600" b="1" dirty="0" smtClean="0"/>
              <a:t>OBJETOS</a:t>
            </a:r>
            <a:br>
              <a:rPr lang="es-ES" sz="6600" b="1" dirty="0" smtClean="0"/>
            </a:br>
            <a:endParaRPr lang="es-ES" sz="28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2699792" y="4879558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800" b="1" dirty="0" smtClean="0"/>
              <a:t>Ing. Juan Carlos Méndez N.</a:t>
            </a:r>
            <a:endParaRPr lang="es-GT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438400"/>
            <a:ext cx="7877175" cy="1190625"/>
          </a:xfrm>
        </p:spPr>
        <p:txBody>
          <a:bodyPr/>
          <a:lstStyle/>
          <a:p>
            <a:pPr algn="ctr"/>
            <a:r>
              <a:rPr lang="es-MX">
                <a:solidFill>
                  <a:srgbClr val="CC0066"/>
                </a:solidFill>
              </a:rPr>
              <a:t>ENCAPSULAMIENTO</a:t>
            </a:r>
            <a:br>
              <a:rPr lang="es-MX">
                <a:solidFill>
                  <a:srgbClr val="CC0066"/>
                </a:solidFill>
              </a:rPr>
            </a:br>
            <a:r>
              <a:rPr lang="es-MX" sz="2800" b="0"/>
              <a:t>Abstracción de Datos</a:t>
            </a:r>
            <a:endParaRPr lang="es-MX" sz="2800" b="0" noProof="1"/>
          </a:p>
        </p:txBody>
      </p:sp>
      <p:sp>
        <p:nvSpPr>
          <p:cNvPr id="3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7B72-1B5A-4810-BA78-9CDC3642492A}" type="slidenum">
              <a:rPr lang="es-ES"/>
              <a:pPr/>
              <a:t>10</a:t>
            </a:fld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0" y="6165304"/>
            <a:ext cx="9144000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6632"/>
            <a:ext cx="5046663" cy="615950"/>
          </a:xfrm>
        </p:spPr>
        <p:txBody>
          <a:bodyPr>
            <a:normAutofit fontScale="90000"/>
          </a:bodyPr>
          <a:lstStyle/>
          <a:p>
            <a:r>
              <a:rPr lang="es-MX" dirty="0"/>
              <a:t>Encapsulamiento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1E76-C3D4-48AA-8286-B30E31EB5B00}" type="slidenum">
              <a:rPr lang="es-ES"/>
              <a:pPr/>
              <a:t>11</a:t>
            </a:fld>
            <a:endParaRPr lang="es-ES"/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457200" y="1828800"/>
            <a:ext cx="7772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rgbClr val="912E13"/>
              </a:buClr>
              <a:buFont typeface="Wingdings" pitchFamily="2" charset="2"/>
              <a:buNone/>
            </a:pPr>
            <a:endParaRPr kumimoji="1" lang="es-ES" noProof="1"/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755576" y="764704"/>
            <a:ext cx="79248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4175" indent="-384175" algn="just"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es-MX" sz="2800" dirty="0">
                <a:latin typeface="Comic Sans MS" pitchFamily="66" charset="0"/>
              </a:rPr>
              <a:t>Proceso por el que se ocultan:</a:t>
            </a:r>
          </a:p>
          <a:p>
            <a:pPr marL="1616075" lvl="4" algn="just">
              <a:buClr>
                <a:srgbClr val="6600FF"/>
              </a:buClr>
              <a:buFont typeface="Wingdings" pitchFamily="2" charset="2"/>
              <a:buChar char="Ø"/>
            </a:pPr>
            <a:r>
              <a:rPr lang="es-MX" sz="2800" dirty="0">
                <a:latin typeface="Comic Sans MS" pitchFamily="66" charset="0"/>
              </a:rPr>
              <a:t>Las estructuras de datos</a:t>
            </a:r>
          </a:p>
          <a:p>
            <a:pPr marL="1616075" lvl="4" algn="just">
              <a:buClr>
                <a:srgbClr val="6600FF"/>
              </a:buClr>
              <a:buFont typeface="Wingdings" pitchFamily="2" charset="2"/>
              <a:buChar char="Ø"/>
            </a:pPr>
            <a:r>
              <a:rPr lang="es-MX" sz="2800" dirty="0">
                <a:latin typeface="Comic Sans MS" pitchFamily="66" charset="0"/>
              </a:rPr>
              <a:t>Los detalles de la implementación</a:t>
            </a:r>
          </a:p>
          <a:p>
            <a:pPr marL="384175" indent="-384175" algn="just">
              <a:buClr>
                <a:schemeClr val="folHlink"/>
              </a:buClr>
              <a:buFont typeface="Wingdings" pitchFamily="2" charset="2"/>
              <a:buNone/>
            </a:pPr>
            <a:endParaRPr lang="es-MX" sz="2800" dirty="0">
              <a:latin typeface="Comic Sans MS" pitchFamily="66" charset="0"/>
            </a:endParaRPr>
          </a:p>
          <a:p>
            <a:pPr marL="384175" indent="-384175" algn="just">
              <a:buClr>
                <a:schemeClr val="folHlink"/>
              </a:buClr>
              <a:buFont typeface="Wingdings" pitchFamily="2" charset="2"/>
              <a:buChar char="Ø"/>
            </a:pPr>
            <a:r>
              <a:rPr lang="es-MX" sz="2800" dirty="0">
                <a:latin typeface="Comic Sans MS" pitchFamily="66" charset="0"/>
              </a:rPr>
              <a:t>Permite considerar a los objetos como "cajas negras", evitando que otros objetos accedan a detalles que NO LES INTERESA</a:t>
            </a:r>
          </a:p>
          <a:p>
            <a:pPr marL="384175" indent="-384175" algn="just">
              <a:buClr>
                <a:schemeClr val="folHlink"/>
              </a:buClr>
              <a:buFont typeface="Wingdings" pitchFamily="2" charset="2"/>
              <a:buNone/>
            </a:pPr>
            <a:endParaRPr lang="es-MX" sz="2800" dirty="0">
              <a:latin typeface="Comic Sans MS" pitchFamily="66" charset="0"/>
            </a:endParaRPr>
          </a:p>
          <a:p>
            <a:pPr marL="384175" indent="-384175" algn="just">
              <a:buClr>
                <a:schemeClr val="folHlink"/>
              </a:buClr>
              <a:buFont typeface="Wingdings" pitchFamily="2" charset="2"/>
              <a:buChar char="Ø"/>
            </a:pPr>
            <a:r>
              <a:rPr lang="es-MX" sz="2800" dirty="0">
                <a:latin typeface="Comic Sans MS" pitchFamily="66" charset="0"/>
              </a:rPr>
              <a:t>Una vez creada la clase, las funciones usuarias no requieren conocer los detalles de su implementación</a:t>
            </a:r>
            <a:endParaRPr lang="es-MX" sz="2800" noProof="1">
              <a:latin typeface="Comic Sans MS" pitchFamily="66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0" y="6165304"/>
            <a:ext cx="9144000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27050"/>
            <a:ext cx="5121275" cy="615950"/>
          </a:xfrm>
        </p:spPr>
        <p:txBody>
          <a:bodyPr>
            <a:normAutofit fontScale="90000"/>
          </a:bodyPr>
          <a:lstStyle/>
          <a:p>
            <a:r>
              <a:rPr lang="es-MX"/>
              <a:t>Encapsulamiento</a:t>
            </a:r>
            <a:endParaRPr lang="es-ES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971550" y="1340768"/>
            <a:ext cx="7772400" cy="3313113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s-ES" sz="2800" dirty="0"/>
              <a:t>Toda clase tiene un conjunto de </a:t>
            </a:r>
            <a:r>
              <a:rPr lang="es-ES" sz="2800" b="1" i="1" dirty="0">
                <a:solidFill>
                  <a:schemeClr val="hlink"/>
                </a:solidFill>
              </a:rPr>
              <a:t>atributos</a:t>
            </a:r>
            <a:r>
              <a:rPr lang="es-ES" sz="2800" dirty="0"/>
              <a:t> y </a:t>
            </a:r>
            <a:r>
              <a:rPr lang="es-ES" sz="2800" b="1" i="1" dirty="0">
                <a:solidFill>
                  <a:schemeClr val="hlink"/>
                </a:solidFill>
              </a:rPr>
              <a:t>métodos</a:t>
            </a:r>
            <a:r>
              <a:rPr lang="es-ES" sz="2800" dirty="0"/>
              <a:t> asociados a ella</a:t>
            </a:r>
            <a:endParaRPr lang="es-MX" sz="2800" dirty="0"/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s-MX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s-MX" sz="2800" dirty="0">
                <a:cs typeface="Times New Roman" pitchFamily="18" charset="0"/>
              </a:rPr>
              <a:t>Todos</a:t>
            </a:r>
            <a:r>
              <a:rPr lang="es-ES" sz="2800" dirty="0">
                <a:cs typeface="Times New Roman" pitchFamily="18" charset="0"/>
              </a:rPr>
              <a:t> ellos están </a:t>
            </a:r>
            <a:r>
              <a:rPr lang="es-ES" sz="2800" b="1" i="1" dirty="0">
                <a:solidFill>
                  <a:srgbClr val="CC0066"/>
                </a:solidFill>
                <a:cs typeface="Times New Roman" pitchFamily="18" charset="0"/>
              </a:rPr>
              <a:t>encapsulados</a:t>
            </a:r>
            <a:r>
              <a:rPr lang="es-ES" sz="2800" b="1" i="1" dirty="0">
                <a:solidFill>
                  <a:schemeClr val="hlink"/>
                </a:solidFill>
                <a:cs typeface="Times New Roman" pitchFamily="18" charset="0"/>
              </a:rPr>
              <a:t> </a:t>
            </a:r>
            <a:r>
              <a:rPr lang="es-ES" sz="2800" dirty="0">
                <a:cs typeface="Times New Roman" pitchFamily="18" charset="0"/>
              </a:rPr>
              <a:t>o contenidos dentro de la misma clase, de manera que son </a:t>
            </a:r>
            <a:r>
              <a:rPr lang="es-ES" sz="2800" b="1" i="1" dirty="0">
                <a:solidFill>
                  <a:srgbClr val="CC0066"/>
                </a:solidFill>
                <a:cs typeface="Times New Roman" pitchFamily="18" charset="0"/>
              </a:rPr>
              <a:t>miembros</a:t>
            </a:r>
            <a:r>
              <a:rPr lang="es-ES" sz="2800" dirty="0">
                <a:solidFill>
                  <a:srgbClr val="CC0066"/>
                </a:solidFill>
                <a:cs typeface="Times New Roman" pitchFamily="18" charset="0"/>
              </a:rPr>
              <a:t> </a:t>
            </a:r>
            <a:r>
              <a:rPr lang="es-ES" sz="2800" dirty="0">
                <a:cs typeface="Times New Roman" pitchFamily="18" charset="0"/>
              </a:rPr>
              <a:t>de dicha clase</a:t>
            </a:r>
            <a:endParaRPr lang="es-MX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s-MX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s-ES" sz="2800" dirty="0">
                <a:cs typeface="Times New Roman" pitchFamily="18" charset="0"/>
              </a:rPr>
              <a:t>Esos métodos y atributos pueden ser utilizados por </a:t>
            </a:r>
            <a:r>
              <a:rPr lang="es-ES" sz="2800" b="1" i="1" dirty="0">
                <a:solidFill>
                  <a:srgbClr val="6600FF"/>
                </a:solidFill>
                <a:cs typeface="Times New Roman" pitchFamily="18" charset="0"/>
              </a:rPr>
              <a:t>otras</a:t>
            </a:r>
            <a:r>
              <a:rPr lang="es-ES" sz="2800" dirty="0">
                <a:cs typeface="Times New Roman" pitchFamily="18" charset="0"/>
              </a:rPr>
              <a:t> clases </a:t>
            </a:r>
            <a:r>
              <a:rPr lang="es-ES" sz="2800" b="1" i="1" dirty="0">
                <a:solidFill>
                  <a:srgbClr val="CC0066"/>
                </a:solidFill>
                <a:cs typeface="Times New Roman" pitchFamily="18" charset="0"/>
              </a:rPr>
              <a:t>sólo si</a:t>
            </a:r>
            <a:r>
              <a:rPr lang="es-ES" sz="2800" dirty="0">
                <a:cs typeface="Times New Roman" pitchFamily="18" charset="0"/>
              </a:rPr>
              <a:t> la clase que los encapsula les brinda los </a:t>
            </a:r>
            <a:r>
              <a:rPr lang="es-ES" sz="2800" b="1" i="1" dirty="0">
                <a:solidFill>
                  <a:srgbClr val="6600FF"/>
                </a:solidFill>
                <a:cs typeface="Times New Roman" pitchFamily="18" charset="0"/>
              </a:rPr>
              <a:t>permisos</a:t>
            </a:r>
            <a:r>
              <a:rPr lang="es-ES" sz="2800" dirty="0">
                <a:cs typeface="Times New Roman" pitchFamily="18" charset="0"/>
              </a:rPr>
              <a:t> necesarios para ello</a:t>
            </a:r>
          </a:p>
        </p:txBody>
      </p:sp>
      <p:sp>
        <p:nvSpPr>
          <p:cNvPr id="4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9C8D-3685-4CD8-B1F4-ABB0D8FE7DC0}" type="slidenum">
              <a:rPr lang="es-ES"/>
              <a:pPr/>
              <a:t>12</a:t>
            </a:fld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0" y="6165304"/>
            <a:ext cx="9144000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27050"/>
            <a:ext cx="5121275" cy="615950"/>
          </a:xfrm>
        </p:spPr>
        <p:txBody>
          <a:bodyPr>
            <a:normAutofit fontScale="90000"/>
          </a:bodyPr>
          <a:lstStyle/>
          <a:p>
            <a:r>
              <a:rPr lang="es-MX"/>
              <a:t>Encapsulamiento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47FF-D65E-4219-8A33-A10EFE985F1D}" type="slidenum">
              <a:rPr lang="es-ES"/>
              <a:pPr/>
              <a:t>13</a:t>
            </a:fld>
            <a:endParaRPr lang="es-ES"/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971550" y="1340768"/>
            <a:ext cx="7543800" cy="465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3525" indent="-263525">
              <a:spcBef>
                <a:spcPct val="20000"/>
              </a:spcBef>
              <a:tabLst>
                <a:tab pos="1076325" algn="l"/>
              </a:tabLst>
            </a:pPr>
            <a:r>
              <a:rPr lang="es-ES" sz="2800" u="sng" dirty="0">
                <a:latin typeface="Comic Sans MS" pitchFamily="66" charset="0"/>
              </a:rPr>
              <a:t>Atributos de una Cuenta Corriente:</a:t>
            </a:r>
          </a:p>
          <a:p>
            <a:pPr marL="630238" lvl="1">
              <a:spcBef>
                <a:spcPct val="20000"/>
              </a:spcBef>
              <a:buClr>
                <a:srgbClr val="6600FF"/>
              </a:buClr>
              <a:buFont typeface="Wingdings" pitchFamily="2" charset="2"/>
              <a:buChar char="Ø"/>
              <a:tabLst>
                <a:tab pos="1076325" algn="l"/>
              </a:tabLst>
            </a:pPr>
            <a:r>
              <a:rPr lang="es-ES" sz="2800" dirty="0">
                <a:latin typeface="Comic Sans MS" pitchFamily="66" charset="0"/>
              </a:rPr>
              <a:t>	Número</a:t>
            </a:r>
          </a:p>
          <a:p>
            <a:pPr marL="630238" lvl="1">
              <a:spcBef>
                <a:spcPct val="20000"/>
              </a:spcBef>
              <a:buClr>
                <a:srgbClr val="6600FF"/>
              </a:buClr>
              <a:buFont typeface="Wingdings" pitchFamily="2" charset="2"/>
              <a:buChar char="Ø"/>
              <a:tabLst>
                <a:tab pos="1076325" algn="l"/>
              </a:tabLst>
            </a:pPr>
            <a:r>
              <a:rPr lang="es-ES" sz="2800" dirty="0">
                <a:latin typeface="Comic Sans MS" pitchFamily="66" charset="0"/>
              </a:rPr>
              <a:t>	Saldo</a:t>
            </a:r>
          </a:p>
          <a:p>
            <a:pPr lvl="2">
              <a:spcBef>
                <a:spcPct val="20000"/>
              </a:spcBef>
              <a:buFont typeface="Wingdings" pitchFamily="2" charset="2"/>
              <a:buNone/>
              <a:tabLst>
                <a:tab pos="1076325" algn="l"/>
              </a:tabLst>
            </a:pPr>
            <a:endParaRPr lang="es-ES" sz="2800" dirty="0">
              <a:latin typeface="Comic Sans MS" pitchFamily="66" charset="0"/>
            </a:endParaRPr>
          </a:p>
          <a:p>
            <a:pPr marL="263525" indent="-263525">
              <a:spcBef>
                <a:spcPct val="20000"/>
              </a:spcBef>
              <a:tabLst>
                <a:tab pos="1076325" algn="l"/>
              </a:tabLst>
            </a:pPr>
            <a:r>
              <a:rPr lang="es-MX" sz="2800" u="sng" dirty="0">
                <a:latin typeface="Comic Sans MS" pitchFamily="66" charset="0"/>
              </a:rPr>
              <a:t>Métodos:</a:t>
            </a:r>
            <a:endParaRPr lang="es-MX" sz="2800" dirty="0">
              <a:latin typeface="Comic Sans MS" pitchFamily="66" charset="0"/>
            </a:endParaRPr>
          </a:p>
          <a:p>
            <a:pPr marL="630238" lvl="1">
              <a:spcBef>
                <a:spcPct val="20000"/>
              </a:spcBef>
              <a:buClr>
                <a:srgbClr val="6600FF"/>
              </a:buClr>
              <a:buFont typeface="Wingdings" pitchFamily="2" charset="2"/>
              <a:buChar char="Ø"/>
              <a:tabLst>
                <a:tab pos="1076325" algn="l"/>
              </a:tabLst>
            </a:pPr>
            <a:r>
              <a:rPr lang="es-MX" sz="2800" dirty="0">
                <a:latin typeface="Comic Sans MS" pitchFamily="66" charset="0"/>
              </a:rPr>
              <a:t>	Depositar</a:t>
            </a:r>
          </a:p>
          <a:p>
            <a:pPr marL="630238" lvl="1">
              <a:spcBef>
                <a:spcPct val="20000"/>
              </a:spcBef>
              <a:buClr>
                <a:srgbClr val="6600FF"/>
              </a:buClr>
              <a:buFont typeface="Wingdings" pitchFamily="2" charset="2"/>
              <a:buChar char="Ø"/>
              <a:tabLst>
                <a:tab pos="1076325" algn="l"/>
              </a:tabLst>
            </a:pPr>
            <a:r>
              <a:rPr lang="es-MX" sz="2800" dirty="0">
                <a:latin typeface="Comic Sans MS" pitchFamily="66" charset="0"/>
              </a:rPr>
              <a:t> 	Girar</a:t>
            </a:r>
          </a:p>
          <a:p>
            <a:pPr marL="630238" lvl="1">
              <a:spcBef>
                <a:spcPct val="20000"/>
              </a:spcBef>
              <a:buClr>
                <a:srgbClr val="6600FF"/>
              </a:buClr>
              <a:buFont typeface="Wingdings" pitchFamily="2" charset="2"/>
              <a:buChar char="Ø"/>
              <a:tabLst>
                <a:tab pos="1076325" algn="l"/>
              </a:tabLst>
            </a:pPr>
            <a:r>
              <a:rPr lang="es-MX" sz="2800" dirty="0">
                <a:latin typeface="Comic Sans MS" pitchFamily="66" charset="0"/>
              </a:rPr>
              <a:t>	Conocer el saldo</a:t>
            </a:r>
          </a:p>
          <a:p>
            <a:pPr marL="630238" lvl="1">
              <a:spcBef>
                <a:spcPct val="20000"/>
              </a:spcBef>
              <a:buFont typeface="Wingdings" pitchFamily="2" charset="2"/>
              <a:buNone/>
              <a:tabLst>
                <a:tab pos="1076325" algn="l"/>
              </a:tabLst>
            </a:pPr>
            <a:endParaRPr lang="es-MX" sz="2800" noProof="1">
              <a:latin typeface="Comic Sans MS" pitchFamily="66" charset="0"/>
            </a:endParaRP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3348038" y="2420938"/>
            <a:ext cx="4800600" cy="43656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s-ES" sz="2200" b="1">
                <a:solidFill>
                  <a:srgbClr val="CC0066"/>
                </a:solidFill>
                <a:latin typeface="Comic Sans MS" pitchFamily="66" charset="0"/>
                <a:cs typeface="Times New Roman" pitchFamily="18" charset="0"/>
              </a:rPr>
              <a:t>¿Cómo se almacenan estos datos?</a:t>
            </a:r>
            <a:endParaRPr lang="es-ES" sz="2200" b="1" noProof="1">
              <a:solidFill>
                <a:srgbClr val="CC0066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0" y="6165304"/>
            <a:ext cx="9144000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438400"/>
            <a:ext cx="8162925" cy="1190625"/>
          </a:xfrm>
        </p:spPr>
        <p:txBody>
          <a:bodyPr/>
          <a:lstStyle/>
          <a:p>
            <a:pPr algn="ctr"/>
            <a:r>
              <a:rPr lang="es-MX">
                <a:solidFill>
                  <a:srgbClr val="CC0066"/>
                </a:solidFill>
              </a:rPr>
              <a:t>HERENCIA</a:t>
            </a:r>
            <a:br>
              <a:rPr lang="es-MX">
                <a:solidFill>
                  <a:srgbClr val="CC0066"/>
                </a:solidFill>
              </a:rPr>
            </a:br>
            <a:r>
              <a:rPr lang="es-MX" sz="2800" b="0"/>
              <a:t>Organización jerárquica</a:t>
            </a:r>
            <a:endParaRPr lang="es-MX" sz="2800" b="0" noProof="1"/>
          </a:p>
        </p:txBody>
      </p:sp>
      <p:sp>
        <p:nvSpPr>
          <p:cNvPr id="3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BAC2-06B7-4621-9F80-DB8F3F7D11B8}" type="slidenum">
              <a:rPr lang="es-ES"/>
              <a:pPr/>
              <a:t>14</a:t>
            </a:fld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0" y="6165304"/>
            <a:ext cx="9144000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27050"/>
            <a:ext cx="5121275" cy="615950"/>
          </a:xfrm>
        </p:spPr>
        <p:txBody>
          <a:bodyPr>
            <a:normAutofit fontScale="90000"/>
          </a:bodyPr>
          <a:lstStyle/>
          <a:p>
            <a:r>
              <a:rPr lang="es-MX"/>
              <a:t>Herencia</a:t>
            </a:r>
            <a:endParaRPr lang="es-ES"/>
          </a:p>
        </p:txBody>
      </p:sp>
      <p:sp>
        <p:nvSpPr>
          <p:cNvPr id="113669" name="Rectangle 5"/>
          <p:cNvSpPr>
            <a:spLocks noGrp="1" noChangeArrowheads="1"/>
          </p:cNvSpPr>
          <p:nvPr>
            <p:ph idx="1"/>
          </p:nvPr>
        </p:nvSpPr>
        <p:spPr>
          <a:xfrm>
            <a:off x="900113" y="1700213"/>
            <a:ext cx="8001000" cy="4176712"/>
          </a:xfrm>
        </p:spPr>
        <p:txBody>
          <a:bodyPr/>
          <a:lstStyle/>
          <a:p>
            <a:pPr algn="just"/>
            <a:r>
              <a:rPr lang="es-MX" sz="2400"/>
              <a:t>Permite reutilizar código creando </a:t>
            </a:r>
            <a:r>
              <a:rPr lang="es-MX" sz="2400" b="1" i="1"/>
              <a:t>nuevas</a:t>
            </a:r>
            <a:r>
              <a:rPr lang="es-MX" sz="2400"/>
              <a:t> clases a partir de las existentes (construidas y depuradas)</a:t>
            </a:r>
          </a:p>
          <a:p>
            <a:pPr algn="just">
              <a:lnSpc>
                <a:spcPct val="50000"/>
              </a:lnSpc>
              <a:buFont typeface="Wingdings" pitchFamily="2" charset="2"/>
              <a:buNone/>
            </a:pPr>
            <a:endParaRPr lang="es-MX" sz="1200"/>
          </a:p>
          <a:p>
            <a:pPr algn="just"/>
            <a:r>
              <a:rPr lang="es-MX" sz="2400"/>
              <a:t>Compromete una relación de jerarquía (</a:t>
            </a:r>
            <a:r>
              <a:rPr lang="es-MX" sz="2400" b="1">
                <a:solidFill>
                  <a:srgbClr val="FF3300"/>
                </a:solidFill>
              </a:rPr>
              <a:t>es-un</a:t>
            </a:r>
            <a:r>
              <a:rPr lang="es-MX" sz="2400"/>
              <a:t>)</a:t>
            </a:r>
          </a:p>
          <a:p>
            <a:pPr algn="just">
              <a:buFont typeface="Wingdings" pitchFamily="2" charset="2"/>
              <a:buNone/>
            </a:pPr>
            <a:endParaRPr lang="es-MX" sz="1200"/>
          </a:p>
          <a:p>
            <a:pPr algn="just"/>
            <a:r>
              <a:rPr lang="es-MX" sz="2400"/>
              <a:t>Una nueva clase se generará agregando atributos y/o código a una clase existente</a:t>
            </a:r>
          </a:p>
          <a:p>
            <a:pPr algn="just">
              <a:buFont typeface="Wingdings" pitchFamily="2" charset="2"/>
              <a:buNone/>
            </a:pPr>
            <a:endParaRPr lang="es-MX" sz="1200"/>
          </a:p>
          <a:p>
            <a:pPr algn="just"/>
            <a:r>
              <a:rPr lang="es-ES" sz="2400"/>
              <a:t>Una clase</a:t>
            </a:r>
            <a:r>
              <a:rPr lang="es-MX" sz="2400"/>
              <a:t> (derivada)</a:t>
            </a:r>
            <a:r>
              <a:rPr lang="es-ES" sz="2400"/>
              <a:t> </a:t>
            </a:r>
            <a:r>
              <a:rPr lang="es-ES" sz="2400" b="1" i="1">
                <a:solidFill>
                  <a:srgbClr val="912E13"/>
                </a:solidFill>
              </a:rPr>
              <a:t>puede heredar</a:t>
            </a:r>
            <a:r>
              <a:rPr lang="es-MX" sz="2400"/>
              <a:t> de otra clase (base):</a:t>
            </a:r>
          </a:p>
          <a:p>
            <a:pPr lvl="3" algn="just">
              <a:buClr>
                <a:srgbClr val="6600FF"/>
              </a:buClr>
              <a:buFont typeface="Wingdings" pitchFamily="2" charset="2"/>
              <a:buChar char="Ø"/>
            </a:pPr>
            <a:r>
              <a:rPr lang="es-MX" sz="2000">
                <a:latin typeface="Comic Sans MS" pitchFamily="66" charset="0"/>
              </a:rPr>
              <a:t>Atributos</a:t>
            </a:r>
            <a:r>
              <a:rPr lang="es-ES" sz="2000">
                <a:latin typeface="Comic Sans MS" pitchFamily="66" charset="0"/>
              </a:rPr>
              <a:t> y </a:t>
            </a:r>
            <a:endParaRPr lang="es-MX" sz="2000">
              <a:latin typeface="Comic Sans MS" pitchFamily="66" charset="0"/>
            </a:endParaRPr>
          </a:p>
          <a:p>
            <a:pPr lvl="3" algn="just">
              <a:buClr>
                <a:srgbClr val="6600FF"/>
              </a:buClr>
              <a:buFont typeface="Wingdings" pitchFamily="2" charset="2"/>
              <a:buChar char="Ø"/>
            </a:pPr>
            <a:r>
              <a:rPr lang="es-MX" sz="2000">
                <a:latin typeface="Comic Sans MS" pitchFamily="66" charset="0"/>
              </a:rPr>
              <a:t>Métodos</a:t>
            </a:r>
            <a:endParaRPr lang="es-MX" sz="2000" noProof="1">
              <a:latin typeface="Comic Sans MS" pitchFamily="66" charset="0"/>
            </a:endParaRPr>
          </a:p>
        </p:txBody>
      </p:sp>
      <p:sp>
        <p:nvSpPr>
          <p:cNvPr id="4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E2E4-8473-41B0-A023-7A7200A150C2}" type="slidenum">
              <a:rPr lang="es-ES"/>
              <a:pPr/>
              <a:t>15</a:t>
            </a:fld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0" y="6165304"/>
            <a:ext cx="9144000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27050"/>
            <a:ext cx="5195888" cy="615950"/>
          </a:xfrm>
        </p:spPr>
        <p:txBody>
          <a:bodyPr>
            <a:normAutofit fontScale="90000"/>
          </a:bodyPr>
          <a:lstStyle/>
          <a:p>
            <a:r>
              <a:rPr lang="es-MX"/>
              <a:t>Herencia</a:t>
            </a:r>
            <a:endParaRPr lang="es-ES"/>
          </a:p>
        </p:txBody>
      </p:sp>
      <p:sp>
        <p:nvSpPr>
          <p:cNvPr id="4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D921-EB74-43D0-B929-2079189B2684}" type="slidenum">
              <a:rPr lang="es-ES"/>
              <a:pPr/>
              <a:t>16</a:t>
            </a:fld>
            <a:endParaRPr lang="es-ES"/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2146300" y="2057400"/>
          <a:ext cx="4806950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MS Org Chart" r:id="rId3" imgW="4804012" imgH="2251881" progId="">
                  <p:embed followColorScheme="full"/>
                </p:oleObj>
              </mc:Choice>
              <mc:Fallback>
                <p:oleObj name="MS Org Chart" r:id="rId3" imgW="4804012" imgH="2251881" progId="">
                  <p:embed followColorScheme="full"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2057400"/>
                        <a:ext cx="4806950" cy="225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Rectángulo"/>
          <p:cNvSpPr/>
          <p:nvPr/>
        </p:nvSpPr>
        <p:spPr>
          <a:xfrm>
            <a:off x="0" y="6165304"/>
            <a:ext cx="9144000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87675"/>
            <a:ext cx="8162925" cy="641350"/>
          </a:xfrm>
        </p:spPr>
        <p:txBody>
          <a:bodyPr>
            <a:normAutofit fontScale="90000"/>
          </a:bodyPr>
          <a:lstStyle/>
          <a:p>
            <a:pPr algn="ctr"/>
            <a:r>
              <a:rPr lang="es-MX">
                <a:solidFill>
                  <a:srgbClr val="CC0066"/>
                </a:solidFill>
              </a:rPr>
              <a:t>POLIMORFISMO</a:t>
            </a:r>
            <a:endParaRPr lang="es-MX" noProof="1">
              <a:solidFill>
                <a:srgbClr val="CC0066"/>
              </a:solidFill>
            </a:endParaRPr>
          </a:p>
        </p:txBody>
      </p:sp>
      <p:sp>
        <p:nvSpPr>
          <p:cNvPr id="3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0700-7DA5-4307-A66B-44517CFEE12F}" type="slidenum">
              <a:rPr lang="es-ES"/>
              <a:pPr/>
              <a:t>17</a:t>
            </a:fld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0" y="6165304"/>
            <a:ext cx="9144000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27050"/>
            <a:ext cx="8001000" cy="615950"/>
          </a:xfrm>
        </p:spPr>
        <p:txBody>
          <a:bodyPr>
            <a:normAutofit fontScale="90000"/>
          </a:bodyPr>
          <a:lstStyle/>
          <a:p>
            <a:r>
              <a:rPr lang="es-MX"/>
              <a:t>Polimorfismo</a:t>
            </a:r>
            <a:endParaRPr lang="es-ES"/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971550" y="1773238"/>
            <a:ext cx="7772400" cy="2663825"/>
          </a:xfrm>
        </p:spPr>
        <p:txBody>
          <a:bodyPr/>
          <a:lstStyle/>
          <a:p>
            <a:pPr algn="just"/>
            <a:r>
              <a:rPr lang="es-MX" sz="2400">
                <a:cs typeface="Times New Roman" pitchFamily="18" charset="0"/>
              </a:rPr>
              <a:t>Capacidad que permite a d</a:t>
            </a:r>
            <a:r>
              <a:rPr lang="es-ES" sz="2400">
                <a:cs typeface="Times New Roman" pitchFamily="18" charset="0"/>
              </a:rPr>
              <a:t>os </a:t>
            </a:r>
            <a:r>
              <a:rPr lang="es-ES" sz="2400" b="1" i="1">
                <a:solidFill>
                  <a:srgbClr val="CC0066"/>
                </a:solidFill>
                <a:cs typeface="Times New Roman" pitchFamily="18" charset="0"/>
              </a:rPr>
              <a:t>clases diferentes</a:t>
            </a:r>
            <a:r>
              <a:rPr lang="es-ES" sz="2400">
                <a:solidFill>
                  <a:srgbClr val="CC0066"/>
                </a:solidFill>
                <a:cs typeface="Times New Roman" pitchFamily="18" charset="0"/>
              </a:rPr>
              <a:t> </a:t>
            </a:r>
            <a:r>
              <a:rPr lang="es-MX" sz="2400">
                <a:cs typeface="Times New Roman" pitchFamily="18" charset="0"/>
              </a:rPr>
              <a:t>responder </a:t>
            </a:r>
            <a:r>
              <a:rPr lang="es-ES" sz="2400">
                <a:cs typeface="Times New Roman" pitchFamily="18" charset="0"/>
              </a:rPr>
              <a:t>de </a:t>
            </a:r>
            <a:r>
              <a:rPr lang="es-ES" sz="2400">
                <a:solidFill>
                  <a:srgbClr val="6600FF"/>
                </a:solidFill>
                <a:cs typeface="Times New Roman" pitchFamily="18" charset="0"/>
              </a:rPr>
              <a:t>forma distinta</a:t>
            </a:r>
            <a:r>
              <a:rPr lang="es-ES" sz="2400">
                <a:cs typeface="Times New Roman" pitchFamily="18" charset="0"/>
              </a:rPr>
              <a:t> a un </a:t>
            </a:r>
            <a:r>
              <a:rPr lang="es-ES" sz="2400" b="1" i="1">
                <a:solidFill>
                  <a:srgbClr val="6600FF"/>
                </a:solidFill>
                <a:cs typeface="Times New Roman" pitchFamily="18" charset="0"/>
              </a:rPr>
              <a:t>mismo mensaje</a:t>
            </a:r>
            <a:endParaRPr lang="es-MX" sz="2400">
              <a:solidFill>
                <a:srgbClr val="6600FF"/>
              </a:solidFill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es-ES" sz="1200">
                <a:cs typeface="Times New Roman" pitchFamily="18" charset="0"/>
              </a:rPr>
              <a:t> </a:t>
            </a:r>
            <a:endParaRPr lang="es-MX" sz="1200">
              <a:cs typeface="Times New Roman" pitchFamily="18" charset="0"/>
            </a:endParaRPr>
          </a:p>
          <a:p>
            <a:pPr algn="just"/>
            <a:r>
              <a:rPr lang="es-ES" sz="2400">
                <a:cs typeface="Times New Roman" pitchFamily="18" charset="0"/>
              </a:rPr>
              <a:t>Esto significa que dos clases que tengan un método con el mismo nombre y que respondan al mismo tipo de mensaje (es decir, que reciban los mismo parámetros), ejecutarán acciones distintas</a:t>
            </a:r>
            <a:endParaRPr lang="es-MX" sz="2400">
              <a:cs typeface="Times New Roman" pitchFamily="18" charset="0"/>
            </a:endParaRPr>
          </a:p>
        </p:txBody>
      </p:sp>
      <p:sp>
        <p:nvSpPr>
          <p:cNvPr id="4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1F31-315F-4162-9F88-C1B4AE5780E2}" type="slidenum">
              <a:rPr lang="es-ES"/>
              <a:pPr/>
              <a:t>18</a:t>
            </a:fld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0" y="6165304"/>
            <a:ext cx="9144000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6" name="Rectangle 30"/>
          <p:cNvSpPr>
            <a:spLocks noGrp="1" noChangeArrowheads="1"/>
          </p:cNvSpPr>
          <p:nvPr>
            <p:ph type="title"/>
          </p:nvPr>
        </p:nvSpPr>
        <p:spPr>
          <a:xfrm>
            <a:off x="685800" y="527050"/>
            <a:ext cx="8001000" cy="61595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MX"/>
              <a:t>Polimorfismo</a:t>
            </a:r>
            <a:endParaRPr lang="es-ES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7391400" cy="3429000"/>
          </a:xfrm>
          <a:noFill/>
          <a:ln>
            <a:noFill/>
          </a:ln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s-MX" sz="2400" b="1" dirty="0">
                <a:solidFill>
                  <a:srgbClr val="CC0066"/>
                </a:solidFill>
                <a:cs typeface="Times New Roman" pitchFamily="18" charset="0"/>
              </a:rPr>
              <a:t>Ejemplo 1: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s-MX" sz="2400" dirty="0">
              <a:solidFill>
                <a:srgbClr val="CC0066"/>
              </a:solidFill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s-MX" sz="2400" dirty="0">
                <a:cs typeface="Times New Roman" pitchFamily="18" charset="0"/>
              </a:rPr>
              <a:t>	Al</a:t>
            </a:r>
            <a:r>
              <a:rPr lang="es-ES" sz="2400" dirty="0">
                <a:cs typeface="Times New Roman" pitchFamily="18" charset="0"/>
              </a:rPr>
              <a:t> presionar el acelerador esperamos que aumente la velocidad del auto, independiente de si  se tiene un: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s-ES" sz="1200" dirty="0">
              <a:cs typeface="Times New Roman" pitchFamily="18" charset="0"/>
            </a:endParaRPr>
          </a:p>
          <a:p>
            <a:pPr marL="1355725" lvl="2" indent="-441325" algn="just">
              <a:lnSpc>
                <a:spcPct val="110000"/>
              </a:lnSpc>
              <a:buClr>
                <a:srgbClr val="CC0066"/>
              </a:buClr>
              <a:buFont typeface="Wingdings" pitchFamily="2" charset="2"/>
              <a:buChar char="Ø"/>
            </a:pPr>
            <a:r>
              <a:rPr lang="es-ES" sz="2400" dirty="0">
                <a:latin typeface="Comic Sans MS" pitchFamily="66" charset="0"/>
                <a:cs typeface="Times New Roman" pitchFamily="18" charset="0"/>
              </a:rPr>
              <a:t>Motor con carburador</a:t>
            </a:r>
          </a:p>
          <a:p>
            <a:pPr marL="1355725" lvl="2" indent="-441325" algn="just">
              <a:lnSpc>
                <a:spcPct val="90000"/>
              </a:lnSpc>
              <a:buClr>
                <a:srgbClr val="CC0066"/>
              </a:buClr>
              <a:buFont typeface="Wingdings" pitchFamily="2" charset="2"/>
              <a:buChar char="Ø"/>
            </a:pPr>
            <a:r>
              <a:rPr lang="es-ES" sz="2400" dirty="0">
                <a:latin typeface="Comic Sans MS" pitchFamily="66" charset="0"/>
                <a:cs typeface="Times New Roman" pitchFamily="18" charset="0"/>
              </a:rPr>
              <a:t>Motor con inyección electrónica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s-ES" sz="2400" dirty="0">
                <a:cs typeface="Times New Roman" pitchFamily="18" charset="0"/>
              </a:rPr>
              <a:t>		</a:t>
            </a:r>
          </a:p>
        </p:txBody>
      </p:sp>
      <p:sp>
        <p:nvSpPr>
          <p:cNvPr id="4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978E-C335-448E-88E6-1C51BDAB1816}" type="slidenum">
              <a:rPr lang="es-ES"/>
              <a:pPr/>
              <a:t>19</a:t>
            </a:fld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0" y="6165304"/>
            <a:ext cx="9144000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44624"/>
            <a:ext cx="8001000" cy="615950"/>
          </a:xfrm>
        </p:spPr>
        <p:txBody>
          <a:bodyPr>
            <a:normAutofit fontScale="90000"/>
          </a:bodyPr>
          <a:lstStyle/>
          <a:p>
            <a:r>
              <a:rPr lang="es-MX"/>
              <a:t>Conceptos de la POO</a:t>
            </a:r>
            <a:endParaRPr lang="es-ES"/>
          </a:p>
        </p:txBody>
      </p:sp>
      <p:sp>
        <p:nvSpPr>
          <p:cNvPr id="4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255D-DF49-4765-B405-D353FF3D4798}" type="slidenum">
              <a:rPr lang="es-ES"/>
              <a:pPr/>
              <a:t>2</a:t>
            </a:fld>
            <a:endParaRPr lang="es-ES"/>
          </a:p>
        </p:txBody>
      </p:sp>
      <p:sp>
        <p:nvSpPr>
          <p:cNvPr id="27656" name="Text Box 1032"/>
          <p:cNvSpPr txBox="1">
            <a:spLocks noChangeArrowheads="1"/>
          </p:cNvSpPr>
          <p:nvPr/>
        </p:nvSpPr>
        <p:spPr bwMode="auto">
          <a:xfrm>
            <a:off x="611560" y="972011"/>
            <a:ext cx="828092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4175" indent="-384175">
              <a:spcBef>
                <a:spcPct val="50000"/>
              </a:spcBef>
              <a:buClr>
                <a:srgbClr val="912E13"/>
              </a:buClr>
              <a:buFont typeface="Wingdings" pitchFamily="2" charset="2"/>
              <a:buBlip>
                <a:blip r:embed="rId2"/>
              </a:buBlip>
            </a:pPr>
            <a:r>
              <a:rPr lang="es-ES" sz="2800" dirty="0"/>
              <a:t>La </a:t>
            </a:r>
            <a:r>
              <a:rPr lang="es-MX" sz="2800" dirty="0"/>
              <a:t>POO</a:t>
            </a:r>
            <a:r>
              <a:rPr lang="es-ES" sz="2800" dirty="0"/>
              <a:t> trata de aproximarse al modo de actuar del hombre y no al de la máquina </a:t>
            </a:r>
          </a:p>
          <a:p>
            <a:pPr marL="384175" indent="-384175">
              <a:spcBef>
                <a:spcPct val="50000"/>
              </a:spcBef>
              <a:buClr>
                <a:srgbClr val="912E13"/>
              </a:buClr>
              <a:buFont typeface="Wingdings" pitchFamily="2" charset="2"/>
              <a:buBlip>
                <a:blip r:embed="rId2"/>
              </a:buBlip>
            </a:pPr>
            <a:r>
              <a:rPr lang="es-MX" sz="2800" dirty="0" smtClean="0"/>
              <a:t>Conceptos </a:t>
            </a:r>
            <a:r>
              <a:rPr lang="es-MX" sz="2800" dirty="0"/>
              <a:t>fundamentales que sustentan la POO:</a:t>
            </a:r>
          </a:p>
          <a:p>
            <a:pPr marL="985838" lvl="1" indent="-411163">
              <a:lnSpc>
                <a:spcPct val="80000"/>
              </a:lnSpc>
              <a:spcBef>
                <a:spcPct val="50000"/>
              </a:spcBef>
              <a:buClr>
                <a:srgbClr val="6600FF"/>
              </a:buClr>
              <a:buFont typeface="Wingdings" pitchFamily="2" charset="2"/>
              <a:buChar char="Ø"/>
            </a:pPr>
            <a:r>
              <a:rPr lang="es-MX" sz="2800" dirty="0"/>
              <a:t>Clase</a:t>
            </a:r>
          </a:p>
          <a:p>
            <a:pPr marL="985838" lvl="1" indent="-411163">
              <a:lnSpc>
                <a:spcPct val="80000"/>
              </a:lnSpc>
              <a:spcBef>
                <a:spcPct val="50000"/>
              </a:spcBef>
              <a:buClr>
                <a:srgbClr val="6600FF"/>
              </a:buClr>
              <a:buFont typeface="Wingdings" pitchFamily="2" charset="2"/>
              <a:buChar char="Ø"/>
            </a:pPr>
            <a:r>
              <a:rPr lang="es-MX" sz="2800" dirty="0"/>
              <a:t>Objeto</a:t>
            </a:r>
          </a:p>
          <a:p>
            <a:pPr marL="985838" lvl="1" indent="-411163">
              <a:lnSpc>
                <a:spcPct val="80000"/>
              </a:lnSpc>
              <a:spcBef>
                <a:spcPct val="50000"/>
              </a:spcBef>
              <a:buClr>
                <a:srgbClr val="6600FF"/>
              </a:buClr>
              <a:buFont typeface="Wingdings" pitchFamily="2" charset="2"/>
              <a:buChar char="Ø"/>
            </a:pPr>
            <a:r>
              <a:rPr lang="es-MX" sz="2800" dirty="0"/>
              <a:t>Instancia</a:t>
            </a:r>
          </a:p>
          <a:p>
            <a:pPr marL="985838" lvl="1" indent="-411163">
              <a:lnSpc>
                <a:spcPct val="80000"/>
              </a:lnSpc>
              <a:spcBef>
                <a:spcPct val="50000"/>
              </a:spcBef>
              <a:buClr>
                <a:srgbClr val="6600FF"/>
              </a:buClr>
              <a:buFont typeface="Wingdings" pitchFamily="2" charset="2"/>
              <a:buChar char="Ø"/>
            </a:pPr>
            <a:r>
              <a:rPr lang="es-MX" sz="2800" dirty="0"/>
              <a:t>Atributos</a:t>
            </a:r>
          </a:p>
          <a:p>
            <a:pPr marL="985838" lvl="1" indent="-411163">
              <a:lnSpc>
                <a:spcPct val="80000"/>
              </a:lnSpc>
              <a:spcBef>
                <a:spcPct val="50000"/>
              </a:spcBef>
              <a:buClr>
                <a:srgbClr val="6600FF"/>
              </a:buClr>
              <a:buFont typeface="Wingdings" pitchFamily="2" charset="2"/>
              <a:buChar char="Ø"/>
            </a:pPr>
            <a:r>
              <a:rPr lang="es-MX" sz="2800" dirty="0"/>
              <a:t>Métodos</a:t>
            </a:r>
            <a:endParaRPr lang="es-ES" sz="2800" dirty="0"/>
          </a:p>
        </p:txBody>
      </p:sp>
      <p:sp>
        <p:nvSpPr>
          <p:cNvPr id="5" name="4 Rectángulo"/>
          <p:cNvSpPr/>
          <p:nvPr/>
        </p:nvSpPr>
        <p:spPr>
          <a:xfrm>
            <a:off x="0" y="6165304"/>
            <a:ext cx="9144000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6" name="Rectangle 14"/>
          <p:cNvSpPr>
            <a:spLocks noGrp="1" noChangeArrowheads="1"/>
          </p:cNvSpPr>
          <p:nvPr>
            <p:ph type="title"/>
          </p:nvPr>
        </p:nvSpPr>
        <p:spPr>
          <a:xfrm>
            <a:off x="685800" y="527050"/>
            <a:ext cx="8001000" cy="61595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MX"/>
              <a:t>Polimorfismo</a:t>
            </a:r>
            <a:endParaRPr lang="es-ES"/>
          </a:p>
        </p:txBody>
      </p:sp>
      <p:sp>
        <p:nvSpPr>
          <p:cNvPr id="10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5D0-B61E-4406-A9CC-7173BE119AC4}" type="slidenum">
              <a:rPr lang="es-ES"/>
              <a:pPr/>
              <a:t>20</a:t>
            </a:fld>
            <a:endParaRPr lang="es-E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47800" y="4495800"/>
            <a:ext cx="5867400" cy="992188"/>
            <a:chOff x="864" y="3360"/>
            <a:chExt cx="3696" cy="625"/>
          </a:xfrm>
        </p:grpSpPr>
        <p:sp>
          <p:nvSpPr>
            <p:cNvPr id="90117" name="Rectangle 5"/>
            <p:cNvSpPr>
              <a:spLocks noChangeArrowheads="1"/>
            </p:cNvSpPr>
            <p:nvPr/>
          </p:nvSpPr>
          <p:spPr bwMode="auto">
            <a:xfrm>
              <a:off x="864" y="3403"/>
              <a:ext cx="880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s-MX" sz="1600" b="1">
                  <a:latin typeface="Comic Sans MS" pitchFamily="66" charset="0"/>
                </a:rPr>
                <a:t>OBJETOS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kumimoji="1" lang="es-MX" sz="1600">
                  <a:latin typeface="Comic Sans MS" pitchFamily="66" charset="0"/>
                </a:rPr>
                <a:t>'A'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kumimoji="1" lang="es-MX" sz="1600">
                  <a:latin typeface="Comic Sans MS" pitchFamily="66" charset="0"/>
                </a:rPr>
                <a:t>3</a:t>
              </a:r>
              <a:endParaRPr kumimoji="1" lang="es-ES" sz="1600">
                <a:latin typeface="Comic Sans MS" pitchFamily="66" charset="0"/>
              </a:endParaRPr>
            </a:p>
          </p:txBody>
        </p:sp>
        <p:sp>
          <p:nvSpPr>
            <p:cNvPr id="90118" name="Rectangle 6"/>
            <p:cNvSpPr>
              <a:spLocks noChangeArrowheads="1"/>
            </p:cNvSpPr>
            <p:nvPr/>
          </p:nvSpPr>
          <p:spPr bwMode="auto">
            <a:xfrm>
              <a:off x="2096" y="3360"/>
              <a:ext cx="880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s-MX" sz="1400" b="1">
                  <a:latin typeface="Comic Sans MS" pitchFamily="66" charset="0"/>
                </a:rPr>
                <a:t>MENSAJE</a:t>
              </a:r>
            </a:p>
            <a:p>
              <a:pPr algn="ctr">
                <a:lnSpc>
                  <a:spcPct val="30000"/>
                </a:lnSpc>
                <a:spcBef>
                  <a:spcPct val="50000"/>
                </a:spcBef>
              </a:pPr>
              <a:r>
                <a:rPr kumimoji="1" lang="es-MX" sz="1400">
                  <a:latin typeface="Comic Sans MS" pitchFamily="66" charset="0"/>
                </a:rPr>
                <a:t>Sucesor</a:t>
              </a:r>
              <a:endParaRPr kumimoji="1" lang="es-ES" sz="1400">
                <a:latin typeface="Comic Sans MS" pitchFamily="66" charset="0"/>
              </a:endParaRPr>
            </a:p>
          </p:txBody>
        </p:sp>
        <p:sp>
          <p:nvSpPr>
            <p:cNvPr id="90119" name="Rectangle 7"/>
            <p:cNvSpPr>
              <a:spLocks noChangeArrowheads="1"/>
            </p:cNvSpPr>
            <p:nvPr/>
          </p:nvSpPr>
          <p:spPr bwMode="auto">
            <a:xfrm>
              <a:off x="3328" y="3403"/>
              <a:ext cx="123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s-MX" sz="1600" b="1">
                  <a:latin typeface="Comic Sans MS" pitchFamily="66" charset="0"/>
                </a:rPr>
                <a:t>RESULTADOS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kumimoji="1" lang="es-MX" sz="1600">
                  <a:latin typeface="Comic Sans MS" pitchFamily="66" charset="0"/>
                </a:rPr>
                <a:t>'B'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kumimoji="1" lang="es-MX" sz="1600">
                  <a:latin typeface="Comic Sans MS" pitchFamily="66" charset="0"/>
                </a:rPr>
                <a:t>4</a:t>
              </a:r>
              <a:endParaRPr kumimoji="1" lang="es-ES" sz="1600">
                <a:latin typeface="Comic Sans MS" pitchFamily="66" charset="0"/>
              </a:endParaRPr>
            </a:p>
          </p:txBody>
        </p:sp>
        <p:sp>
          <p:nvSpPr>
            <p:cNvPr id="90120" name="Line 8"/>
            <p:cNvSpPr>
              <a:spLocks noChangeShapeType="1"/>
            </p:cNvSpPr>
            <p:nvPr/>
          </p:nvSpPr>
          <p:spPr bwMode="auto">
            <a:xfrm>
              <a:off x="1480" y="3717"/>
              <a:ext cx="2332" cy="0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90121" name="Line 9"/>
            <p:cNvSpPr>
              <a:spLocks noChangeShapeType="1"/>
            </p:cNvSpPr>
            <p:nvPr/>
          </p:nvSpPr>
          <p:spPr bwMode="auto">
            <a:xfrm>
              <a:off x="1480" y="3874"/>
              <a:ext cx="2332" cy="0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s-ES"/>
            </a:p>
          </p:txBody>
        </p:sp>
      </p:grpSp>
      <p:sp>
        <p:nvSpPr>
          <p:cNvPr id="90122" name="Rectangle 10"/>
          <p:cNvSpPr>
            <a:spLocks noChangeArrowheads="1"/>
          </p:cNvSpPr>
          <p:nvPr/>
        </p:nvSpPr>
        <p:spPr bwMode="auto">
          <a:xfrm>
            <a:off x="827088" y="1844675"/>
            <a:ext cx="7924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algn="just">
              <a:lnSpc>
                <a:spcPct val="90000"/>
              </a:lnSpc>
              <a:spcBef>
                <a:spcPct val="20000"/>
              </a:spcBef>
              <a:buClr>
                <a:srgbClr val="996633"/>
              </a:buClr>
              <a:buFont typeface="Wingdings" pitchFamily="2" charset="2"/>
              <a:buNone/>
            </a:pPr>
            <a:r>
              <a:rPr lang="es-MX" b="1">
                <a:solidFill>
                  <a:srgbClr val="CC0066"/>
                </a:solidFill>
                <a:latin typeface="Comic Sans MS" pitchFamily="66" charset="0"/>
                <a:cs typeface="Times New Roman" pitchFamily="18" charset="0"/>
              </a:rPr>
              <a:t>Ejemplo 2:</a:t>
            </a:r>
          </a:p>
          <a:p>
            <a:pPr marL="457200" indent="-457200" algn="just">
              <a:lnSpc>
                <a:spcPct val="90000"/>
              </a:lnSpc>
              <a:spcBef>
                <a:spcPct val="20000"/>
              </a:spcBef>
              <a:buClr>
                <a:srgbClr val="996633"/>
              </a:buClr>
              <a:buFont typeface="Wingdings" pitchFamily="2" charset="2"/>
              <a:buNone/>
            </a:pPr>
            <a:r>
              <a:rPr lang="es-ES">
                <a:latin typeface="Comic Sans MS" pitchFamily="66" charset="0"/>
                <a:cs typeface="Times New Roman" pitchFamily="18" charset="0"/>
              </a:rPr>
              <a:t> </a:t>
            </a:r>
            <a:endParaRPr lang="es-MX">
              <a:latin typeface="Comic Sans MS" pitchFamily="66" charset="0"/>
              <a:cs typeface="Times New Roman" pitchFamily="18" charset="0"/>
            </a:endParaRPr>
          </a:p>
          <a:p>
            <a:pPr marL="457200" indent="-457200" algn="just">
              <a:lnSpc>
                <a:spcPct val="130000"/>
              </a:lnSpc>
              <a:spcBef>
                <a:spcPct val="20000"/>
              </a:spcBef>
              <a:buClr>
                <a:srgbClr val="996633"/>
              </a:buClr>
              <a:buFont typeface="Wingdings" pitchFamily="2" charset="2"/>
              <a:buNone/>
            </a:pPr>
            <a:r>
              <a:rPr lang="es-MX">
                <a:latin typeface="Comic Sans MS" pitchFamily="66" charset="0"/>
                <a:cs typeface="Times New Roman" pitchFamily="18" charset="0"/>
              </a:rPr>
              <a:t>	S</a:t>
            </a:r>
            <a:r>
              <a:rPr lang="es-ES">
                <a:latin typeface="Comic Sans MS" pitchFamily="66" charset="0"/>
                <a:cs typeface="Times New Roman" pitchFamily="18" charset="0"/>
              </a:rPr>
              <a:t>i se tienen las clases </a:t>
            </a:r>
            <a:r>
              <a:rPr lang="es-MX" b="1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rPr>
              <a:t>Entero</a:t>
            </a:r>
            <a:r>
              <a:rPr lang="es-ES" b="1"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ES">
                <a:latin typeface="Comic Sans MS" pitchFamily="66" charset="0"/>
                <a:cs typeface="Times New Roman" pitchFamily="18" charset="0"/>
              </a:rPr>
              <a:t>y </a:t>
            </a:r>
            <a:r>
              <a:rPr lang="es-MX" b="1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rPr>
              <a:t>Char</a:t>
            </a:r>
            <a:r>
              <a:rPr lang="es-ES">
                <a:latin typeface="Comic Sans MS" pitchFamily="66" charset="0"/>
                <a:cs typeface="Times New Roman" pitchFamily="18" charset="0"/>
              </a:rPr>
              <a:t>, ambas responderán de manera distinta al mensaje </a:t>
            </a:r>
            <a:r>
              <a:rPr lang="es-ES" b="1">
                <a:solidFill>
                  <a:srgbClr val="6600FF"/>
                </a:solidFill>
                <a:latin typeface="Comic Sans MS" pitchFamily="66" charset="0"/>
                <a:cs typeface="Times New Roman" pitchFamily="18" charset="0"/>
              </a:rPr>
              <a:t>"</a:t>
            </a:r>
            <a:r>
              <a:rPr lang="es-MX" b="1">
                <a:solidFill>
                  <a:srgbClr val="6600FF"/>
                </a:solidFill>
                <a:latin typeface="Comic Sans MS" pitchFamily="66" charset="0"/>
                <a:cs typeface="Times New Roman" pitchFamily="18" charset="0"/>
              </a:rPr>
              <a:t>Sucesor</a:t>
            </a:r>
            <a:r>
              <a:rPr lang="es-ES" b="1">
                <a:solidFill>
                  <a:srgbClr val="6600FF"/>
                </a:solidFill>
                <a:latin typeface="Comic Sans MS" pitchFamily="66" charset="0"/>
                <a:cs typeface="Times New Roman" pitchFamily="18" charset="0"/>
              </a:rPr>
              <a:t>"</a:t>
            </a:r>
            <a:endParaRPr lang="es-MX" b="1">
              <a:solidFill>
                <a:srgbClr val="6600FF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0" y="6165304"/>
            <a:ext cx="9144000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16075"/>
            <a:ext cx="7772400" cy="414338"/>
          </a:xfrm>
        </p:spPr>
        <p:txBody>
          <a:bodyPr>
            <a:normAutofit fontScale="90000"/>
          </a:bodyPr>
          <a:lstStyle/>
          <a:p>
            <a:r>
              <a:rPr lang="es-MX">
                <a:solidFill>
                  <a:srgbClr val="CC0066"/>
                </a:solidFill>
              </a:rPr>
              <a:t>OBJETOS</a:t>
            </a:r>
            <a:endParaRPr lang="es-ES">
              <a:solidFill>
                <a:srgbClr val="CC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527050"/>
            <a:ext cx="8001000" cy="61595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MX"/>
              <a:t>Objetos</a:t>
            </a:r>
            <a:endParaRPr lang="es-ES"/>
          </a:p>
        </p:txBody>
      </p:sp>
      <p:sp>
        <p:nvSpPr>
          <p:cNvPr id="14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AF71-4E43-4C21-9193-D1344A7BC0C5}" type="slidenum">
              <a:rPr lang="es-ES"/>
              <a:pPr/>
              <a:t>22</a:t>
            </a:fld>
            <a:endParaRPr lang="es-E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914400" y="1524000"/>
            <a:ext cx="7239000" cy="197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rgbClr val="996633"/>
              </a:buClr>
              <a:buSzPct val="75000"/>
              <a:buFont typeface="Wingdings" pitchFamily="2" charset="2"/>
              <a:buBlip>
                <a:blip r:embed="rId2"/>
              </a:buBlip>
            </a:pPr>
            <a:r>
              <a:rPr lang="es-MX">
                <a:latin typeface="Comic Sans MS" pitchFamily="66" charset="0"/>
                <a:cs typeface="Times New Roman" pitchFamily="18" charset="0"/>
              </a:rPr>
              <a:t>En la </a:t>
            </a:r>
            <a:r>
              <a:rPr lang="es-MX" b="1">
                <a:solidFill>
                  <a:srgbClr val="CC0066"/>
                </a:solidFill>
                <a:latin typeface="Comic Sans MS" pitchFamily="66" charset="0"/>
                <a:cs typeface="Times New Roman" pitchFamily="18" charset="0"/>
              </a:rPr>
              <a:t>POO</a:t>
            </a:r>
            <a:r>
              <a:rPr lang="es-MX">
                <a:latin typeface="Comic Sans MS" pitchFamily="66" charset="0"/>
                <a:cs typeface="Times New Roman" pitchFamily="18" charset="0"/>
              </a:rPr>
              <a:t> se dice que un objeto: </a:t>
            </a:r>
            <a:r>
              <a:rPr lang="es-ES">
                <a:latin typeface="Comic Sans MS" pitchFamily="66" charset="0"/>
                <a:cs typeface="Times New Roman" pitchFamily="18" charset="0"/>
              </a:rPr>
              <a:t>"integra datos y algoritmos"</a:t>
            </a:r>
            <a:endParaRPr lang="es-MX">
              <a:latin typeface="Comic Sans MS" pitchFamily="66" charset="0"/>
              <a:cs typeface="Times New Roman" pitchFamily="18" charset="0"/>
            </a:endParaRPr>
          </a:p>
          <a:p>
            <a:pPr marL="457200" indent="-457200" algn="just">
              <a:lnSpc>
                <a:spcPct val="50000"/>
              </a:lnSpc>
              <a:spcBef>
                <a:spcPct val="20000"/>
              </a:spcBef>
              <a:buClr>
                <a:srgbClr val="996633"/>
              </a:buClr>
              <a:buSzPct val="75000"/>
              <a:buFont typeface="Wingdings" pitchFamily="2" charset="2"/>
              <a:buNone/>
            </a:pPr>
            <a:endParaRPr lang="es-MX" sz="1200">
              <a:latin typeface="Comic Sans MS" pitchFamily="66" charset="0"/>
              <a:cs typeface="Times New Roman" pitchFamily="18" charset="0"/>
            </a:endParaRPr>
          </a:p>
          <a:p>
            <a:pPr marL="457200" indent="-457200" algn="just">
              <a:spcBef>
                <a:spcPct val="20000"/>
              </a:spcBef>
              <a:buClr>
                <a:srgbClr val="996633"/>
              </a:buClr>
              <a:buSzPct val="75000"/>
              <a:buFont typeface="Wingdings" pitchFamily="2" charset="2"/>
              <a:buBlip>
                <a:blip r:embed="rId2"/>
              </a:buBlip>
            </a:pPr>
            <a:r>
              <a:rPr lang="es-MX">
                <a:latin typeface="Comic Sans MS" pitchFamily="66" charset="0"/>
                <a:cs typeface="Times New Roman" pitchFamily="18" charset="0"/>
              </a:rPr>
              <a:t>En la </a:t>
            </a:r>
            <a:r>
              <a:rPr lang="es-ES" b="1">
                <a:solidFill>
                  <a:srgbClr val="CC0066"/>
                </a:solidFill>
                <a:latin typeface="Comic Sans MS" pitchFamily="66" charset="0"/>
                <a:cs typeface="Times New Roman" pitchFamily="18" charset="0"/>
              </a:rPr>
              <a:t>programación estructurada</a:t>
            </a:r>
            <a:r>
              <a:rPr lang="es-ES">
                <a:solidFill>
                  <a:srgbClr val="CC0066"/>
                </a:solidFill>
                <a:latin typeface="Comic Sans MS" pitchFamily="66" charset="0"/>
                <a:cs typeface="Times New Roman" pitchFamily="18" charset="0"/>
              </a:rPr>
              <a:t>,</a:t>
            </a:r>
            <a:r>
              <a:rPr lang="es-ES">
                <a:latin typeface="Comic Sans MS" pitchFamily="66" charset="0"/>
                <a:cs typeface="Times New Roman" pitchFamily="18" charset="0"/>
              </a:rPr>
              <a:t> variables y funciones están separadas</a:t>
            </a:r>
          </a:p>
        </p:txBody>
      </p:sp>
      <p:grpSp>
        <p:nvGrpSpPr>
          <p:cNvPr id="3" name="2 Grupo"/>
          <p:cNvGrpSpPr/>
          <p:nvPr/>
        </p:nvGrpSpPr>
        <p:grpSpPr>
          <a:xfrm>
            <a:off x="683568" y="3140968"/>
            <a:ext cx="8135937" cy="2433638"/>
            <a:chOff x="683568" y="3140968"/>
            <a:chExt cx="8135937" cy="2433638"/>
          </a:xfrm>
        </p:grpSpPr>
        <p:sp>
          <p:nvSpPr>
            <p:cNvPr id="69647" name="Rectangle 15"/>
            <p:cNvSpPr>
              <a:spLocks noChangeArrowheads="1"/>
            </p:cNvSpPr>
            <p:nvPr/>
          </p:nvSpPr>
          <p:spPr bwMode="auto">
            <a:xfrm>
              <a:off x="5269855" y="3212406"/>
              <a:ext cx="3549650" cy="23622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s-ES"/>
            </a:p>
          </p:txBody>
        </p:sp>
        <p:sp>
          <p:nvSpPr>
            <p:cNvPr id="69646" name="Rectangle 14"/>
            <p:cNvSpPr>
              <a:spLocks noChangeArrowheads="1"/>
            </p:cNvSpPr>
            <p:nvPr/>
          </p:nvSpPr>
          <p:spPr bwMode="auto">
            <a:xfrm>
              <a:off x="683568" y="3140968"/>
              <a:ext cx="3657600" cy="23622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s-ES"/>
            </a:p>
          </p:txBody>
        </p:sp>
        <p:sp>
          <p:nvSpPr>
            <p:cNvPr id="69637" name="Rectangle 5"/>
            <p:cNvSpPr>
              <a:spLocks noChangeArrowheads="1"/>
            </p:cNvSpPr>
            <p:nvPr/>
          </p:nvSpPr>
          <p:spPr bwMode="auto">
            <a:xfrm>
              <a:off x="826443" y="4004568"/>
              <a:ext cx="3313112" cy="12461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marL="457200" indent="-457200" algn="ctr">
                <a:spcBef>
                  <a:spcPct val="20000"/>
                </a:spcBef>
                <a:buClr>
                  <a:srgbClr val="996633"/>
                </a:buClr>
                <a:buFont typeface="Wingdings" pitchFamily="2" charset="2"/>
                <a:buNone/>
              </a:pPr>
              <a:r>
                <a:rPr lang="es-MX" sz="2000">
                  <a:latin typeface="Comic Sans MS" pitchFamily="66" charset="0"/>
                  <a:cs typeface="Times New Roman" pitchFamily="18" charset="0"/>
                </a:rPr>
                <a:t>Clase</a:t>
              </a:r>
            </a:p>
            <a:p>
              <a:pPr marL="457200" indent="-457200" algn="ctr">
                <a:spcBef>
                  <a:spcPct val="20000"/>
                </a:spcBef>
                <a:buClr>
                  <a:srgbClr val="996633"/>
                </a:buClr>
                <a:buFont typeface="Wingdings" pitchFamily="2" charset="2"/>
                <a:buNone/>
              </a:pPr>
              <a:r>
                <a:rPr lang="es-MX" sz="2000">
                  <a:latin typeface="Comic Sans MS" pitchFamily="66" charset="0"/>
                  <a:cs typeface="Times New Roman" pitchFamily="18" charset="0"/>
                </a:rPr>
                <a:t>O</a:t>
              </a:r>
              <a:r>
                <a:rPr lang="es-ES" sz="2000">
                  <a:latin typeface="Comic Sans MS" pitchFamily="66" charset="0"/>
                  <a:cs typeface="Times New Roman" pitchFamily="18" charset="0"/>
                </a:rPr>
                <a:t>bjeto</a:t>
              </a:r>
              <a:endParaRPr lang="es-MX" sz="2000">
                <a:latin typeface="Comic Sans MS" pitchFamily="66" charset="0"/>
                <a:cs typeface="Times New Roman" pitchFamily="18" charset="0"/>
              </a:endParaRPr>
            </a:p>
            <a:p>
              <a:pPr marL="457200" indent="-457200" algn="ctr">
                <a:spcBef>
                  <a:spcPct val="20000"/>
                </a:spcBef>
                <a:buClr>
                  <a:srgbClr val="996633"/>
                </a:buClr>
                <a:buFont typeface="Wingdings" pitchFamily="2" charset="2"/>
                <a:buNone/>
              </a:pPr>
              <a:r>
                <a:rPr lang="es-MX" sz="2000">
                  <a:latin typeface="Comic Sans MS" pitchFamily="66" charset="0"/>
                  <a:cs typeface="Times New Roman" pitchFamily="18" charset="0"/>
                </a:rPr>
                <a:t>I</a:t>
              </a:r>
              <a:r>
                <a:rPr lang="es-ES" sz="2000">
                  <a:latin typeface="Comic Sans MS" pitchFamily="66" charset="0"/>
                  <a:cs typeface="Times New Roman" pitchFamily="18" charset="0"/>
                </a:rPr>
                <a:t>nstanciación de objetos </a:t>
              </a:r>
            </a:p>
          </p:txBody>
        </p:sp>
        <p:sp>
          <p:nvSpPr>
            <p:cNvPr id="69638" name="Rectangle 6"/>
            <p:cNvSpPr>
              <a:spLocks noChangeArrowheads="1"/>
            </p:cNvSpPr>
            <p:nvPr/>
          </p:nvSpPr>
          <p:spPr bwMode="auto">
            <a:xfrm>
              <a:off x="5363518" y="4004568"/>
              <a:ext cx="3313112" cy="12255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marL="457200" indent="-457200" algn="ctr">
                <a:spcBef>
                  <a:spcPct val="20000"/>
                </a:spcBef>
                <a:buClr>
                  <a:srgbClr val="996633"/>
                </a:buClr>
                <a:buFont typeface="Wingdings" pitchFamily="2" charset="2"/>
                <a:buNone/>
              </a:pPr>
              <a:r>
                <a:rPr lang="es-ES" sz="2000" dirty="0">
                  <a:latin typeface="Comic Sans MS" pitchFamily="66" charset="0"/>
                  <a:cs typeface="Times New Roman" pitchFamily="18" charset="0"/>
                </a:rPr>
                <a:t>Tipo</a:t>
              </a:r>
            </a:p>
            <a:p>
              <a:pPr marL="457200" indent="-457200" algn="ctr">
                <a:spcBef>
                  <a:spcPct val="20000"/>
                </a:spcBef>
                <a:buClr>
                  <a:srgbClr val="996633"/>
                </a:buClr>
                <a:buFont typeface="Wingdings" pitchFamily="2" charset="2"/>
                <a:buNone/>
              </a:pPr>
              <a:r>
                <a:rPr lang="es-ES" sz="2000" dirty="0">
                  <a:latin typeface="Comic Sans MS" pitchFamily="66" charset="0"/>
                  <a:cs typeface="Times New Roman" pitchFamily="18" charset="0"/>
                </a:rPr>
                <a:t>Variable</a:t>
              </a:r>
              <a:endParaRPr lang="es-MX" sz="2000" dirty="0">
                <a:latin typeface="Comic Sans MS" pitchFamily="66" charset="0"/>
                <a:cs typeface="Times New Roman" pitchFamily="18" charset="0"/>
              </a:endParaRPr>
            </a:p>
            <a:p>
              <a:pPr marL="457200" indent="-457200" algn="ctr">
                <a:spcBef>
                  <a:spcPct val="20000"/>
                </a:spcBef>
                <a:buClr>
                  <a:srgbClr val="996633"/>
                </a:buClr>
                <a:buFont typeface="Wingdings" pitchFamily="2" charset="2"/>
                <a:buNone/>
              </a:pPr>
              <a:r>
                <a:rPr lang="es-ES" sz="2000" dirty="0">
                  <a:latin typeface="Comic Sans MS" pitchFamily="66" charset="0"/>
                  <a:cs typeface="Times New Roman" pitchFamily="18" charset="0"/>
                </a:rPr>
                <a:t>Declaración de variables</a:t>
              </a:r>
              <a:endParaRPr lang="es-ES" sz="1800" dirty="0"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9639" name="AutoShape 7"/>
            <p:cNvSpPr>
              <a:spLocks noChangeArrowheads="1"/>
            </p:cNvSpPr>
            <p:nvPr/>
          </p:nvSpPr>
          <p:spPr bwMode="auto">
            <a:xfrm>
              <a:off x="4412605" y="4080768"/>
              <a:ext cx="762000" cy="147638"/>
            </a:xfrm>
            <a:prstGeom prst="rightArrow">
              <a:avLst>
                <a:gd name="adj1" fmla="val 50000"/>
                <a:gd name="adj2" fmla="val 129032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s-ES"/>
            </a:p>
          </p:txBody>
        </p:sp>
        <p:sp>
          <p:nvSpPr>
            <p:cNvPr id="69640" name="AutoShape 8"/>
            <p:cNvSpPr>
              <a:spLocks noChangeArrowheads="1"/>
            </p:cNvSpPr>
            <p:nvPr/>
          </p:nvSpPr>
          <p:spPr bwMode="auto">
            <a:xfrm>
              <a:off x="4412605" y="4401443"/>
              <a:ext cx="762000" cy="147638"/>
            </a:xfrm>
            <a:prstGeom prst="rightArrow">
              <a:avLst>
                <a:gd name="adj1" fmla="val 50000"/>
                <a:gd name="adj2" fmla="val 129032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s-ES"/>
            </a:p>
          </p:txBody>
        </p:sp>
        <p:sp>
          <p:nvSpPr>
            <p:cNvPr id="69641" name="AutoShape 9"/>
            <p:cNvSpPr>
              <a:spLocks noChangeArrowheads="1"/>
            </p:cNvSpPr>
            <p:nvPr/>
          </p:nvSpPr>
          <p:spPr bwMode="auto">
            <a:xfrm>
              <a:off x="4412605" y="4745931"/>
              <a:ext cx="762000" cy="147638"/>
            </a:xfrm>
            <a:prstGeom prst="rightArrow">
              <a:avLst>
                <a:gd name="adj1" fmla="val 50000"/>
                <a:gd name="adj2" fmla="val 129032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s-ES"/>
            </a:p>
          </p:txBody>
        </p:sp>
        <p:sp>
          <p:nvSpPr>
            <p:cNvPr id="69643" name="Text Box 11"/>
            <p:cNvSpPr txBox="1">
              <a:spLocks noChangeArrowheads="1"/>
            </p:cNvSpPr>
            <p:nvPr/>
          </p:nvSpPr>
          <p:spPr bwMode="auto">
            <a:xfrm>
              <a:off x="1331268" y="3429893"/>
              <a:ext cx="2438400" cy="51911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s-MX" sz="2800" b="1">
                  <a:solidFill>
                    <a:schemeClr val="tx2"/>
                  </a:solidFill>
                  <a:latin typeface="Comic Sans MS" pitchFamily="66" charset="0"/>
                </a:rPr>
                <a:t>POO</a:t>
              </a:r>
              <a:endParaRPr kumimoji="1" lang="es-ES" sz="2800" b="1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69644" name="Text Box 12"/>
            <p:cNvSpPr txBox="1">
              <a:spLocks noChangeArrowheads="1"/>
            </p:cNvSpPr>
            <p:nvPr/>
          </p:nvSpPr>
          <p:spPr bwMode="auto">
            <a:xfrm>
              <a:off x="5507980" y="3501331"/>
              <a:ext cx="3168650" cy="5238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s-MX" sz="2800" b="1" dirty="0">
                  <a:solidFill>
                    <a:schemeClr val="tx2"/>
                  </a:solidFill>
                  <a:latin typeface="Comic Sans MS" pitchFamily="66" charset="0"/>
                </a:rPr>
                <a:t>   </a:t>
              </a:r>
              <a:r>
                <a:rPr kumimoji="1" lang="es-MX" sz="2800" b="1" dirty="0" smtClean="0">
                  <a:solidFill>
                    <a:schemeClr val="tx2"/>
                  </a:solidFill>
                  <a:latin typeface="Comic Sans MS" pitchFamily="66" charset="0"/>
                </a:rPr>
                <a:t>Estructurada</a:t>
              </a:r>
              <a:endParaRPr kumimoji="1" lang="es-ES" sz="2800" b="1" dirty="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</p:grpSp>
      <p:sp>
        <p:nvSpPr>
          <p:cNvPr id="15" name="14 Rectángulo"/>
          <p:cNvSpPr/>
          <p:nvPr/>
        </p:nvSpPr>
        <p:spPr>
          <a:xfrm>
            <a:off x="0" y="6165304"/>
            <a:ext cx="9144000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27050"/>
            <a:ext cx="8001000" cy="61595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MX"/>
              <a:t>Objetos</a:t>
            </a:r>
            <a:endParaRPr lang="es-ES"/>
          </a:p>
        </p:txBody>
      </p:sp>
      <p:sp>
        <p:nvSpPr>
          <p:cNvPr id="14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8FA6-7CE7-4958-9176-C74F52465B0C}" type="slidenum">
              <a:rPr lang="es-ES"/>
              <a:pPr/>
              <a:t>23</a:t>
            </a:fld>
            <a:endParaRPr lang="es-ES"/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914400" y="1524000"/>
            <a:ext cx="7239000" cy="327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rgbClr val="996633"/>
              </a:buClr>
              <a:buSzPct val="75000"/>
              <a:buFont typeface="Wingdings" pitchFamily="2" charset="2"/>
              <a:buBlip>
                <a:blip r:embed="rId2"/>
              </a:buBlip>
            </a:pPr>
            <a:r>
              <a:rPr kumimoji="1" lang="es-ES">
                <a:latin typeface="Comic Sans MS" pitchFamily="66" charset="0"/>
              </a:rPr>
              <a:t>Cada objeto </a:t>
            </a:r>
            <a:r>
              <a:rPr kumimoji="1" lang="es-ES" b="1" i="1">
                <a:solidFill>
                  <a:srgbClr val="CC0066"/>
                </a:solidFill>
                <a:latin typeface="Comic Sans MS" pitchFamily="66" charset="0"/>
              </a:rPr>
              <a:t>es responsable</a:t>
            </a:r>
            <a:r>
              <a:rPr kumimoji="1" lang="es-ES">
                <a:latin typeface="Comic Sans MS" pitchFamily="66" charset="0"/>
              </a:rPr>
              <a:t> de inicializarse y destruirse en forma correcta</a:t>
            </a:r>
            <a:endParaRPr lang="es-MX">
              <a:latin typeface="Comic Sans MS" pitchFamily="66" charset="0"/>
              <a:cs typeface="Times New Roman" pitchFamily="18" charset="0"/>
            </a:endParaRPr>
          </a:p>
          <a:p>
            <a:pPr marL="457200" indent="-457200" algn="just">
              <a:lnSpc>
                <a:spcPct val="50000"/>
              </a:lnSpc>
              <a:spcBef>
                <a:spcPct val="20000"/>
              </a:spcBef>
              <a:buClr>
                <a:srgbClr val="996633"/>
              </a:buClr>
              <a:buSzPct val="75000"/>
              <a:buFont typeface="Wingdings" pitchFamily="2" charset="2"/>
              <a:buNone/>
            </a:pPr>
            <a:endParaRPr lang="es-MX" sz="1200">
              <a:latin typeface="Comic Sans MS" pitchFamily="66" charset="0"/>
              <a:cs typeface="Times New Roman" pitchFamily="18" charset="0"/>
            </a:endParaRPr>
          </a:p>
          <a:p>
            <a:pPr marL="457200" indent="-457200" algn="just">
              <a:spcBef>
                <a:spcPct val="20000"/>
              </a:spcBef>
              <a:buClr>
                <a:srgbClr val="996633"/>
              </a:buClr>
              <a:buSzPct val="75000"/>
              <a:buFont typeface="Wingdings" pitchFamily="2" charset="2"/>
              <a:buBlip>
                <a:blip r:embed="rId2"/>
              </a:buBlip>
            </a:pPr>
            <a:r>
              <a:rPr lang="es-ES">
                <a:latin typeface="Comic Sans MS" pitchFamily="66" charset="0"/>
              </a:rPr>
              <a:t>Un </a:t>
            </a:r>
            <a:r>
              <a:rPr lang="es-ES" b="1" i="1">
                <a:solidFill>
                  <a:srgbClr val="912E13"/>
                </a:solidFill>
                <a:latin typeface="Comic Sans MS" pitchFamily="66" charset="0"/>
              </a:rPr>
              <a:t>objeto</a:t>
            </a:r>
            <a:r>
              <a:rPr lang="es-ES">
                <a:latin typeface="Comic Sans MS" pitchFamily="66" charset="0"/>
              </a:rPr>
              <a:t> </a:t>
            </a:r>
            <a:r>
              <a:rPr lang="es-MX">
                <a:latin typeface="Comic Sans MS" pitchFamily="66" charset="0"/>
              </a:rPr>
              <a:t>consta de:</a:t>
            </a:r>
          </a:p>
          <a:p>
            <a:pPr marL="1497013" lvl="2" indent="-355600" algn="just">
              <a:lnSpc>
                <a:spcPct val="80000"/>
              </a:lnSpc>
              <a:spcBef>
                <a:spcPct val="50000"/>
              </a:spcBef>
              <a:buClr>
                <a:srgbClr val="6600FF"/>
              </a:buClr>
              <a:buFont typeface="Wingdings" pitchFamily="2" charset="2"/>
              <a:buChar char="Ø"/>
            </a:pPr>
            <a:r>
              <a:rPr lang="es-MX">
                <a:latin typeface="Comic Sans MS" pitchFamily="66" charset="0"/>
                <a:hlinkClick r:id="rId3" action="ppaction://hlinksldjump"/>
              </a:rPr>
              <a:t>Tiempo de vida</a:t>
            </a:r>
            <a:endParaRPr lang="es-MX">
              <a:latin typeface="Comic Sans MS" pitchFamily="66" charset="0"/>
            </a:endParaRPr>
          </a:p>
          <a:p>
            <a:pPr marL="1497013" lvl="2" indent="-355600" algn="just">
              <a:lnSpc>
                <a:spcPct val="80000"/>
              </a:lnSpc>
              <a:spcBef>
                <a:spcPct val="50000"/>
              </a:spcBef>
              <a:buClr>
                <a:srgbClr val="6600FF"/>
              </a:buClr>
              <a:buFont typeface="Wingdings" pitchFamily="2" charset="2"/>
              <a:buChar char="Ø"/>
            </a:pPr>
            <a:r>
              <a:rPr lang="es-MX">
                <a:latin typeface="Comic Sans MS" pitchFamily="66" charset="0"/>
                <a:hlinkClick r:id="rId4" action="ppaction://hlinksldjump"/>
              </a:rPr>
              <a:t>E</a:t>
            </a:r>
            <a:r>
              <a:rPr lang="es-ES">
                <a:latin typeface="Comic Sans MS" pitchFamily="66" charset="0"/>
                <a:hlinkClick r:id="rId4" action="ppaction://hlinksldjump"/>
              </a:rPr>
              <a:t>s</a:t>
            </a:r>
            <a:r>
              <a:rPr lang="es-MX">
                <a:latin typeface="Comic Sans MS" pitchFamily="66" charset="0"/>
                <a:hlinkClick r:id="rId4" action="ppaction://hlinksldjump"/>
              </a:rPr>
              <a:t>tado</a:t>
            </a:r>
            <a:endParaRPr lang="es-MX">
              <a:latin typeface="Comic Sans MS" pitchFamily="66" charset="0"/>
            </a:endParaRPr>
          </a:p>
          <a:p>
            <a:pPr marL="1497013" lvl="2" indent="-355600" algn="just">
              <a:lnSpc>
                <a:spcPct val="80000"/>
              </a:lnSpc>
              <a:spcBef>
                <a:spcPct val="50000"/>
              </a:spcBef>
              <a:buClr>
                <a:srgbClr val="6600FF"/>
              </a:buClr>
              <a:buFont typeface="Wingdings" pitchFamily="2" charset="2"/>
              <a:buChar char="Ø"/>
            </a:pPr>
            <a:r>
              <a:rPr lang="es-MX">
                <a:latin typeface="Comic Sans MS" pitchFamily="66" charset="0"/>
                <a:hlinkClick r:id="rId5" action="ppaction://hlinksldjump"/>
              </a:rPr>
              <a:t>Comportamiento</a:t>
            </a:r>
            <a:endParaRPr lang="es-ES">
              <a:latin typeface="Comic Sans MS" pitchFamily="66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940424" y="2708274"/>
            <a:ext cx="2212975" cy="3096989"/>
            <a:chOff x="1920" y="2448"/>
            <a:chExt cx="960" cy="1488"/>
          </a:xfrm>
        </p:grpSpPr>
        <p:sp>
          <p:nvSpPr>
            <p:cNvPr id="132111" name="Rectangle 15"/>
            <p:cNvSpPr>
              <a:spLocks noChangeArrowheads="1"/>
            </p:cNvSpPr>
            <p:nvPr/>
          </p:nvSpPr>
          <p:spPr bwMode="auto">
            <a:xfrm>
              <a:off x="1920" y="2448"/>
              <a:ext cx="960" cy="148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s-ES" sz="2400">
                <a:solidFill>
                  <a:schemeClr val="tx1"/>
                </a:solidFill>
              </a:endParaRPr>
            </a:p>
          </p:txBody>
        </p:sp>
        <p:sp>
          <p:nvSpPr>
            <p:cNvPr id="132112" name="Text Box 16"/>
            <p:cNvSpPr txBox="1">
              <a:spLocks noChangeArrowheads="1"/>
            </p:cNvSpPr>
            <p:nvPr/>
          </p:nvSpPr>
          <p:spPr bwMode="auto">
            <a:xfrm>
              <a:off x="2064" y="2544"/>
              <a:ext cx="528" cy="16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>
                  <a:solidFill>
                    <a:schemeClr val="tx1"/>
                  </a:solidFill>
                  <a:latin typeface="Arial" charset="0"/>
                </a:rPr>
                <a:t>Atributos</a:t>
              </a:r>
              <a:endParaRPr lang="es-ES" sz="1600">
                <a:solidFill>
                  <a:schemeClr val="tx1"/>
                </a:solidFill>
                <a:latin typeface="Arial" charset="0"/>
              </a:endParaRPr>
            </a:p>
          </p:txBody>
        </p:sp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2016" y="2784"/>
              <a:ext cx="624" cy="1008"/>
              <a:chOff x="3072" y="2160"/>
              <a:chExt cx="1008" cy="1248"/>
            </a:xfrm>
          </p:grpSpPr>
          <p:sp>
            <p:nvSpPr>
              <p:cNvPr id="132114" name="Rectangle 18"/>
              <p:cNvSpPr>
                <a:spLocks noChangeArrowheads="1"/>
              </p:cNvSpPr>
              <p:nvPr/>
            </p:nvSpPr>
            <p:spPr bwMode="auto">
              <a:xfrm>
                <a:off x="3072" y="2400"/>
                <a:ext cx="1008" cy="100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s-E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2115" name="Text Box 19"/>
              <p:cNvSpPr txBox="1">
                <a:spLocks noChangeArrowheads="1"/>
              </p:cNvSpPr>
              <p:nvPr/>
            </p:nvSpPr>
            <p:spPr bwMode="auto">
              <a:xfrm>
                <a:off x="3216" y="2160"/>
                <a:ext cx="720" cy="15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1100" b="1">
                    <a:solidFill>
                      <a:schemeClr val="tx1"/>
                    </a:solidFill>
                    <a:latin typeface="Arial" charset="0"/>
                  </a:rPr>
                  <a:t>Métodos</a:t>
                </a:r>
                <a:endParaRPr lang="es-ES" sz="11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32116" name="Rectangle 20"/>
              <p:cNvSpPr>
                <a:spLocks noChangeArrowheads="1"/>
              </p:cNvSpPr>
              <p:nvPr/>
            </p:nvSpPr>
            <p:spPr bwMode="auto">
              <a:xfrm>
                <a:off x="3168" y="2496"/>
                <a:ext cx="768" cy="24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s-E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2117" name="Rectangle 21"/>
              <p:cNvSpPr>
                <a:spLocks noChangeArrowheads="1"/>
              </p:cNvSpPr>
              <p:nvPr/>
            </p:nvSpPr>
            <p:spPr bwMode="auto">
              <a:xfrm>
                <a:off x="3168" y="2784"/>
                <a:ext cx="768" cy="24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s-E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2118" name="Rectangle 22"/>
              <p:cNvSpPr>
                <a:spLocks noChangeArrowheads="1"/>
              </p:cNvSpPr>
              <p:nvPr/>
            </p:nvSpPr>
            <p:spPr bwMode="auto">
              <a:xfrm>
                <a:off x="3168" y="3072"/>
                <a:ext cx="768" cy="24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s-ES" sz="2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2119" name="Line 23"/>
            <p:cNvSpPr>
              <a:spLocks noChangeShapeType="1"/>
            </p:cNvSpPr>
            <p:nvPr/>
          </p:nvSpPr>
          <p:spPr bwMode="auto">
            <a:xfrm>
              <a:off x="1920" y="2784"/>
              <a:ext cx="96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/>
            <a:lstStyle/>
            <a:p>
              <a:endParaRPr lang="es-E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14 Rectángulo"/>
          <p:cNvSpPr/>
          <p:nvPr/>
        </p:nvSpPr>
        <p:spPr>
          <a:xfrm>
            <a:off x="0" y="6165304"/>
            <a:ext cx="9144000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7" name="Rectangle 13"/>
          <p:cNvSpPr>
            <a:spLocks noGrp="1" noChangeArrowheads="1"/>
          </p:cNvSpPr>
          <p:nvPr>
            <p:ph type="title"/>
          </p:nvPr>
        </p:nvSpPr>
        <p:spPr>
          <a:xfrm>
            <a:off x="685800" y="587375"/>
            <a:ext cx="8001000" cy="555625"/>
          </a:xfrm>
          <a:noFill/>
          <a:ln/>
        </p:spPr>
        <p:txBody>
          <a:bodyPr>
            <a:normAutofit fontScale="90000"/>
          </a:bodyPr>
          <a:lstStyle/>
          <a:p>
            <a:r>
              <a:rPr lang="es-MX" sz="3200"/>
              <a:t>Tiempo de vida de un objeto</a:t>
            </a:r>
            <a:endParaRPr lang="es-ES" sz="3200"/>
          </a:p>
        </p:txBody>
      </p:sp>
      <p:sp>
        <p:nvSpPr>
          <p:cNvPr id="4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183B-B9DD-46D1-8008-7F18A30A8274}" type="slidenum">
              <a:rPr lang="es-ES"/>
              <a:pPr/>
              <a:t>24</a:t>
            </a:fld>
            <a:endParaRPr lang="es-ES"/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1187450" y="1628775"/>
            <a:ext cx="70485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90513" indent="-290513" algn="just">
              <a:spcBef>
                <a:spcPct val="20000"/>
              </a:spcBef>
              <a:buClr>
                <a:srgbClr val="996633"/>
              </a:buClr>
              <a:buFont typeface="Wingdings" pitchFamily="2" charset="2"/>
              <a:buBlip>
                <a:blip r:embed="rId2"/>
              </a:buBlip>
            </a:pPr>
            <a:r>
              <a:rPr lang="es-ES">
                <a:latin typeface="Comic Sans MS" pitchFamily="66" charset="0"/>
              </a:rPr>
              <a:t>La duración de un objeto en un programa siempre está limitada en el tiempo</a:t>
            </a:r>
            <a:endParaRPr lang="es-ES">
              <a:latin typeface="Comic Sans MS" pitchFamily="66" charset="0"/>
              <a:cs typeface="Times New Roman" pitchFamily="18" charset="0"/>
            </a:endParaRPr>
          </a:p>
          <a:p>
            <a:pPr marL="290513" indent="-290513" algn="just">
              <a:spcBef>
                <a:spcPct val="20000"/>
              </a:spcBef>
              <a:buClr>
                <a:srgbClr val="996633"/>
              </a:buClr>
              <a:buFont typeface="Wingdings" pitchFamily="2" charset="2"/>
              <a:buNone/>
            </a:pPr>
            <a:endParaRPr lang="es-ES" sz="1200">
              <a:latin typeface="Comic Sans MS" pitchFamily="66" charset="0"/>
              <a:cs typeface="Times New Roman" pitchFamily="18" charset="0"/>
            </a:endParaRPr>
          </a:p>
          <a:p>
            <a:pPr marL="290513" indent="-290513" algn="just">
              <a:spcBef>
                <a:spcPct val="20000"/>
              </a:spcBef>
              <a:buClr>
                <a:srgbClr val="996633"/>
              </a:buClr>
              <a:buFont typeface="Wingdings" pitchFamily="2" charset="2"/>
              <a:buBlip>
                <a:blip r:embed="rId2"/>
              </a:buBlip>
            </a:pPr>
            <a:r>
              <a:rPr lang="es-ES">
                <a:latin typeface="Comic Sans MS" pitchFamily="66" charset="0"/>
                <a:cs typeface="Times New Roman" pitchFamily="18" charset="0"/>
              </a:rPr>
              <a:t>La mayoría de los objetos sólo existen durante una parte de la ejecución del programa</a:t>
            </a:r>
            <a:endParaRPr lang="es-MX">
              <a:latin typeface="Comic Sans MS" pitchFamily="66" charset="0"/>
              <a:cs typeface="Times New Roman" pitchFamily="18" charset="0"/>
            </a:endParaRPr>
          </a:p>
          <a:p>
            <a:pPr marL="290513" indent="-290513" algn="just">
              <a:lnSpc>
                <a:spcPct val="70000"/>
              </a:lnSpc>
              <a:spcBef>
                <a:spcPct val="20000"/>
              </a:spcBef>
              <a:buClr>
                <a:srgbClr val="996633"/>
              </a:buClr>
              <a:buFont typeface="Wingdings" pitchFamily="2" charset="2"/>
              <a:buNone/>
            </a:pPr>
            <a:endParaRPr lang="es-MX" sz="1200">
              <a:latin typeface="Comic Sans MS" pitchFamily="66" charset="0"/>
              <a:cs typeface="Times New Roman" pitchFamily="18" charset="0"/>
            </a:endParaRPr>
          </a:p>
          <a:p>
            <a:pPr marL="290513" indent="-290513" algn="just">
              <a:spcBef>
                <a:spcPct val="20000"/>
              </a:spcBef>
              <a:buClr>
                <a:srgbClr val="996633"/>
              </a:buClr>
              <a:buFont typeface="Wingdings" pitchFamily="2" charset="2"/>
              <a:buBlip>
                <a:blip r:embed="rId2"/>
              </a:buBlip>
            </a:pPr>
            <a:r>
              <a:rPr lang="es-ES">
                <a:latin typeface="Comic Sans MS" pitchFamily="66" charset="0"/>
                <a:cs typeface="Times New Roman" pitchFamily="18" charset="0"/>
              </a:rPr>
              <a:t>Los objetos son creados mediante un mecanismo denominado </a:t>
            </a:r>
            <a:r>
              <a:rPr lang="es-ES" b="1" i="1">
                <a:solidFill>
                  <a:srgbClr val="CC0066"/>
                </a:solidFill>
                <a:latin typeface="Comic Sans MS" pitchFamily="66" charset="0"/>
                <a:cs typeface="Times New Roman" pitchFamily="18" charset="0"/>
              </a:rPr>
              <a:t>instanciación</a:t>
            </a:r>
            <a:endParaRPr lang="es-MX">
              <a:solidFill>
                <a:srgbClr val="CC0066"/>
              </a:solidFill>
              <a:latin typeface="Comic Sans MS" pitchFamily="66" charset="0"/>
              <a:cs typeface="Times New Roman" pitchFamily="18" charset="0"/>
            </a:endParaRPr>
          </a:p>
          <a:p>
            <a:pPr marL="290513" indent="-290513" algn="just">
              <a:lnSpc>
                <a:spcPct val="80000"/>
              </a:lnSpc>
              <a:spcBef>
                <a:spcPct val="20000"/>
              </a:spcBef>
              <a:buClr>
                <a:srgbClr val="996633"/>
              </a:buClr>
              <a:buFont typeface="Wingdings" pitchFamily="2" charset="2"/>
              <a:buNone/>
            </a:pPr>
            <a:endParaRPr lang="es-MX" sz="1200">
              <a:latin typeface="Comic Sans MS" pitchFamily="66" charset="0"/>
              <a:cs typeface="Times New Roman" pitchFamily="18" charset="0"/>
            </a:endParaRPr>
          </a:p>
          <a:p>
            <a:pPr marL="290513" indent="-290513" algn="just">
              <a:spcBef>
                <a:spcPct val="20000"/>
              </a:spcBef>
              <a:buClr>
                <a:srgbClr val="996633"/>
              </a:buClr>
              <a:buFont typeface="Wingdings" pitchFamily="2" charset="2"/>
              <a:buBlip>
                <a:blip r:embed="rId2"/>
              </a:buBlip>
            </a:pPr>
            <a:r>
              <a:rPr lang="es-MX">
                <a:latin typeface="Comic Sans MS" pitchFamily="66" charset="0"/>
                <a:cs typeface="Times New Roman" pitchFamily="18" charset="0"/>
              </a:rPr>
              <a:t>Los objetos</a:t>
            </a:r>
            <a:r>
              <a:rPr lang="es-ES">
                <a:latin typeface="Comic Sans MS" pitchFamily="66" charset="0"/>
                <a:cs typeface="Times New Roman" pitchFamily="18" charset="0"/>
              </a:rPr>
              <a:t> dejan de existir cuando son </a:t>
            </a:r>
            <a:r>
              <a:rPr lang="es-ES" b="1" i="1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rPr>
              <a:t>destruidos</a:t>
            </a:r>
            <a:endParaRPr lang="es-ES" b="1" i="1">
              <a:solidFill>
                <a:srgbClr val="912E13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6165304"/>
            <a:ext cx="9144000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587375"/>
            <a:ext cx="8001000" cy="555625"/>
          </a:xfrm>
          <a:noFill/>
          <a:ln/>
        </p:spPr>
        <p:txBody>
          <a:bodyPr>
            <a:normAutofit fontScale="90000"/>
          </a:bodyPr>
          <a:lstStyle/>
          <a:p>
            <a:r>
              <a:rPr lang="es-MX" sz="3200"/>
              <a:t>Estado de un objeto</a:t>
            </a:r>
            <a:endParaRPr lang="es-ES" sz="3200"/>
          </a:p>
        </p:txBody>
      </p:sp>
      <p:sp>
        <p:nvSpPr>
          <p:cNvPr id="4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667C-B4AE-4B51-A9EE-67787B81FE59}" type="slidenum">
              <a:rPr lang="es-ES"/>
              <a:pPr/>
              <a:t>25</a:t>
            </a:fld>
            <a:endParaRPr lang="es-ES"/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1187450" y="1628775"/>
            <a:ext cx="70485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90513" indent="-290513" algn="just">
              <a:spcBef>
                <a:spcPct val="20000"/>
              </a:spcBef>
              <a:buClr>
                <a:srgbClr val="996633"/>
              </a:buClr>
              <a:buFont typeface="Wingdings" pitchFamily="2" charset="2"/>
              <a:buBlip>
                <a:blip r:embed="rId2"/>
              </a:buBlip>
            </a:pPr>
            <a:r>
              <a:rPr lang="es-MX">
                <a:latin typeface="Comic Sans MS" pitchFamily="66" charset="0"/>
              </a:rPr>
              <a:t>Queda </a:t>
            </a:r>
            <a:r>
              <a:rPr lang="es-ES">
                <a:latin typeface="Comic Sans MS" pitchFamily="66" charset="0"/>
              </a:rPr>
              <a:t>definido por sus </a:t>
            </a:r>
            <a:r>
              <a:rPr lang="es-ES" b="1" i="1">
                <a:solidFill>
                  <a:srgbClr val="CC0066"/>
                </a:solidFill>
                <a:latin typeface="Comic Sans MS" pitchFamily="66" charset="0"/>
              </a:rPr>
              <a:t>atributos</a:t>
            </a:r>
            <a:endParaRPr lang="es-ES">
              <a:latin typeface="Comic Sans MS" pitchFamily="66" charset="0"/>
              <a:cs typeface="Times New Roman" pitchFamily="18" charset="0"/>
            </a:endParaRPr>
          </a:p>
          <a:p>
            <a:pPr marL="290513" indent="-290513" algn="just">
              <a:spcBef>
                <a:spcPct val="20000"/>
              </a:spcBef>
              <a:buClr>
                <a:srgbClr val="996633"/>
              </a:buClr>
              <a:buFont typeface="Wingdings" pitchFamily="2" charset="2"/>
              <a:buNone/>
            </a:pPr>
            <a:endParaRPr lang="es-ES" sz="1200">
              <a:latin typeface="Comic Sans MS" pitchFamily="66" charset="0"/>
              <a:cs typeface="Times New Roman" pitchFamily="18" charset="0"/>
            </a:endParaRPr>
          </a:p>
          <a:p>
            <a:pPr marL="290513" indent="-290513" algn="just">
              <a:spcBef>
                <a:spcPct val="20000"/>
              </a:spcBef>
              <a:buClr>
                <a:srgbClr val="996633"/>
              </a:buClr>
              <a:buFont typeface="Wingdings" pitchFamily="2" charset="2"/>
              <a:buBlip>
                <a:blip r:embed="rId2"/>
              </a:buBlip>
            </a:pPr>
            <a:r>
              <a:rPr lang="es-ES">
                <a:latin typeface="Comic Sans MS" pitchFamily="66" charset="0"/>
              </a:rPr>
              <a:t>Con él se definen las </a:t>
            </a:r>
            <a:r>
              <a:rPr lang="es-ES" b="1" i="1">
                <a:solidFill>
                  <a:srgbClr val="CC0066"/>
                </a:solidFill>
                <a:latin typeface="Comic Sans MS" pitchFamily="66" charset="0"/>
              </a:rPr>
              <a:t>propiedades del objeto,</a:t>
            </a:r>
            <a:r>
              <a:rPr lang="es-ES">
                <a:latin typeface="Comic Sans MS" pitchFamily="66" charset="0"/>
              </a:rPr>
              <a:t> y el estado en que se encuentra en un momento determinado de su existencia</a:t>
            </a:r>
            <a:endParaRPr lang="es-MX">
              <a:latin typeface="Comic Sans MS" pitchFamily="66" charset="0"/>
              <a:cs typeface="Times New Roman" pitchFamily="18" charset="0"/>
            </a:endParaRPr>
          </a:p>
          <a:p>
            <a:pPr marL="290513" indent="-290513" algn="just">
              <a:lnSpc>
                <a:spcPct val="70000"/>
              </a:lnSpc>
              <a:spcBef>
                <a:spcPct val="20000"/>
              </a:spcBef>
              <a:buClr>
                <a:srgbClr val="996633"/>
              </a:buClr>
              <a:buFont typeface="Wingdings" pitchFamily="2" charset="2"/>
              <a:buNone/>
            </a:pPr>
            <a:endParaRPr lang="es-ES" b="1" i="1">
              <a:solidFill>
                <a:schemeClr val="tx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6165304"/>
            <a:ext cx="9144000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587375"/>
            <a:ext cx="8001000" cy="555625"/>
          </a:xfrm>
          <a:noFill/>
          <a:ln/>
        </p:spPr>
        <p:txBody>
          <a:bodyPr>
            <a:normAutofit fontScale="90000"/>
          </a:bodyPr>
          <a:lstStyle/>
          <a:p>
            <a:r>
              <a:rPr lang="es-MX" sz="3200"/>
              <a:t>Comportamiento de un objeto</a:t>
            </a:r>
            <a:endParaRPr lang="es-ES" sz="3200"/>
          </a:p>
        </p:txBody>
      </p:sp>
      <p:sp>
        <p:nvSpPr>
          <p:cNvPr id="4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BCA2-74D7-4F8C-BAF3-BCBA48845DF4}" type="slidenum">
              <a:rPr lang="es-ES"/>
              <a:pPr/>
              <a:t>26</a:t>
            </a:fld>
            <a:endParaRPr lang="es-ES"/>
          </a:p>
        </p:txBody>
      </p:sp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1187450" y="1628775"/>
            <a:ext cx="70485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90513" indent="-290513" algn="just">
              <a:spcBef>
                <a:spcPct val="20000"/>
              </a:spcBef>
              <a:buClr>
                <a:srgbClr val="996633"/>
              </a:buClr>
              <a:buFont typeface="Wingdings" pitchFamily="2" charset="2"/>
              <a:buBlip>
                <a:blip r:embed="rId2"/>
              </a:buBlip>
            </a:pPr>
            <a:r>
              <a:rPr lang="es-ES">
                <a:latin typeface="Comic Sans MS" pitchFamily="66" charset="0"/>
              </a:rPr>
              <a:t>Queda definido por los </a:t>
            </a:r>
            <a:r>
              <a:rPr lang="es-MX" b="1" i="1">
                <a:solidFill>
                  <a:srgbClr val="CC0066"/>
                </a:solidFill>
                <a:latin typeface="Comic Sans MS" pitchFamily="66" charset="0"/>
              </a:rPr>
              <a:t>métodos</a:t>
            </a:r>
            <a:endParaRPr lang="es-ES">
              <a:latin typeface="Comic Sans MS" pitchFamily="66" charset="0"/>
              <a:cs typeface="Times New Roman" pitchFamily="18" charset="0"/>
            </a:endParaRPr>
          </a:p>
          <a:p>
            <a:pPr marL="290513" indent="-290513" algn="just">
              <a:spcBef>
                <a:spcPct val="20000"/>
              </a:spcBef>
              <a:buClr>
                <a:srgbClr val="996633"/>
              </a:buClr>
              <a:buFont typeface="Wingdings" pitchFamily="2" charset="2"/>
              <a:buNone/>
            </a:pPr>
            <a:endParaRPr lang="es-ES" sz="1200">
              <a:latin typeface="Comic Sans MS" pitchFamily="66" charset="0"/>
              <a:cs typeface="Times New Roman" pitchFamily="18" charset="0"/>
            </a:endParaRPr>
          </a:p>
          <a:p>
            <a:pPr marL="290513" indent="-290513" algn="just">
              <a:spcBef>
                <a:spcPct val="20000"/>
              </a:spcBef>
              <a:buClr>
                <a:srgbClr val="996633"/>
              </a:buClr>
              <a:buFont typeface="Wingdings" pitchFamily="2" charset="2"/>
              <a:buBlip>
                <a:blip r:embed="rId2"/>
              </a:buBlip>
            </a:pPr>
            <a:r>
              <a:rPr lang="es-MX">
                <a:latin typeface="Comic Sans MS" pitchFamily="66" charset="0"/>
              </a:rPr>
              <a:t>Los prototipos de los </a:t>
            </a:r>
            <a:r>
              <a:rPr lang="es-MX" b="1" i="1">
                <a:solidFill>
                  <a:srgbClr val="CC0066"/>
                </a:solidFill>
                <a:latin typeface="Comic Sans MS" pitchFamily="66" charset="0"/>
              </a:rPr>
              <a:t>métodos</a:t>
            </a:r>
            <a:r>
              <a:rPr lang="es-MX">
                <a:latin typeface="Comic Sans MS" pitchFamily="66" charset="0"/>
              </a:rPr>
              <a:t> definidos en la interfaz de una clase </a:t>
            </a:r>
            <a:r>
              <a:rPr lang="es-ES">
                <a:latin typeface="Comic Sans MS" pitchFamily="66" charset="0"/>
              </a:rPr>
              <a:t>permiten a otros objetos, que </a:t>
            </a:r>
            <a:r>
              <a:rPr lang="es-MX">
                <a:latin typeface="Comic Sans MS" pitchFamily="66" charset="0"/>
              </a:rPr>
              <a:t>forman parte de la aplicación,</a:t>
            </a:r>
            <a:r>
              <a:rPr lang="es-ES">
                <a:latin typeface="Comic Sans MS" pitchFamily="66" charset="0"/>
              </a:rPr>
              <a:t> interactuar con los objetos de esa clase</a:t>
            </a:r>
            <a:endParaRPr lang="es-MX">
              <a:latin typeface="Comic Sans MS" pitchFamily="66" charset="0"/>
              <a:cs typeface="Times New Roman" pitchFamily="18" charset="0"/>
            </a:endParaRPr>
          </a:p>
          <a:p>
            <a:pPr marL="290513" indent="-290513" algn="just">
              <a:lnSpc>
                <a:spcPct val="70000"/>
              </a:lnSpc>
              <a:spcBef>
                <a:spcPct val="20000"/>
              </a:spcBef>
              <a:buClr>
                <a:srgbClr val="996633"/>
              </a:buClr>
              <a:buFont typeface="Wingdings" pitchFamily="2" charset="2"/>
              <a:buNone/>
            </a:pPr>
            <a:endParaRPr lang="es-ES" b="1" i="1">
              <a:solidFill>
                <a:schemeClr val="tx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6165304"/>
            <a:ext cx="9144000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16075"/>
            <a:ext cx="7772400" cy="414338"/>
          </a:xfrm>
        </p:spPr>
        <p:txBody>
          <a:bodyPr>
            <a:normAutofit fontScale="90000"/>
          </a:bodyPr>
          <a:lstStyle/>
          <a:p>
            <a:r>
              <a:rPr lang="es-MX">
                <a:solidFill>
                  <a:srgbClr val="CC0066"/>
                </a:solidFill>
              </a:rPr>
              <a:t>CLASES</a:t>
            </a:r>
            <a:endParaRPr lang="es-ES">
              <a:solidFill>
                <a:srgbClr val="CC0066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0" y="6165304"/>
            <a:ext cx="9144000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27050"/>
            <a:ext cx="8001000" cy="615950"/>
          </a:xfrm>
        </p:spPr>
        <p:txBody>
          <a:bodyPr>
            <a:normAutofit fontScale="90000"/>
          </a:bodyPr>
          <a:lstStyle/>
          <a:p>
            <a:r>
              <a:rPr lang="es-MX"/>
              <a:t>Clases</a:t>
            </a:r>
            <a:endParaRPr lang="es-ES"/>
          </a:p>
        </p:txBody>
      </p:sp>
      <p:sp>
        <p:nvSpPr>
          <p:cNvPr id="13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FE65-BA2F-426F-943D-BFC08A7DB6E0}" type="slidenum">
              <a:rPr lang="es-ES"/>
              <a:pPr/>
              <a:t>28</a:t>
            </a:fld>
            <a:endParaRPr lang="es-ES"/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971550" y="1628775"/>
            <a:ext cx="77724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rgbClr val="996633"/>
              </a:buClr>
              <a:buFont typeface="Wingdings" pitchFamily="2" charset="2"/>
              <a:buBlip>
                <a:blip r:embed="rId2"/>
              </a:buBlip>
            </a:pPr>
            <a:r>
              <a:rPr lang="es-MX">
                <a:latin typeface="Comic Sans MS" pitchFamily="66" charset="0"/>
              </a:rPr>
              <a:t>Permiten definir y representar colecciones de objetos</a:t>
            </a:r>
          </a:p>
          <a:p>
            <a:pPr marL="457200" indent="-457200" algn="just">
              <a:spcBef>
                <a:spcPct val="20000"/>
              </a:spcBef>
              <a:buClr>
                <a:srgbClr val="996633"/>
              </a:buClr>
              <a:buFont typeface="Wingdings" pitchFamily="2" charset="2"/>
              <a:buNone/>
            </a:pPr>
            <a:endParaRPr lang="es-MX" sz="1200">
              <a:latin typeface="Comic Sans MS" pitchFamily="66" charset="0"/>
            </a:endParaRPr>
          </a:p>
          <a:p>
            <a:pPr marL="457200" indent="-457200" algn="just">
              <a:spcBef>
                <a:spcPct val="20000"/>
              </a:spcBef>
              <a:buClr>
                <a:srgbClr val="996633"/>
              </a:buClr>
              <a:buFont typeface="Wingdings" pitchFamily="2" charset="2"/>
              <a:buBlip>
                <a:blip r:embed="rId2"/>
              </a:buBlip>
            </a:pPr>
            <a:r>
              <a:rPr lang="es-MX">
                <a:latin typeface="Comic Sans MS" pitchFamily="66" charset="0"/>
              </a:rPr>
              <a:t>Proveen un </a:t>
            </a:r>
            <a:r>
              <a:rPr lang="es-MX" b="1" i="1">
                <a:solidFill>
                  <a:schemeClr val="tx2"/>
                </a:solidFill>
                <a:latin typeface="Comic Sans MS" pitchFamily="66" charset="0"/>
              </a:rPr>
              <a:t>modelo</a:t>
            </a:r>
            <a:r>
              <a:rPr lang="es-MX">
                <a:latin typeface="Comic Sans MS" pitchFamily="66" charset="0"/>
              </a:rPr>
              <a:t> para la creación de objetos</a:t>
            </a:r>
          </a:p>
          <a:p>
            <a:pPr marL="457200" indent="-457200" algn="just">
              <a:spcBef>
                <a:spcPct val="20000"/>
              </a:spcBef>
              <a:buClr>
                <a:srgbClr val="996633"/>
              </a:buClr>
              <a:buFont typeface="Wingdings" pitchFamily="2" charset="2"/>
              <a:buNone/>
            </a:pPr>
            <a:endParaRPr lang="es-MX" sz="1200">
              <a:latin typeface="Comic Sans MS" pitchFamily="66" charset="0"/>
            </a:endParaRPr>
          </a:p>
          <a:p>
            <a:pPr marL="457200" indent="-457200">
              <a:spcBef>
                <a:spcPct val="20000"/>
              </a:spcBef>
              <a:buClr>
                <a:srgbClr val="996633"/>
              </a:buClr>
              <a:buFont typeface="Wingdings" pitchFamily="2" charset="2"/>
              <a:buBlip>
                <a:blip r:embed="rId2"/>
              </a:buBlip>
            </a:pPr>
            <a:r>
              <a:rPr lang="es-MX">
                <a:latin typeface="Comic Sans MS" pitchFamily="66" charset="0"/>
              </a:rPr>
              <a:t>Los elementos que componen la clase son</a:t>
            </a:r>
            <a:endParaRPr lang="es-ES">
              <a:latin typeface="Comic Sans MS" pitchFamily="66" charset="0"/>
            </a:endParaRPr>
          </a:p>
        </p:txBody>
      </p:sp>
      <p:grpSp>
        <p:nvGrpSpPr>
          <p:cNvPr id="3" name="2 Grupo"/>
          <p:cNvGrpSpPr/>
          <p:nvPr/>
        </p:nvGrpSpPr>
        <p:grpSpPr>
          <a:xfrm>
            <a:off x="1403350" y="3933825"/>
            <a:ext cx="7219950" cy="1655763"/>
            <a:chOff x="1403350" y="3933825"/>
            <a:chExt cx="7219950" cy="1655763"/>
          </a:xfrm>
        </p:grpSpPr>
        <p:sp>
          <p:nvSpPr>
            <p:cNvPr id="74757" name="Rectangle 5"/>
            <p:cNvSpPr>
              <a:spLocks noChangeArrowheads="1"/>
            </p:cNvSpPr>
            <p:nvPr/>
          </p:nvSpPr>
          <p:spPr bwMode="auto">
            <a:xfrm>
              <a:off x="1403350" y="3933825"/>
              <a:ext cx="2514600" cy="165576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74758" name="Line 6"/>
            <p:cNvSpPr>
              <a:spLocks noChangeShapeType="1"/>
            </p:cNvSpPr>
            <p:nvPr/>
          </p:nvSpPr>
          <p:spPr bwMode="auto">
            <a:xfrm>
              <a:off x="1403350" y="4572000"/>
              <a:ext cx="2514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74759" name="Text Box 7"/>
            <p:cNvSpPr txBox="1">
              <a:spLocks noChangeArrowheads="1"/>
            </p:cNvSpPr>
            <p:nvPr/>
          </p:nvSpPr>
          <p:spPr bwMode="auto">
            <a:xfrm>
              <a:off x="1708150" y="3962400"/>
              <a:ext cx="1905000" cy="36933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dirty="0">
                  <a:solidFill>
                    <a:schemeClr val="tx1"/>
                  </a:solidFill>
                  <a:latin typeface="Comic Sans MS" pitchFamily="66" charset="0"/>
                </a:rPr>
                <a:t>Atributos</a:t>
              </a:r>
              <a:endParaRPr lang="es-ES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74760" name="Text Box 8"/>
            <p:cNvSpPr txBox="1">
              <a:spLocks noChangeArrowheads="1"/>
            </p:cNvSpPr>
            <p:nvPr/>
          </p:nvSpPr>
          <p:spPr bwMode="auto">
            <a:xfrm>
              <a:off x="1784350" y="4876800"/>
              <a:ext cx="1905000" cy="36933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>
                  <a:solidFill>
                    <a:schemeClr val="tx1"/>
                  </a:solidFill>
                  <a:latin typeface="Comic Sans MS" pitchFamily="66" charset="0"/>
                </a:rPr>
                <a:t>Métodos</a:t>
              </a:r>
              <a:endParaRPr lang="es-ES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74762" name="Text Box 10"/>
            <p:cNvSpPr txBox="1">
              <a:spLocks noChangeArrowheads="1"/>
            </p:cNvSpPr>
            <p:nvPr/>
          </p:nvSpPr>
          <p:spPr bwMode="auto">
            <a:xfrm>
              <a:off x="4279900" y="4006850"/>
              <a:ext cx="4343400" cy="61436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s-MX" sz="1800" dirty="0">
                  <a:solidFill>
                    <a:schemeClr val="tx1"/>
                  </a:solidFill>
                  <a:latin typeface="Comic Sans MS" pitchFamily="66" charset="0"/>
                </a:rPr>
                <a:t>Representan el </a:t>
              </a:r>
              <a:r>
                <a:rPr kumimoji="1" lang="es-MX" sz="1800" b="1" dirty="0">
                  <a:solidFill>
                    <a:schemeClr val="tx1"/>
                  </a:solidFill>
                  <a:latin typeface="Comic Sans MS" pitchFamily="66" charset="0"/>
                </a:rPr>
                <a:t>estado</a:t>
              </a:r>
              <a:r>
                <a:rPr kumimoji="1" lang="es-MX" sz="1800" dirty="0">
                  <a:solidFill>
                    <a:schemeClr val="tx1"/>
                  </a:solidFill>
                  <a:latin typeface="Comic Sans MS" pitchFamily="66" charset="0"/>
                </a:rPr>
                <a:t> de un objeto 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kumimoji="1" lang="es-MX" sz="1800" dirty="0">
                  <a:solidFill>
                    <a:schemeClr val="tx1"/>
                  </a:solidFill>
                  <a:latin typeface="Comic Sans MS" pitchFamily="66" charset="0"/>
                </a:rPr>
                <a:t>(variables de ejemplar)</a:t>
              </a:r>
              <a:endParaRPr kumimoji="1" lang="es-ES" sz="1800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74763" name="Text Box 11"/>
            <p:cNvSpPr txBox="1">
              <a:spLocks noChangeArrowheads="1"/>
            </p:cNvSpPr>
            <p:nvPr/>
          </p:nvSpPr>
          <p:spPr bwMode="auto">
            <a:xfrm>
              <a:off x="4279900" y="4921250"/>
              <a:ext cx="4343400" cy="64135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s-MX" sz="1800">
                  <a:solidFill>
                    <a:schemeClr val="tx1"/>
                  </a:solidFill>
                  <a:latin typeface="Comic Sans MS" pitchFamily="66" charset="0"/>
                </a:rPr>
                <a:t>Representan el </a:t>
              </a:r>
              <a:r>
                <a:rPr kumimoji="1" lang="es-MX" sz="1800" b="1">
                  <a:solidFill>
                    <a:schemeClr val="tx1"/>
                  </a:solidFill>
                  <a:latin typeface="Comic Sans MS" pitchFamily="66" charset="0"/>
                </a:rPr>
                <a:t>comportamiento</a:t>
              </a:r>
              <a:r>
                <a:rPr kumimoji="1" lang="es-MX" sz="1800">
                  <a:solidFill>
                    <a:schemeClr val="tx1"/>
                  </a:solidFill>
                  <a:latin typeface="Comic Sans MS" pitchFamily="66" charset="0"/>
                </a:rPr>
                <a:t> de un objeto (funciones miembro)</a:t>
              </a:r>
              <a:endParaRPr kumimoji="1" lang="es-ES" sz="180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74769" name="AutoShape 17"/>
            <p:cNvSpPr>
              <a:spLocks noChangeArrowheads="1"/>
            </p:cNvSpPr>
            <p:nvPr/>
          </p:nvSpPr>
          <p:spPr bwMode="auto">
            <a:xfrm>
              <a:off x="3822700" y="4267200"/>
              <a:ext cx="533400" cy="152400"/>
            </a:xfrm>
            <a:prstGeom prst="rightArrow">
              <a:avLst>
                <a:gd name="adj1" fmla="val 50000"/>
                <a:gd name="adj2" fmla="val 87500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74770" name="AutoShape 18"/>
            <p:cNvSpPr>
              <a:spLocks noChangeArrowheads="1"/>
            </p:cNvSpPr>
            <p:nvPr/>
          </p:nvSpPr>
          <p:spPr bwMode="auto">
            <a:xfrm>
              <a:off x="3822700" y="5181600"/>
              <a:ext cx="533400" cy="152400"/>
            </a:xfrm>
            <a:prstGeom prst="rightArrow">
              <a:avLst>
                <a:gd name="adj1" fmla="val 50000"/>
                <a:gd name="adj2" fmla="val 87500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14" name="13 Rectángulo"/>
          <p:cNvSpPr/>
          <p:nvPr/>
        </p:nvSpPr>
        <p:spPr>
          <a:xfrm>
            <a:off x="0" y="6165304"/>
            <a:ext cx="9144000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7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6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87375"/>
            <a:ext cx="8001000" cy="555625"/>
          </a:xfrm>
        </p:spPr>
        <p:txBody>
          <a:bodyPr>
            <a:normAutofit fontScale="90000"/>
          </a:bodyPr>
          <a:lstStyle/>
          <a:p>
            <a:r>
              <a:rPr lang="es-MX" sz="3200"/>
              <a:t>Ejemplo de instancia de objetos</a:t>
            </a:r>
            <a:endParaRPr lang="es-ES" sz="3200"/>
          </a:p>
        </p:txBody>
      </p:sp>
      <p:sp>
        <p:nvSpPr>
          <p:cNvPr id="33806" name="Rectangle 14"/>
          <p:cNvSpPr>
            <a:spLocks noGrp="1" noChangeArrowheads="1"/>
          </p:cNvSpPr>
          <p:nvPr>
            <p:ph idx="1"/>
          </p:nvPr>
        </p:nvSpPr>
        <p:spPr>
          <a:xfrm>
            <a:off x="1116013" y="1484784"/>
            <a:ext cx="7494587" cy="4343400"/>
          </a:xfrm>
        </p:spPr>
        <p:txBody>
          <a:bodyPr/>
          <a:lstStyle/>
          <a:p>
            <a:r>
              <a:rPr lang="es-MX" sz="2400" b="1"/>
              <a:t>Clase:</a:t>
            </a:r>
            <a:r>
              <a:rPr lang="es-MX" sz="2400"/>
              <a:t> Cuenta corriente</a:t>
            </a:r>
          </a:p>
          <a:p>
            <a:pPr lvl="1"/>
            <a:r>
              <a:rPr lang="es-MX" sz="2400"/>
              <a:t> Atributos:</a:t>
            </a:r>
          </a:p>
          <a:p>
            <a:pPr lvl="3">
              <a:buClr>
                <a:srgbClr val="6600FF"/>
              </a:buClr>
            </a:pPr>
            <a:r>
              <a:rPr lang="es-MX" sz="2400"/>
              <a:t> Número</a:t>
            </a:r>
          </a:p>
          <a:p>
            <a:pPr lvl="3">
              <a:buClr>
                <a:srgbClr val="6600FF"/>
              </a:buClr>
            </a:pPr>
            <a:r>
              <a:rPr lang="es-MX" sz="2400"/>
              <a:t> Nombre</a:t>
            </a:r>
          </a:p>
          <a:p>
            <a:pPr lvl="3">
              <a:buClr>
                <a:srgbClr val="6600FF"/>
              </a:buClr>
            </a:pPr>
            <a:r>
              <a:rPr lang="es-MX" sz="2400"/>
              <a:t> Saldo</a:t>
            </a:r>
          </a:p>
          <a:p>
            <a:pPr lvl="1"/>
            <a:r>
              <a:rPr lang="es-MX" sz="2400"/>
              <a:t> Métodos:</a:t>
            </a:r>
          </a:p>
          <a:p>
            <a:pPr lvl="3">
              <a:buClr>
                <a:srgbClr val="6600FF"/>
              </a:buClr>
            </a:pPr>
            <a:r>
              <a:rPr lang="es-MX" sz="2400"/>
              <a:t> Depositar</a:t>
            </a:r>
          </a:p>
          <a:p>
            <a:pPr lvl="3">
              <a:buClr>
                <a:srgbClr val="6600FF"/>
              </a:buClr>
            </a:pPr>
            <a:r>
              <a:rPr lang="es-MX" sz="2400"/>
              <a:t> Girar</a:t>
            </a:r>
          </a:p>
          <a:p>
            <a:pPr lvl="3">
              <a:buClr>
                <a:srgbClr val="6600FF"/>
              </a:buClr>
            </a:pPr>
            <a:r>
              <a:rPr lang="es-ES" sz="2400"/>
              <a:t> Consultar saldo</a:t>
            </a:r>
          </a:p>
        </p:txBody>
      </p:sp>
      <p:sp>
        <p:nvSpPr>
          <p:cNvPr id="4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4C14-FFC5-437E-8B4A-FCB508B26F12}" type="slidenum">
              <a:rPr lang="es-ES"/>
              <a:pPr/>
              <a:t>29</a:t>
            </a:fld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0" y="6165304"/>
            <a:ext cx="9144000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27050"/>
            <a:ext cx="8001000" cy="615950"/>
          </a:xfrm>
        </p:spPr>
        <p:txBody>
          <a:bodyPr>
            <a:normAutofit fontScale="90000"/>
          </a:bodyPr>
          <a:lstStyle/>
          <a:p>
            <a:r>
              <a:rPr lang="es-MX"/>
              <a:t>Clase</a:t>
            </a:r>
            <a:endParaRPr lang="es-ES"/>
          </a:p>
        </p:txBody>
      </p:sp>
      <p:sp>
        <p:nvSpPr>
          <p:cNvPr id="4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F1717-2FD7-4388-B455-BF826514193F}" type="slidenum">
              <a:rPr lang="es-ES"/>
              <a:pPr/>
              <a:t>3</a:t>
            </a:fld>
            <a:endParaRPr lang="es-ES"/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971550" y="1773238"/>
            <a:ext cx="7772400" cy="207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4175" indent="-384175" algn="just">
              <a:spcBef>
                <a:spcPct val="50000"/>
              </a:spcBef>
              <a:buClr>
                <a:srgbClr val="912E13"/>
              </a:buClr>
              <a:buFont typeface="Wingdings" pitchFamily="2" charset="2"/>
              <a:buBlip>
                <a:blip r:embed="rId2"/>
              </a:buBlip>
              <a:tabLst>
                <a:tab pos="4308475" algn="l"/>
              </a:tabLst>
            </a:pPr>
            <a:r>
              <a:rPr lang="es-ES" sz="2800" dirty="0"/>
              <a:t>Una clase es como un tipo de dato creado por el usuario, que posee</a:t>
            </a:r>
            <a:r>
              <a:rPr lang="es-MX" sz="2800" dirty="0"/>
              <a:t> dos categorías de miembros:</a:t>
            </a:r>
          </a:p>
          <a:p>
            <a:pPr marL="985838" lvl="1" indent="-411163">
              <a:lnSpc>
                <a:spcPct val="80000"/>
              </a:lnSpc>
              <a:spcBef>
                <a:spcPct val="50000"/>
              </a:spcBef>
              <a:buClr>
                <a:srgbClr val="6600FF"/>
              </a:buClr>
              <a:buFont typeface="Wingdings" pitchFamily="2" charset="2"/>
              <a:buChar char="Ø"/>
              <a:tabLst>
                <a:tab pos="4308475" algn="l"/>
              </a:tabLst>
            </a:pPr>
            <a:r>
              <a:rPr lang="es-MX" sz="2800" dirty="0"/>
              <a:t>A</a:t>
            </a:r>
            <a:r>
              <a:rPr lang="es-ES" sz="2800" dirty="0"/>
              <a:t>tributos</a:t>
            </a:r>
            <a:r>
              <a:rPr lang="es-MX" sz="2800" dirty="0"/>
              <a:t> (Datos)	</a:t>
            </a:r>
            <a:r>
              <a:rPr lang="es-MX" sz="2800" dirty="0">
                <a:sym typeface="Symbol" pitchFamily="18" charset="2"/>
              </a:rPr>
              <a:t> </a:t>
            </a:r>
            <a:r>
              <a:rPr lang="es-MX" sz="2800" dirty="0"/>
              <a:t>Estado</a:t>
            </a:r>
          </a:p>
          <a:p>
            <a:pPr marL="985838" lvl="1" indent="-411163">
              <a:lnSpc>
                <a:spcPct val="80000"/>
              </a:lnSpc>
              <a:spcBef>
                <a:spcPct val="50000"/>
              </a:spcBef>
              <a:buClr>
                <a:srgbClr val="6600FF"/>
              </a:buClr>
              <a:buFont typeface="Wingdings" pitchFamily="2" charset="2"/>
              <a:buChar char="Ø"/>
              <a:tabLst>
                <a:tab pos="4308475" algn="l"/>
              </a:tabLst>
            </a:pPr>
            <a:r>
              <a:rPr lang="es-MX" sz="2800" dirty="0"/>
              <a:t>Métodos (Algoritmos)	</a:t>
            </a:r>
            <a:r>
              <a:rPr lang="es-MX" sz="2800" dirty="0">
                <a:sym typeface="Symbol" pitchFamily="18" charset="2"/>
              </a:rPr>
              <a:t></a:t>
            </a:r>
            <a:r>
              <a:rPr lang="es-MX" sz="2800" dirty="0"/>
              <a:t> Comportamiento</a:t>
            </a:r>
            <a:endParaRPr lang="es-ES" sz="2800" dirty="0"/>
          </a:p>
        </p:txBody>
      </p:sp>
      <p:sp>
        <p:nvSpPr>
          <p:cNvPr id="5" name="4 Rectángulo"/>
          <p:cNvSpPr/>
          <p:nvPr/>
        </p:nvSpPr>
        <p:spPr>
          <a:xfrm>
            <a:off x="0" y="6165304"/>
            <a:ext cx="9144000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2656"/>
            <a:ext cx="8001000" cy="555625"/>
          </a:xfrm>
        </p:spPr>
        <p:txBody>
          <a:bodyPr>
            <a:normAutofit fontScale="90000"/>
          </a:bodyPr>
          <a:lstStyle/>
          <a:p>
            <a:r>
              <a:rPr lang="es-MX" sz="3200"/>
              <a:t>Ejemplo de instancia de objetos</a:t>
            </a:r>
            <a:endParaRPr lang="es-ES" sz="320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24744"/>
            <a:ext cx="7772400" cy="4924425"/>
          </a:xfrm>
        </p:spPr>
        <p:txBody>
          <a:bodyPr/>
          <a:lstStyle/>
          <a:p>
            <a:r>
              <a:rPr lang="es-MX" sz="2400" b="1"/>
              <a:t>Clase:</a:t>
            </a:r>
            <a:r>
              <a:rPr lang="es-MX" sz="2400"/>
              <a:t>  	Cuenta corriente</a:t>
            </a:r>
          </a:p>
          <a:p>
            <a:pPr>
              <a:buFont typeface="Wingdings" pitchFamily="2" charset="2"/>
              <a:buNone/>
            </a:pPr>
            <a:endParaRPr lang="es-MX" sz="1200"/>
          </a:p>
          <a:p>
            <a:r>
              <a:rPr lang="es-MX" sz="2400" b="1"/>
              <a:t>Instanciación:  Cuenta Corriente</a:t>
            </a:r>
            <a:r>
              <a:rPr lang="es-MX" sz="2400"/>
              <a:t> A, B</a:t>
            </a:r>
            <a:endParaRPr lang="es-ES" sz="2400"/>
          </a:p>
        </p:txBody>
      </p:sp>
      <p:sp>
        <p:nvSpPr>
          <p:cNvPr id="2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0E61-3CF6-464C-BFC4-05D384FBC88A}" type="slidenum">
              <a:rPr lang="es-ES"/>
              <a:pPr/>
              <a:t>30</a:t>
            </a:fld>
            <a:endParaRPr lang="es-ES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1692275" y="2132856"/>
            <a:ext cx="5619750" cy="3403600"/>
            <a:chOff x="1111" y="1616"/>
            <a:chExt cx="3540" cy="2144"/>
          </a:xfrm>
        </p:grpSpPr>
        <p:sp>
          <p:nvSpPr>
            <p:cNvPr id="120837" name="Text Box 5"/>
            <p:cNvSpPr txBox="1">
              <a:spLocks noChangeArrowheads="1"/>
            </p:cNvSpPr>
            <p:nvPr/>
          </p:nvSpPr>
          <p:spPr bwMode="auto">
            <a:xfrm>
              <a:off x="1383" y="1616"/>
              <a:ext cx="9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>
                  <a:latin typeface="Comic Sans MS" pitchFamily="66" charset="0"/>
                </a:rPr>
                <a:t>Objeto:  </a:t>
              </a:r>
              <a:r>
                <a:rPr lang="es-MX" sz="2000" b="1">
                  <a:latin typeface="Comic Sans MS" pitchFamily="66" charset="0"/>
                </a:rPr>
                <a:t>A</a:t>
              </a:r>
              <a:endParaRPr lang="es-ES" sz="2000" b="1">
                <a:latin typeface="Comic Sans MS" pitchFamily="66" charset="0"/>
              </a:endParaRPr>
            </a:p>
          </p:txBody>
        </p:sp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1111" y="1888"/>
              <a:ext cx="1680" cy="1872"/>
              <a:chOff x="912" y="2208"/>
              <a:chExt cx="1680" cy="1872"/>
            </a:xfrm>
          </p:grpSpPr>
          <p:sp>
            <p:nvSpPr>
              <p:cNvPr id="120836" name="Rectangle 4"/>
              <p:cNvSpPr>
                <a:spLocks noChangeArrowheads="1"/>
              </p:cNvSpPr>
              <p:nvPr/>
            </p:nvSpPr>
            <p:spPr bwMode="auto">
              <a:xfrm>
                <a:off x="921" y="2208"/>
                <a:ext cx="1584" cy="1872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839" name="Text Box 7"/>
              <p:cNvSpPr txBox="1">
                <a:spLocks noChangeArrowheads="1"/>
              </p:cNvSpPr>
              <p:nvPr/>
            </p:nvSpPr>
            <p:spPr bwMode="auto">
              <a:xfrm>
                <a:off x="1296" y="2832"/>
                <a:ext cx="7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1800" b="1">
                    <a:latin typeface="Arial" charset="0"/>
                  </a:rPr>
                  <a:t>Métodos</a:t>
                </a:r>
                <a:endParaRPr lang="es-ES" sz="1800" b="1">
                  <a:latin typeface="Arial" charset="0"/>
                </a:endParaRPr>
              </a:p>
            </p:txBody>
          </p:sp>
          <p:grpSp>
            <p:nvGrpSpPr>
              <p:cNvPr id="4" name="Group 28"/>
              <p:cNvGrpSpPr>
                <a:grpSpLocks/>
              </p:cNvGrpSpPr>
              <p:nvPr/>
            </p:nvGrpSpPr>
            <p:grpSpPr bwMode="auto">
              <a:xfrm>
                <a:off x="1152" y="3024"/>
                <a:ext cx="1008" cy="1008"/>
                <a:chOff x="1209" y="2976"/>
                <a:chExt cx="1008" cy="1008"/>
              </a:xfrm>
            </p:grpSpPr>
            <p:sp>
              <p:nvSpPr>
                <p:cNvPr id="120838" name="Rectangle 6"/>
                <p:cNvSpPr>
                  <a:spLocks noChangeArrowheads="1"/>
                </p:cNvSpPr>
                <p:nvPr/>
              </p:nvSpPr>
              <p:spPr bwMode="auto">
                <a:xfrm>
                  <a:off x="1209" y="2976"/>
                  <a:ext cx="1008" cy="1008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120840" name="Rectangle 8"/>
                <p:cNvSpPr>
                  <a:spLocks noChangeArrowheads="1"/>
                </p:cNvSpPr>
                <p:nvPr/>
              </p:nvSpPr>
              <p:spPr bwMode="auto">
                <a:xfrm>
                  <a:off x="1329" y="3072"/>
                  <a:ext cx="768" cy="240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kumimoji="1" lang="es-MX" sz="1800">
                      <a:latin typeface="Comic Sans MS" pitchFamily="66" charset="0"/>
                    </a:rPr>
                    <a:t>Depositar</a:t>
                  </a:r>
                  <a:endParaRPr kumimoji="1" lang="es-ES" sz="1800">
                    <a:latin typeface="Comic Sans MS" pitchFamily="66" charset="0"/>
                  </a:endParaRPr>
                </a:p>
              </p:txBody>
            </p:sp>
            <p:sp>
              <p:nvSpPr>
                <p:cNvPr id="120841" name="Rectangle 9"/>
                <p:cNvSpPr>
                  <a:spLocks noChangeArrowheads="1"/>
                </p:cNvSpPr>
                <p:nvPr/>
              </p:nvSpPr>
              <p:spPr bwMode="auto">
                <a:xfrm>
                  <a:off x="1329" y="3360"/>
                  <a:ext cx="768" cy="240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kumimoji="1" lang="es-MX" sz="1800">
                      <a:latin typeface="Comic Sans MS" pitchFamily="66" charset="0"/>
                    </a:rPr>
                    <a:t>Girar</a:t>
                  </a:r>
                  <a:endParaRPr kumimoji="1" lang="es-MX" sz="1800" noProof="1">
                    <a:latin typeface="Comic Sans MS" pitchFamily="66" charset="0"/>
                  </a:endParaRPr>
                </a:p>
              </p:txBody>
            </p:sp>
            <p:sp>
              <p:nvSpPr>
                <p:cNvPr id="120842" name="Rectangle 10"/>
                <p:cNvSpPr>
                  <a:spLocks noChangeArrowheads="1"/>
                </p:cNvSpPr>
                <p:nvPr/>
              </p:nvSpPr>
              <p:spPr bwMode="auto">
                <a:xfrm>
                  <a:off x="1329" y="3648"/>
                  <a:ext cx="768" cy="240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kumimoji="1" lang="es-MX" sz="1800">
                      <a:latin typeface="Comic Sans MS" pitchFamily="66" charset="0"/>
                    </a:rPr>
                    <a:t>Consultar</a:t>
                  </a:r>
                  <a:endParaRPr kumimoji="1" lang="es-ES" sz="1800">
                    <a:latin typeface="Comic Sans MS" pitchFamily="66" charset="0"/>
                  </a:endParaRPr>
                </a:p>
              </p:txBody>
            </p:sp>
          </p:grpSp>
          <p:sp>
            <p:nvSpPr>
              <p:cNvPr id="120844" name="Text Box 12"/>
              <p:cNvSpPr txBox="1">
                <a:spLocks noChangeArrowheads="1"/>
              </p:cNvSpPr>
              <p:nvPr/>
            </p:nvSpPr>
            <p:spPr bwMode="auto">
              <a:xfrm>
                <a:off x="912" y="2208"/>
                <a:ext cx="1680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1400">
                    <a:latin typeface="Comic Sans MS" pitchFamily="66" charset="0"/>
                  </a:rPr>
                  <a:t>Num: 1234</a:t>
                </a:r>
              </a:p>
              <a:p>
                <a:pPr>
                  <a:spcBef>
                    <a:spcPct val="50000"/>
                  </a:spcBef>
                </a:pPr>
                <a:r>
                  <a:rPr lang="es-MX" sz="1400">
                    <a:latin typeface="Comic Sans MS" pitchFamily="66" charset="0"/>
                  </a:rPr>
                  <a:t>Nombre: Juan</a:t>
                </a:r>
              </a:p>
              <a:p>
                <a:pPr>
                  <a:spcBef>
                    <a:spcPct val="50000"/>
                  </a:spcBef>
                </a:pPr>
                <a:r>
                  <a:rPr lang="es-MX" sz="1400">
                    <a:latin typeface="Comic Sans MS" pitchFamily="66" charset="0"/>
                  </a:rPr>
                  <a:t>Saldo: 350.000</a:t>
                </a:r>
                <a:endParaRPr lang="es-ES" sz="1400">
                  <a:latin typeface="Comic Sans MS" pitchFamily="66" charset="0"/>
                </a:endParaRPr>
              </a:p>
            </p:txBody>
          </p:sp>
        </p:grpSp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2971" y="1888"/>
              <a:ext cx="1680" cy="1872"/>
              <a:chOff x="912" y="2208"/>
              <a:chExt cx="1680" cy="1872"/>
            </a:xfrm>
          </p:grpSpPr>
          <p:sp>
            <p:nvSpPr>
              <p:cNvPr id="120863" name="Rectangle 31"/>
              <p:cNvSpPr>
                <a:spLocks noChangeArrowheads="1"/>
              </p:cNvSpPr>
              <p:nvPr/>
            </p:nvSpPr>
            <p:spPr bwMode="auto">
              <a:xfrm>
                <a:off x="921" y="2208"/>
                <a:ext cx="1584" cy="1872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864" name="Text Box 32"/>
              <p:cNvSpPr txBox="1">
                <a:spLocks noChangeArrowheads="1"/>
              </p:cNvSpPr>
              <p:nvPr/>
            </p:nvSpPr>
            <p:spPr bwMode="auto">
              <a:xfrm>
                <a:off x="1296" y="2832"/>
                <a:ext cx="7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1800" b="1">
                    <a:latin typeface="Arial" charset="0"/>
                  </a:rPr>
                  <a:t>Métodos</a:t>
                </a:r>
                <a:endParaRPr lang="es-ES" sz="1800" b="1">
                  <a:latin typeface="Arial" charset="0"/>
                </a:endParaRPr>
              </a:p>
            </p:txBody>
          </p:sp>
          <p:grpSp>
            <p:nvGrpSpPr>
              <p:cNvPr id="6" name="Group 33"/>
              <p:cNvGrpSpPr>
                <a:grpSpLocks/>
              </p:cNvGrpSpPr>
              <p:nvPr/>
            </p:nvGrpSpPr>
            <p:grpSpPr bwMode="auto">
              <a:xfrm>
                <a:off x="1152" y="3024"/>
                <a:ext cx="1008" cy="1008"/>
                <a:chOff x="1209" y="2976"/>
                <a:chExt cx="1008" cy="1008"/>
              </a:xfrm>
            </p:grpSpPr>
            <p:sp>
              <p:nvSpPr>
                <p:cNvPr id="120866" name="Rectangle 34"/>
                <p:cNvSpPr>
                  <a:spLocks noChangeArrowheads="1"/>
                </p:cNvSpPr>
                <p:nvPr/>
              </p:nvSpPr>
              <p:spPr bwMode="auto">
                <a:xfrm>
                  <a:off x="1209" y="2976"/>
                  <a:ext cx="1008" cy="1008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120867" name="Rectangle 35"/>
                <p:cNvSpPr>
                  <a:spLocks noChangeArrowheads="1"/>
                </p:cNvSpPr>
                <p:nvPr/>
              </p:nvSpPr>
              <p:spPr bwMode="auto">
                <a:xfrm>
                  <a:off x="1329" y="3072"/>
                  <a:ext cx="768" cy="240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kumimoji="1" lang="es-MX" sz="1800">
                      <a:latin typeface="Comic Sans MS" pitchFamily="66" charset="0"/>
                    </a:rPr>
                    <a:t>Depositar</a:t>
                  </a:r>
                  <a:endParaRPr kumimoji="1" lang="es-ES" sz="1800">
                    <a:latin typeface="Comic Sans MS" pitchFamily="66" charset="0"/>
                  </a:endParaRPr>
                </a:p>
              </p:txBody>
            </p:sp>
            <p:sp>
              <p:nvSpPr>
                <p:cNvPr id="120868" name="Rectangle 36"/>
                <p:cNvSpPr>
                  <a:spLocks noChangeArrowheads="1"/>
                </p:cNvSpPr>
                <p:nvPr/>
              </p:nvSpPr>
              <p:spPr bwMode="auto">
                <a:xfrm>
                  <a:off x="1329" y="3360"/>
                  <a:ext cx="768" cy="240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kumimoji="1" lang="es-MX" sz="1800">
                      <a:latin typeface="Comic Sans MS" pitchFamily="66" charset="0"/>
                    </a:rPr>
                    <a:t>Girar</a:t>
                  </a:r>
                  <a:endParaRPr kumimoji="1" lang="es-MX" sz="1800" noProof="1">
                    <a:latin typeface="Comic Sans MS" pitchFamily="66" charset="0"/>
                  </a:endParaRPr>
                </a:p>
              </p:txBody>
            </p:sp>
            <p:sp>
              <p:nvSpPr>
                <p:cNvPr id="120869" name="Rectangle 37"/>
                <p:cNvSpPr>
                  <a:spLocks noChangeArrowheads="1"/>
                </p:cNvSpPr>
                <p:nvPr/>
              </p:nvSpPr>
              <p:spPr bwMode="auto">
                <a:xfrm>
                  <a:off x="1329" y="3648"/>
                  <a:ext cx="768" cy="240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kumimoji="1" lang="es-MX" sz="1800">
                      <a:latin typeface="Comic Sans MS" pitchFamily="66" charset="0"/>
                    </a:rPr>
                    <a:t>Consultar</a:t>
                  </a:r>
                  <a:endParaRPr kumimoji="1" lang="es-ES" sz="1800">
                    <a:latin typeface="Comic Sans MS" pitchFamily="66" charset="0"/>
                  </a:endParaRPr>
                </a:p>
              </p:txBody>
            </p:sp>
          </p:grpSp>
          <p:sp>
            <p:nvSpPr>
              <p:cNvPr id="120870" name="Text Box 38"/>
              <p:cNvSpPr txBox="1">
                <a:spLocks noChangeArrowheads="1"/>
              </p:cNvSpPr>
              <p:nvPr/>
            </p:nvSpPr>
            <p:spPr bwMode="auto">
              <a:xfrm>
                <a:off x="912" y="2208"/>
                <a:ext cx="1680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1400">
                    <a:latin typeface="Comic Sans MS" pitchFamily="66" charset="0"/>
                  </a:rPr>
                  <a:t>Num: 9876</a:t>
                </a:r>
              </a:p>
              <a:p>
                <a:pPr>
                  <a:spcBef>
                    <a:spcPct val="50000"/>
                  </a:spcBef>
                </a:pPr>
                <a:r>
                  <a:rPr lang="es-MX" sz="1400">
                    <a:latin typeface="Comic Sans MS" pitchFamily="66" charset="0"/>
                  </a:rPr>
                  <a:t>Nombre: María</a:t>
                </a:r>
              </a:p>
              <a:p>
                <a:pPr>
                  <a:spcBef>
                    <a:spcPct val="50000"/>
                  </a:spcBef>
                </a:pPr>
                <a:r>
                  <a:rPr lang="es-MX" sz="1400">
                    <a:latin typeface="Comic Sans MS" pitchFamily="66" charset="0"/>
                  </a:rPr>
                  <a:t>Saldo: 450.600</a:t>
                </a:r>
                <a:endParaRPr lang="es-ES" sz="1400">
                  <a:latin typeface="Comic Sans MS" pitchFamily="66" charset="0"/>
                </a:endParaRPr>
              </a:p>
            </p:txBody>
          </p:sp>
        </p:grpSp>
        <p:sp>
          <p:nvSpPr>
            <p:cNvPr id="120871" name="Text Box 39"/>
            <p:cNvSpPr txBox="1">
              <a:spLocks noChangeArrowheads="1"/>
            </p:cNvSpPr>
            <p:nvPr/>
          </p:nvSpPr>
          <p:spPr bwMode="auto">
            <a:xfrm>
              <a:off x="3288" y="1616"/>
              <a:ext cx="9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>
                  <a:latin typeface="Comic Sans MS" pitchFamily="66" charset="0"/>
                </a:rPr>
                <a:t>Objeto:  </a:t>
              </a:r>
              <a:r>
                <a:rPr lang="es-MX" sz="2000" b="1">
                  <a:latin typeface="Comic Sans MS" pitchFamily="66" charset="0"/>
                </a:rPr>
                <a:t>B</a:t>
              </a:r>
              <a:endParaRPr lang="es-ES" sz="2000" b="1">
                <a:latin typeface="Comic Sans MS" pitchFamily="66" charset="0"/>
              </a:endParaRPr>
            </a:p>
          </p:txBody>
        </p:sp>
      </p:grpSp>
      <p:sp>
        <p:nvSpPr>
          <p:cNvPr id="26" name="25 Rectángulo"/>
          <p:cNvSpPr/>
          <p:nvPr/>
        </p:nvSpPr>
        <p:spPr>
          <a:xfrm>
            <a:off x="0" y="6165304"/>
            <a:ext cx="9144000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57350"/>
            <a:ext cx="7772400" cy="414338"/>
          </a:xfrm>
        </p:spPr>
        <p:txBody>
          <a:bodyPr>
            <a:normAutofit fontScale="90000"/>
          </a:bodyPr>
          <a:lstStyle/>
          <a:p>
            <a:r>
              <a:rPr lang="es-MX">
                <a:solidFill>
                  <a:srgbClr val="CC0066"/>
                </a:solidFill>
              </a:rPr>
              <a:t>MENSAJES</a:t>
            </a:r>
            <a:endParaRPr lang="es-ES">
              <a:solidFill>
                <a:srgbClr val="CC0066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0" y="6165304"/>
            <a:ext cx="9144000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27050"/>
            <a:ext cx="8001000" cy="615950"/>
          </a:xfrm>
        </p:spPr>
        <p:txBody>
          <a:bodyPr>
            <a:normAutofit fontScale="90000"/>
          </a:bodyPr>
          <a:lstStyle/>
          <a:p>
            <a:r>
              <a:rPr lang="es-MX"/>
              <a:t>Mensaje</a:t>
            </a:r>
            <a:endParaRPr lang="es-ES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1773238"/>
            <a:ext cx="7772400" cy="3527425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MX" sz="2400"/>
              <a:t>Mecanismo por el cual </a:t>
            </a:r>
            <a:r>
              <a:rPr lang="es-MX" sz="2400" b="1" i="1">
                <a:solidFill>
                  <a:srgbClr val="CC0066"/>
                </a:solidFill>
              </a:rPr>
              <a:t>se solicita</a:t>
            </a:r>
            <a:r>
              <a:rPr lang="es-MX" sz="2400"/>
              <a:t> una acción sobre el objeto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s-ES" sz="1200"/>
          </a:p>
          <a:p>
            <a:pPr algn="just">
              <a:lnSpc>
                <a:spcPct val="90000"/>
              </a:lnSpc>
            </a:pPr>
            <a:r>
              <a:rPr lang="es-ES" sz="2400"/>
              <a:t>Un programa en ejecución es una colección de objetos que se crean, </a:t>
            </a:r>
            <a:r>
              <a:rPr lang="es-MX" sz="2400" b="1" i="1">
                <a:solidFill>
                  <a:srgbClr val="CC0066"/>
                </a:solidFill>
              </a:rPr>
              <a:t>interactúan</a:t>
            </a:r>
            <a:r>
              <a:rPr lang="es-ES" sz="2400"/>
              <a:t> y se detruyen</a:t>
            </a:r>
            <a:endParaRPr lang="es-MX" sz="2400"/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s-MX" sz="1200"/>
          </a:p>
          <a:p>
            <a:pPr algn="just">
              <a:lnSpc>
                <a:spcPct val="90000"/>
              </a:lnSpc>
            </a:pPr>
            <a:r>
              <a:rPr lang="es-MX" sz="2400"/>
              <a:t>La</a:t>
            </a:r>
            <a:r>
              <a:rPr lang="es-ES" sz="2400"/>
              <a:t> </a:t>
            </a:r>
            <a:r>
              <a:rPr lang="es-ES" sz="2400" b="1" i="1">
                <a:solidFill>
                  <a:srgbClr val="CC0066"/>
                </a:solidFill>
              </a:rPr>
              <a:t>interacción</a:t>
            </a:r>
            <a:r>
              <a:rPr lang="es-ES" sz="2400"/>
              <a:t> se basa en </a:t>
            </a:r>
            <a:r>
              <a:rPr lang="es-ES" sz="2400" b="1" i="1">
                <a:solidFill>
                  <a:srgbClr val="CC0066"/>
                </a:solidFill>
              </a:rPr>
              <a:t>mensajes</a:t>
            </a:r>
            <a:r>
              <a:rPr lang="es-ES" sz="2400"/>
              <a:t> que son enviados de un objeto a otro, de modo que el emisor le pide al receptor la ejecución de un método</a:t>
            </a:r>
          </a:p>
        </p:txBody>
      </p:sp>
      <p:sp>
        <p:nvSpPr>
          <p:cNvPr id="4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B3D5-0362-4DA3-A5B2-B82A47E845D8}" type="slidenum">
              <a:rPr lang="es-ES"/>
              <a:pPr/>
              <a:t>32</a:t>
            </a:fld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0" y="6165304"/>
            <a:ext cx="9144000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27050"/>
            <a:ext cx="8001000" cy="615950"/>
          </a:xfrm>
        </p:spPr>
        <p:txBody>
          <a:bodyPr>
            <a:normAutofit fontScale="90000"/>
          </a:bodyPr>
          <a:lstStyle/>
          <a:p>
            <a:r>
              <a:rPr lang="es-MX"/>
              <a:t>Mensajes</a:t>
            </a:r>
            <a:endParaRPr lang="es-E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1773238"/>
            <a:ext cx="7772400" cy="4176712"/>
          </a:xfrm>
        </p:spPr>
        <p:txBody>
          <a:bodyPr/>
          <a:lstStyle/>
          <a:p>
            <a:pPr algn="just"/>
            <a:r>
              <a:rPr kumimoji="1" lang="es-ES" sz="2400"/>
              <a:t>Un objeto invoca un método como una reacción al recibir un mensaje</a:t>
            </a:r>
            <a:endParaRPr lang="es-MX" sz="2400"/>
          </a:p>
          <a:p>
            <a:pPr algn="just">
              <a:buFont typeface="Wingdings" pitchFamily="2" charset="2"/>
              <a:buNone/>
            </a:pPr>
            <a:endParaRPr lang="es-ES" sz="1200"/>
          </a:p>
          <a:p>
            <a:pPr algn="just"/>
            <a:r>
              <a:rPr lang="es-MX" sz="2400"/>
              <a:t>La interpretación del mensaje dependerá del receptor</a:t>
            </a:r>
            <a:endParaRPr lang="es-ES" sz="2400"/>
          </a:p>
        </p:txBody>
      </p:sp>
      <p:sp>
        <p:nvSpPr>
          <p:cNvPr id="24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6813-33A0-4008-BAD8-3C146B7CB9B9}" type="slidenum">
              <a:rPr lang="es-ES"/>
              <a:pPr/>
              <a:t>33</a:t>
            </a:fld>
            <a:endParaRPr lang="es-E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87450" y="3716338"/>
            <a:ext cx="4608513" cy="1052512"/>
            <a:chOff x="1968" y="2889"/>
            <a:chExt cx="3072" cy="663"/>
          </a:xfrm>
        </p:grpSpPr>
        <p:sp>
          <p:nvSpPr>
            <p:cNvPr id="125957" name="Text Box 5"/>
            <p:cNvSpPr txBox="1">
              <a:spLocks noChangeArrowheads="1"/>
            </p:cNvSpPr>
            <p:nvPr/>
          </p:nvSpPr>
          <p:spPr bwMode="auto">
            <a:xfrm>
              <a:off x="3552" y="2889"/>
              <a:ext cx="14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>
                  <a:latin typeface="Arial" charset="0"/>
                </a:rPr>
                <a:t>     </a:t>
              </a:r>
              <a:r>
                <a:rPr lang="es-MX" sz="1600">
                  <a:solidFill>
                    <a:srgbClr val="CC0066"/>
                  </a:solidFill>
                  <a:latin typeface="Arial" charset="0"/>
                </a:rPr>
                <a:t>Médico</a:t>
              </a:r>
              <a:endParaRPr lang="es-ES" sz="1600">
                <a:solidFill>
                  <a:srgbClr val="CC0066"/>
                </a:solidFill>
                <a:latin typeface="Arial" charset="0"/>
              </a:endParaRPr>
            </a:p>
          </p:txBody>
        </p:sp>
        <p:sp>
          <p:nvSpPr>
            <p:cNvPr id="125958" name="Rectangle 6"/>
            <p:cNvSpPr>
              <a:spLocks noChangeArrowheads="1"/>
            </p:cNvSpPr>
            <p:nvPr/>
          </p:nvSpPr>
          <p:spPr bwMode="auto">
            <a:xfrm>
              <a:off x="2064" y="3168"/>
              <a:ext cx="57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959" name="Oval 7"/>
            <p:cNvSpPr>
              <a:spLocks noChangeArrowheads="1"/>
            </p:cNvSpPr>
            <p:nvPr/>
          </p:nvSpPr>
          <p:spPr bwMode="auto">
            <a:xfrm>
              <a:off x="3696" y="3072"/>
              <a:ext cx="672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960" name="Text Box 8"/>
            <p:cNvSpPr txBox="1">
              <a:spLocks noChangeArrowheads="1"/>
            </p:cNvSpPr>
            <p:nvPr/>
          </p:nvSpPr>
          <p:spPr bwMode="auto">
            <a:xfrm>
              <a:off x="1968" y="2925"/>
              <a:ext cx="11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>
                  <a:latin typeface="Arial" charset="0"/>
                </a:rPr>
                <a:t>  </a:t>
              </a:r>
              <a:r>
                <a:rPr lang="es-MX" sz="1600">
                  <a:solidFill>
                    <a:srgbClr val="CC0066"/>
                  </a:solidFill>
                  <a:latin typeface="Arial" charset="0"/>
                </a:rPr>
                <a:t>Paciente</a:t>
              </a:r>
              <a:endParaRPr lang="es-ES" sz="1600">
                <a:solidFill>
                  <a:srgbClr val="CC0066"/>
                </a:solidFill>
                <a:latin typeface="Arial" charset="0"/>
              </a:endParaRP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2742" y="3168"/>
              <a:ext cx="954" cy="212"/>
              <a:chOff x="2592" y="2826"/>
              <a:chExt cx="954" cy="212"/>
            </a:xfrm>
          </p:grpSpPr>
          <p:sp>
            <p:nvSpPr>
              <p:cNvPr id="125962" name="Line 10"/>
              <p:cNvSpPr>
                <a:spLocks noChangeShapeType="1"/>
              </p:cNvSpPr>
              <p:nvPr/>
            </p:nvSpPr>
            <p:spPr bwMode="auto">
              <a:xfrm>
                <a:off x="2592" y="30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s-ES"/>
              </a:p>
            </p:txBody>
          </p:sp>
          <p:sp>
            <p:nvSpPr>
              <p:cNvPr id="125963" name="Text Box 11"/>
              <p:cNvSpPr txBox="1">
                <a:spLocks noChangeArrowheads="1"/>
              </p:cNvSpPr>
              <p:nvPr/>
            </p:nvSpPr>
            <p:spPr bwMode="auto">
              <a:xfrm>
                <a:off x="2730" y="2826"/>
                <a:ext cx="8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1600">
                    <a:solidFill>
                      <a:srgbClr val="CC0066"/>
                    </a:solidFill>
                    <a:latin typeface="Arial" charset="0"/>
                  </a:rPr>
                  <a:t>Mensaje</a:t>
                </a:r>
                <a:endParaRPr lang="es-ES" sz="1600">
                  <a:solidFill>
                    <a:srgbClr val="CC0066"/>
                  </a:solidFill>
                  <a:latin typeface="Arial" charset="0"/>
                </a:endParaRPr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572000" y="4437063"/>
            <a:ext cx="4432300" cy="1860550"/>
            <a:chOff x="1440" y="2841"/>
            <a:chExt cx="2928" cy="1172"/>
          </a:xfrm>
        </p:grpSpPr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2160" y="2841"/>
              <a:ext cx="1248" cy="567"/>
              <a:chOff x="2160" y="2841"/>
              <a:chExt cx="1248" cy="567"/>
            </a:xfrm>
          </p:grpSpPr>
          <p:sp>
            <p:nvSpPr>
              <p:cNvPr id="125966" name="AutoShape 14"/>
              <p:cNvSpPr>
                <a:spLocks noChangeArrowheads="1"/>
              </p:cNvSpPr>
              <p:nvPr/>
            </p:nvSpPr>
            <p:spPr bwMode="auto">
              <a:xfrm>
                <a:off x="2352" y="3072"/>
                <a:ext cx="528" cy="336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5967" name="Text Box 15"/>
              <p:cNvSpPr txBox="1">
                <a:spLocks noChangeArrowheads="1"/>
              </p:cNvSpPr>
              <p:nvPr/>
            </p:nvSpPr>
            <p:spPr bwMode="auto">
              <a:xfrm>
                <a:off x="2160" y="2841"/>
                <a:ext cx="124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1600">
                    <a:solidFill>
                      <a:srgbClr val="CC0066"/>
                    </a:solidFill>
                    <a:latin typeface="Arial" charset="0"/>
                  </a:rPr>
                  <a:t>Recepcionista</a:t>
                </a:r>
                <a:endParaRPr lang="es-ES" sz="1600">
                  <a:solidFill>
                    <a:srgbClr val="CC0066"/>
                  </a:solidFill>
                  <a:latin typeface="Arial" charset="0"/>
                </a:endParaRPr>
              </a:p>
            </p:txBody>
          </p:sp>
        </p:grpSp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2880" y="3417"/>
              <a:ext cx="1488" cy="596"/>
              <a:chOff x="3600" y="3177"/>
              <a:chExt cx="1488" cy="596"/>
            </a:xfrm>
          </p:grpSpPr>
          <p:sp>
            <p:nvSpPr>
              <p:cNvPr id="125969" name="Text Box 17"/>
              <p:cNvSpPr txBox="1">
                <a:spLocks noChangeArrowheads="1"/>
              </p:cNvSpPr>
              <p:nvPr/>
            </p:nvSpPr>
            <p:spPr bwMode="auto">
              <a:xfrm>
                <a:off x="3600" y="3561"/>
                <a:ext cx="14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1600">
                    <a:latin typeface="Arial" charset="0"/>
                  </a:rPr>
                  <a:t>      </a:t>
                </a:r>
                <a:r>
                  <a:rPr lang="es-MX" sz="1600">
                    <a:solidFill>
                      <a:srgbClr val="CC0066"/>
                    </a:solidFill>
                    <a:latin typeface="Arial" charset="0"/>
                  </a:rPr>
                  <a:t>Médico</a:t>
                </a:r>
                <a:endParaRPr lang="es-ES" sz="1600">
                  <a:solidFill>
                    <a:srgbClr val="CC0066"/>
                  </a:solidFill>
                  <a:latin typeface="Arial" charset="0"/>
                </a:endParaRPr>
              </a:p>
            </p:txBody>
          </p:sp>
          <p:sp>
            <p:nvSpPr>
              <p:cNvPr id="125970" name="Oval 18"/>
              <p:cNvSpPr>
                <a:spLocks noChangeArrowheads="1"/>
              </p:cNvSpPr>
              <p:nvPr/>
            </p:nvSpPr>
            <p:spPr bwMode="auto">
              <a:xfrm>
                <a:off x="3792" y="3177"/>
                <a:ext cx="528" cy="37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1440" y="3459"/>
              <a:ext cx="1104" cy="554"/>
              <a:chOff x="1728" y="3219"/>
              <a:chExt cx="1104" cy="554"/>
            </a:xfrm>
          </p:grpSpPr>
          <p:sp>
            <p:nvSpPr>
              <p:cNvPr id="125972" name="Rectangle 20"/>
              <p:cNvSpPr>
                <a:spLocks noChangeArrowheads="1"/>
              </p:cNvSpPr>
              <p:nvPr/>
            </p:nvSpPr>
            <p:spPr bwMode="auto">
              <a:xfrm>
                <a:off x="1872" y="3219"/>
                <a:ext cx="57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5973" name="Text Box 21"/>
              <p:cNvSpPr txBox="1">
                <a:spLocks noChangeArrowheads="1"/>
              </p:cNvSpPr>
              <p:nvPr/>
            </p:nvSpPr>
            <p:spPr bwMode="auto">
              <a:xfrm>
                <a:off x="1728" y="3561"/>
                <a:ext cx="110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1600">
                    <a:latin typeface="Arial" charset="0"/>
                  </a:rPr>
                  <a:t>    </a:t>
                </a:r>
                <a:r>
                  <a:rPr lang="es-MX" sz="1600">
                    <a:solidFill>
                      <a:srgbClr val="CC0066"/>
                    </a:solidFill>
                    <a:latin typeface="Arial" charset="0"/>
                  </a:rPr>
                  <a:t>Paciente</a:t>
                </a:r>
                <a:endParaRPr lang="es-ES" sz="1600">
                  <a:solidFill>
                    <a:srgbClr val="CC0066"/>
                  </a:solidFill>
                  <a:latin typeface="Arial" charset="0"/>
                </a:endParaRPr>
              </a:p>
            </p:txBody>
          </p:sp>
        </p:grpSp>
        <p:sp>
          <p:nvSpPr>
            <p:cNvPr id="125974" name="Freeform 22"/>
            <p:cNvSpPr>
              <a:spLocks/>
            </p:cNvSpPr>
            <p:nvPr/>
          </p:nvSpPr>
          <p:spPr bwMode="auto">
            <a:xfrm>
              <a:off x="1852" y="3199"/>
              <a:ext cx="557" cy="242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9" y="214"/>
                </a:cxn>
                <a:cxn ang="0">
                  <a:pos x="29" y="185"/>
                </a:cxn>
                <a:cxn ang="0">
                  <a:pos x="133" y="119"/>
                </a:cxn>
                <a:cxn ang="0">
                  <a:pos x="199" y="72"/>
                </a:cxn>
                <a:cxn ang="0">
                  <a:pos x="387" y="34"/>
                </a:cxn>
                <a:cxn ang="0">
                  <a:pos x="557" y="6"/>
                </a:cxn>
              </a:cxnLst>
              <a:rect l="0" t="0" r="r" b="b"/>
              <a:pathLst>
                <a:path w="557" h="242">
                  <a:moveTo>
                    <a:pt x="0" y="242"/>
                  </a:moveTo>
                  <a:cubicBezTo>
                    <a:pt x="6" y="233"/>
                    <a:pt x="14" y="224"/>
                    <a:pt x="19" y="214"/>
                  </a:cubicBezTo>
                  <a:cubicBezTo>
                    <a:pt x="24" y="205"/>
                    <a:pt x="23" y="194"/>
                    <a:pt x="29" y="185"/>
                  </a:cubicBezTo>
                  <a:cubicBezTo>
                    <a:pt x="52" y="151"/>
                    <a:pt x="100" y="141"/>
                    <a:pt x="133" y="119"/>
                  </a:cubicBezTo>
                  <a:cubicBezTo>
                    <a:pt x="139" y="115"/>
                    <a:pt x="187" y="76"/>
                    <a:pt x="199" y="72"/>
                  </a:cubicBezTo>
                  <a:cubicBezTo>
                    <a:pt x="257" y="51"/>
                    <a:pt x="326" y="42"/>
                    <a:pt x="387" y="34"/>
                  </a:cubicBezTo>
                  <a:cubicBezTo>
                    <a:pt x="439" y="0"/>
                    <a:pt x="497" y="6"/>
                    <a:pt x="557" y="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125975" name="Freeform 23"/>
            <p:cNvSpPr>
              <a:spLocks/>
            </p:cNvSpPr>
            <p:nvPr/>
          </p:nvSpPr>
          <p:spPr bwMode="auto">
            <a:xfrm>
              <a:off x="2834" y="3177"/>
              <a:ext cx="425" cy="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" y="37"/>
                </a:cxn>
                <a:cxn ang="0">
                  <a:pos x="312" y="94"/>
                </a:cxn>
                <a:cxn ang="0">
                  <a:pos x="350" y="141"/>
                </a:cxn>
                <a:cxn ang="0">
                  <a:pos x="397" y="179"/>
                </a:cxn>
                <a:cxn ang="0">
                  <a:pos x="406" y="207"/>
                </a:cxn>
                <a:cxn ang="0">
                  <a:pos x="425" y="236"/>
                </a:cxn>
              </a:cxnLst>
              <a:rect l="0" t="0" r="r" b="b"/>
              <a:pathLst>
                <a:path w="425" h="236">
                  <a:moveTo>
                    <a:pt x="0" y="0"/>
                  </a:moveTo>
                  <a:cubicBezTo>
                    <a:pt x="69" y="7"/>
                    <a:pt x="133" y="16"/>
                    <a:pt x="199" y="37"/>
                  </a:cubicBezTo>
                  <a:cubicBezTo>
                    <a:pt x="233" y="60"/>
                    <a:pt x="273" y="81"/>
                    <a:pt x="312" y="94"/>
                  </a:cubicBezTo>
                  <a:cubicBezTo>
                    <a:pt x="330" y="149"/>
                    <a:pt x="307" y="98"/>
                    <a:pt x="350" y="141"/>
                  </a:cubicBezTo>
                  <a:cubicBezTo>
                    <a:pt x="393" y="184"/>
                    <a:pt x="342" y="161"/>
                    <a:pt x="397" y="179"/>
                  </a:cubicBezTo>
                  <a:cubicBezTo>
                    <a:pt x="400" y="188"/>
                    <a:pt x="402" y="198"/>
                    <a:pt x="406" y="207"/>
                  </a:cubicBezTo>
                  <a:cubicBezTo>
                    <a:pt x="411" y="217"/>
                    <a:pt x="425" y="236"/>
                    <a:pt x="425" y="23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s-ES"/>
            </a:p>
          </p:txBody>
        </p:sp>
      </p:grpSp>
      <p:sp>
        <p:nvSpPr>
          <p:cNvPr id="25" name="24 Rectángulo"/>
          <p:cNvSpPr/>
          <p:nvPr/>
        </p:nvSpPr>
        <p:spPr>
          <a:xfrm>
            <a:off x="0" y="6165304"/>
            <a:ext cx="9144000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57350"/>
            <a:ext cx="7772400" cy="414338"/>
          </a:xfrm>
        </p:spPr>
        <p:txBody>
          <a:bodyPr>
            <a:normAutofit fontScale="90000"/>
          </a:bodyPr>
          <a:lstStyle/>
          <a:p>
            <a:r>
              <a:rPr lang="es-MX">
                <a:solidFill>
                  <a:srgbClr val="CC0066"/>
                </a:solidFill>
              </a:rPr>
              <a:t>MÉTODOS</a:t>
            </a:r>
            <a:endParaRPr lang="es-ES">
              <a:solidFill>
                <a:srgbClr val="CC0066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0" y="6165304"/>
            <a:ext cx="9144000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27050"/>
            <a:ext cx="8001000" cy="615950"/>
          </a:xfrm>
        </p:spPr>
        <p:txBody>
          <a:bodyPr>
            <a:normAutofit fontScale="90000"/>
          </a:bodyPr>
          <a:lstStyle/>
          <a:p>
            <a:r>
              <a:rPr lang="es-MX"/>
              <a:t>Métodos</a:t>
            </a:r>
            <a:endParaRPr lang="es-ES"/>
          </a:p>
        </p:txBody>
      </p:sp>
      <p:sp>
        <p:nvSpPr>
          <p:cNvPr id="4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123A-106E-44DB-A91F-3EB09EC377FE}" type="slidenum">
              <a:rPr lang="es-ES"/>
              <a:pPr/>
              <a:t>35</a:t>
            </a:fld>
            <a:endParaRPr lang="es-ES"/>
          </a:p>
        </p:txBody>
      </p:sp>
      <p:sp>
        <p:nvSpPr>
          <p:cNvPr id="114718" name="Text Box 30"/>
          <p:cNvSpPr txBox="1">
            <a:spLocks noChangeArrowheads="1"/>
          </p:cNvSpPr>
          <p:nvPr/>
        </p:nvSpPr>
        <p:spPr bwMode="auto">
          <a:xfrm>
            <a:off x="900113" y="1773238"/>
            <a:ext cx="7729537" cy="370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68325" indent="-374650" algn="just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es-MX">
                <a:latin typeface="Comic Sans MS" pitchFamily="66" charset="0"/>
              </a:rPr>
              <a:t>Un método es una función miembro de una clase</a:t>
            </a:r>
          </a:p>
          <a:p>
            <a:pPr marL="568325" indent="-374650" algn="just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endParaRPr lang="es-MX" sz="1200">
              <a:latin typeface="Comic Sans MS" pitchFamily="66" charset="0"/>
            </a:endParaRPr>
          </a:p>
          <a:p>
            <a:pPr marL="568325" indent="-374650" algn="just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es-MX">
                <a:latin typeface="Comic Sans MS" pitchFamily="66" charset="0"/>
              </a:rPr>
              <a:t>Establece el comportamiento del objeto</a:t>
            </a:r>
          </a:p>
          <a:p>
            <a:pPr marL="568325" indent="-374650" algn="just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endParaRPr lang="es-MX" sz="1200">
              <a:latin typeface="Comic Sans MS" pitchFamily="66" charset="0"/>
            </a:endParaRPr>
          </a:p>
          <a:p>
            <a:pPr marL="568325" indent="-374650" algn="just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es-MX">
                <a:latin typeface="Comic Sans MS" pitchFamily="66" charset="0"/>
              </a:rPr>
              <a:t>Opera directamente sobre el objeto que lo invocó</a:t>
            </a:r>
          </a:p>
          <a:p>
            <a:pPr marL="568325" indent="-374650" algn="just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endParaRPr lang="es-MX" sz="1200">
              <a:latin typeface="Comic Sans MS" pitchFamily="66" charset="0"/>
            </a:endParaRPr>
          </a:p>
          <a:p>
            <a:pPr marL="568325" indent="-374650" algn="just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es-MX">
                <a:latin typeface="Comic Sans MS" pitchFamily="66" charset="0"/>
              </a:rPr>
              <a:t>Recibe, como </a:t>
            </a:r>
            <a:r>
              <a:rPr lang="es-MX" b="1" i="1">
                <a:solidFill>
                  <a:srgbClr val="CC0066"/>
                </a:solidFill>
                <a:latin typeface="Comic Sans MS" pitchFamily="66" charset="0"/>
              </a:rPr>
              <a:t>parámetro implícito</a:t>
            </a:r>
            <a:r>
              <a:rPr lang="es-MX">
                <a:latin typeface="Comic Sans MS" pitchFamily="66" charset="0"/>
              </a:rPr>
              <a:t>, el objeto que lo invocó</a:t>
            </a:r>
            <a:endParaRPr lang="es-MX" noProof="1">
              <a:latin typeface="Comic Sans MS" pitchFamily="66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6165304"/>
            <a:ext cx="9144000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27050"/>
            <a:ext cx="8001000" cy="615950"/>
          </a:xfrm>
        </p:spPr>
        <p:txBody>
          <a:bodyPr>
            <a:normAutofit fontScale="90000"/>
          </a:bodyPr>
          <a:lstStyle/>
          <a:p>
            <a:r>
              <a:rPr lang="es-MX"/>
              <a:t>Métodos</a:t>
            </a:r>
            <a:endParaRPr lang="es-E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00213"/>
            <a:ext cx="7742237" cy="3560762"/>
          </a:xfrm>
          <a:noFill/>
          <a:ln/>
        </p:spPr>
        <p:txBody>
          <a:bodyPr/>
          <a:lstStyle/>
          <a:p>
            <a:pPr marL="384175" indent="-384175" algn="just">
              <a:tabLst>
                <a:tab pos="3340100" algn="l"/>
              </a:tabLst>
            </a:pPr>
            <a:r>
              <a:rPr lang="es-MX" sz="2400"/>
              <a:t>Si el método requiere otros objetos de la clase, éstos deberán ser pasados como parámetros explícitos y el método sólo podrá acceder en forma indirecta a estos objetos</a:t>
            </a:r>
          </a:p>
          <a:p>
            <a:pPr marL="384175" indent="-384175">
              <a:buFont typeface="Wingdings" pitchFamily="2" charset="2"/>
              <a:buNone/>
              <a:tabLst>
                <a:tab pos="3340100" algn="l"/>
              </a:tabLst>
            </a:pPr>
            <a:endParaRPr lang="es-MX" sz="1200"/>
          </a:p>
          <a:p>
            <a:pPr marL="384175" indent="-384175" algn="just">
              <a:tabLst>
                <a:tab pos="3340100" algn="l"/>
              </a:tabLst>
            </a:pPr>
            <a:r>
              <a:rPr lang="es-MX" sz="2400"/>
              <a:t>Ejemplos:</a:t>
            </a:r>
          </a:p>
          <a:p>
            <a:pPr marL="1492250" lvl="2" indent="-441325" algn="just">
              <a:buClr>
                <a:srgbClr val="6600FF"/>
              </a:buClr>
              <a:buFont typeface="Wingdings" pitchFamily="2" charset="2"/>
              <a:buChar char="Ø"/>
              <a:tabLst>
                <a:tab pos="3340100" algn="l"/>
              </a:tabLst>
            </a:pPr>
            <a:r>
              <a:rPr lang="es-MX">
                <a:latin typeface="Comic Sans MS" pitchFamily="66" charset="0"/>
              </a:rPr>
              <a:t>Depositar</a:t>
            </a:r>
          </a:p>
          <a:p>
            <a:pPr marL="1492250" lvl="2" indent="-441325" algn="just">
              <a:buClr>
                <a:srgbClr val="6600FF"/>
              </a:buClr>
              <a:buFont typeface="Wingdings" pitchFamily="2" charset="2"/>
              <a:buChar char="Ø"/>
              <a:tabLst>
                <a:tab pos="3340100" algn="l"/>
              </a:tabLst>
            </a:pPr>
            <a:r>
              <a:rPr lang="es-MX">
                <a:latin typeface="Comic Sans MS" pitchFamily="66" charset="0"/>
              </a:rPr>
              <a:t>Girar</a:t>
            </a:r>
          </a:p>
          <a:p>
            <a:pPr marL="1492250" lvl="2" indent="-441325" algn="just">
              <a:buClr>
                <a:srgbClr val="6600FF"/>
              </a:buClr>
              <a:buFont typeface="Wingdings" pitchFamily="2" charset="2"/>
              <a:buChar char="Ø"/>
              <a:tabLst>
                <a:tab pos="3340100" algn="l"/>
              </a:tabLst>
            </a:pPr>
            <a:r>
              <a:rPr lang="es-MX">
                <a:latin typeface="Comic Sans MS" pitchFamily="66" charset="0"/>
              </a:rPr>
              <a:t>Consultar</a:t>
            </a:r>
            <a:endParaRPr lang="es-MX"/>
          </a:p>
        </p:txBody>
      </p:sp>
      <p:sp>
        <p:nvSpPr>
          <p:cNvPr id="4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6E54-03B6-40EF-9EC6-0D27C37BDC2C}" type="slidenum">
              <a:rPr lang="es-ES"/>
              <a:pPr/>
              <a:t>36</a:t>
            </a:fld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0" y="6165304"/>
            <a:ext cx="9144000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1142984"/>
            <a:ext cx="8229600" cy="3357586"/>
          </a:xfrm>
        </p:spPr>
        <p:txBody>
          <a:bodyPr>
            <a:noAutofit/>
          </a:bodyPr>
          <a:lstStyle/>
          <a:p>
            <a:r>
              <a:rPr lang="es-ES" sz="7200" b="1" dirty="0" smtClean="0"/>
              <a:t>MUCHAS</a:t>
            </a:r>
            <a:br>
              <a:rPr lang="es-ES" sz="7200" b="1" dirty="0" smtClean="0"/>
            </a:br>
            <a:r>
              <a:rPr lang="es-ES" sz="7200" b="1" dirty="0" smtClean="0"/>
              <a:t>GRACIAS</a:t>
            </a:r>
            <a:endParaRPr lang="es-ES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27050"/>
            <a:ext cx="8001000" cy="61595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EJEMPLO Clase</a:t>
            </a:r>
            <a:endParaRPr lang="es-ES" dirty="0"/>
          </a:p>
        </p:txBody>
      </p:sp>
      <p:sp>
        <p:nvSpPr>
          <p:cNvPr id="4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404E-AEDD-4841-82EA-973D183A6133}" type="slidenum">
              <a:rPr lang="es-ES"/>
              <a:pPr/>
              <a:t>4</a:t>
            </a:fld>
            <a:endParaRPr lang="es-ES"/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971550" y="1773238"/>
            <a:ext cx="7772400" cy="307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4175" indent="-384175" algn="just">
              <a:spcBef>
                <a:spcPct val="50000"/>
              </a:spcBef>
              <a:buClr>
                <a:srgbClr val="912E13"/>
              </a:buClr>
              <a:buFont typeface="Wingdings" pitchFamily="2" charset="2"/>
              <a:buBlip>
                <a:blip r:embed="rId2"/>
              </a:buBlip>
              <a:tabLst>
                <a:tab pos="4308475" algn="l"/>
              </a:tabLst>
            </a:pPr>
            <a:r>
              <a:rPr lang="es-ES" sz="2800" dirty="0"/>
              <a:t>En general, es posible crear una clase a partir de cualquier objeto que esté a nuestro alrededor. Por ejemplo</a:t>
            </a:r>
            <a:r>
              <a:rPr lang="es-MX" sz="2800" dirty="0"/>
              <a:t>:</a:t>
            </a:r>
          </a:p>
          <a:p>
            <a:pPr marL="985838" lvl="1" indent="-411163">
              <a:lnSpc>
                <a:spcPct val="80000"/>
              </a:lnSpc>
              <a:spcBef>
                <a:spcPct val="50000"/>
              </a:spcBef>
              <a:buClr>
                <a:srgbClr val="6600FF"/>
              </a:buClr>
              <a:buFont typeface="Wingdings" pitchFamily="2" charset="2"/>
              <a:buChar char="Ø"/>
              <a:tabLst>
                <a:tab pos="4308475" algn="l"/>
              </a:tabLst>
            </a:pPr>
            <a:r>
              <a:rPr lang="es-MX" sz="2800" dirty="0"/>
              <a:t>Persona</a:t>
            </a:r>
          </a:p>
          <a:p>
            <a:pPr marL="985838" lvl="1" indent="-411163">
              <a:lnSpc>
                <a:spcPct val="80000"/>
              </a:lnSpc>
              <a:spcBef>
                <a:spcPct val="50000"/>
              </a:spcBef>
              <a:buClr>
                <a:srgbClr val="6600FF"/>
              </a:buClr>
              <a:buFont typeface="Wingdings" pitchFamily="2" charset="2"/>
              <a:buChar char="Ø"/>
              <a:tabLst>
                <a:tab pos="4308475" algn="l"/>
              </a:tabLst>
            </a:pPr>
            <a:r>
              <a:rPr lang="es-MX" sz="2800" dirty="0"/>
              <a:t>Automóvil</a:t>
            </a:r>
          </a:p>
          <a:p>
            <a:pPr marL="985838" lvl="1" indent="-411163">
              <a:lnSpc>
                <a:spcPct val="80000"/>
              </a:lnSpc>
              <a:spcBef>
                <a:spcPct val="50000"/>
              </a:spcBef>
              <a:buClr>
                <a:srgbClr val="6600FF"/>
              </a:buClr>
              <a:buFont typeface="Wingdings" pitchFamily="2" charset="2"/>
              <a:buChar char="Ø"/>
              <a:tabLst>
                <a:tab pos="4308475" algn="l"/>
              </a:tabLst>
            </a:pPr>
            <a:r>
              <a:rPr lang="es-MX" sz="2800" dirty="0"/>
              <a:t>Mascota</a:t>
            </a:r>
            <a:r>
              <a:rPr lang="es-MX" dirty="0">
                <a:latin typeface="Comic Sans MS" pitchFamily="66" charset="0"/>
              </a:rPr>
              <a:t>	</a:t>
            </a:r>
            <a:endParaRPr lang="es-ES" dirty="0">
              <a:latin typeface="Comic Sans MS" pitchFamily="66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6165304"/>
            <a:ext cx="9144000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27050"/>
            <a:ext cx="8001000" cy="615950"/>
          </a:xfrm>
        </p:spPr>
        <p:txBody>
          <a:bodyPr>
            <a:normAutofit fontScale="90000"/>
          </a:bodyPr>
          <a:lstStyle/>
          <a:p>
            <a:r>
              <a:rPr lang="es-MX"/>
              <a:t>Instancias-Objetos</a:t>
            </a:r>
            <a:endParaRPr lang="es-ES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40768"/>
            <a:ext cx="8001000" cy="4419600"/>
          </a:xfrm>
        </p:spPr>
        <p:txBody>
          <a:bodyPr/>
          <a:lstStyle/>
          <a:p>
            <a:pPr algn="just"/>
            <a:r>
              <a:rPr lang="es-ES" dirty="0"/>
              <a:t>Una Instancia es una ocurrencia de la clase</a:t>
            </a:r>
          </a:p>
          <a:p>
            <a:pPr algn="just">
              <a:buFont typeface="Wingdings" pitchFamily="2" charset="2"/>
              <a:buNone/>
            </a:pPr>
            <a:endParaRPr lang="es-ES" dirty="0"/>
          </a:p>
          <a:p>
            <a:pPr algn="just"/>
            <a:r>
              <a:rPr lang="es-ES" dirty="0"/>
              <a:t>Al momento de crear un objeto se produce la instanciación</a:t>
            </a:r>
          </a:p>
          <a:p>
            <a:pPr algn="just">
              <a:buFont typeface="Wingdings" pitchFamily="2" charset="2"/>
              <a:buNone/>
            </a:pPr>
            <a:endParaRPr lang="es-ES" dirty="0"/>
          </a:p>
          <a:p>
            <a:pPr algn="just"/>
            <a:r>
              <a:rPr lang="es-MX" dirty="0"/>
              <a:t>U</a:t>
            </a:r>
            <a:r>
              <a:rPr lang="es-ES" dirty="0"/>
              <a:t>n Objeto es una instancia de una Clase específica</a:t>
            </a:r>
            <a:endParaRPr lang="es-MX" dirty="0"/>
          </a:p>
          <a:p>
            <a:pPr algn="just">
              <a:buFont typeface="Wingdings" pitchFamily="2" charset="2"/>
              <a:buNone/>
            </a:pPr>
            <a:endParaRPr lang="es-ES" dirty="0"/>
          </a:p>
        </p:txBody>
      </p:sp>
      <p:sp>
        <p:nvSpPr>
          <p:cNvPr id="4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1DFD-FF29-419B-92E7-F29C41CC4C17}" type="slidenum">
              <a:rPr lang="es-ES"/>
              <a:pPr/>
              <a:t>5</a:t>
            </a:fld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0" y="6165304"/>
            <a:ext cx="9144000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27050"/>
            <a:ext cx="8001000" cy="615950"/>
          </a:xfrm>
        </p:spPr>
        <p:txBody>
          <a:bodyPr>
            <a:normAutofit fontScale="90000"/>
          </a:bodyPr>
          <a:lstStyle/>
          <a:p>
            <a:r>
              <a:rPr lang="es-MX"/>
              <a:t>Instancias-Objetos</a:t>
            </a:r>
            <a:endParaRPr lang="es-ES"/>
          </a:p>
        </p:txBody>
      </p:sp>
      <p:sp>
        <p:nvSpPr>
          <p:cNvPr id="4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1E46-2B09-4444-A2BD-13B35436030F}" type="slidenum">
              <a:rPr lang="es-ES"/>
              <a:pPr/>
              <a:t>6</a:t>
            </a:fld>
            <a:endParaRPr lang="es-ES"/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539552" y="1412776"/>
            <a:ext cx="7924800" cy="3970318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860425" lvl="1" indent="-403225" algn="just">
              <a:spcBef>
                <a:spcPct val="20000"/>
              </a:spcBef>
              <a:buClr>
                <a:srgbClr val="FF9900"/>
              </a:buClr>
              <a:buSzPct val="75000"/>
              <a:buFont typeface="Wingdings" pitchFamily="2" charset="2"/>
              <a:buNone/>
            </a:pPr>
            <a:r>
              <a:rPr lang="es-MX" sz="2800" dirty="0"/>
              <a:t>EJEMPLO:</a:t>
            </a:r>
          </a:p>
          <a:p>
            <a:pPr marL="860425" lvl="1" indent="-403225" algn="just">
              <a:spcBef>
                <a:spcPct val="20000"/>
              </a:spcBef>
              <a:buClr>
                <a:srgbClr val="FF9900"/>
              </a:buClr>
              <a:buSzPct val="75000"/>
              <a:buFont typeface="Wingdings" pitchFamily="2" charset="2"/>
              <a:buNone/>
            </a:pPr>
            <a:r>
              <a:rPr lang="es-ES" sz="2800" dirty="0"/>
              <a:t>Suponer que existe la clase </a:t>
            </a:r>
            <a:r>
              <a:rPr lang="es-MX" sz="2800" dirty="0"/>
              <a:t>Vehículo</a:t>
            </a:r>
            <a:endParaRPr lang="es-ES" sz="2800" dirty="0"/>
          </a:p>
          <a:p>
            <a:pPr marL="860425" lvl="1" indent="-403225" algn="just">
              <a:spcBef>
                <a:spcPct val="20000"/>
              </a:spcBef>
              <a:buClr>
                <a:srgbClr val="FF9900"/>
              </a:buClr>
              <a:buSzPct val="75000"/>
              <a:buFont typeface="Wingdings" pitchFamily="2" charset="2"/>
              <a:buNone/>
            </a:pPr>
            <a:endParaRPr lang="es-MX" sz="2800" dirty="0"/>
          </a:p>
          <a:p>
            <a:pPr marL="914400" lvl="1" indent="-457200" algn="just">
              <a:spcBef>
                <a:spcPct val="20000"/>
              </a:spcBef>
              <a:buClr>
                <a:srgbClr val="CC0066"/>
              </a:buClr>
              <a:buFont typeface="Wingdings" pitchFamily="2" charset="2"/>
              <a:buChar char="q"/>
            </a:pPr>
            <a:r>
              <a:rPr lang="es-MX" sz="2800" dirty="0"/>
              <a:t>El auto </a:t>
            </a:r>
            <a:r>
              <a:rPr lang="es-MX" sz="2800" dirty="0" smtClean="0"/>
              <a:t>MODELO H-4631</a:t>
            </a:r>
            <a:r>
              <a:rPr lang="es-ES" sz="2800" dirty="0" smtClean="0"/>
              <a:t> </a:t>
            </a:r>
            <a:r>
              <a:rPr lang="es-ES" sz="2800" dirty="0"/>
              <a:t>es una instancia de la clase </a:t>
            </a:r>
            <a:r>
              <a:rPr lang="es-MX" sz="2800" dirty="0"/>
              <a:t>Vehículo, o sea,</a:t>
            </a:r>
            <a:r>
              <a:rPr lang="es-ES" sz="2800" dirty="0"/>
              <a:t> un objeto de esa clase</a:t>
            </a:r>
          </a:p>
          <a:p>
            <a:pPr lvl="1" algn="just">
              <a:spcBef>
                <a:spcPct val="20000"/>
              </a:spcBef>
              <a:buClr>
                <a:srgbClr val="CC0066"/>
              </a:buClr>
            </a:pPr>
            <a:endParaRPr lang="es-MX" sz="2800" dirty="0"/>
          </a:p>
          <a:p>
            <a:pPr marL="914400" lvl="1" indent="-457200" algn="just">
              <a:spcBef>
                <a:spcPct val="20000"/>
              </a:spcBef>
              <a:buClr>
                <a:srgbClr val="CC0066"/>
              </a:buClr>
              <a:buFont typeface="Wingdings" pitchFamily="2" charset="2"/>
              <a:buChar char="q"/>
            </a:pPr>
            <a:r>
              <a:rPr lang="es-MX" sz="2800" dirty="0"/>
              <a:t>La camioneta </a:t>
            </a:r>
            <a:r>
              <a:rPr lang="es-MX" sz="2800" dirty="0" smtClean="0"/>
              <a:t>MODELO </a:t>
            </a:r>
            <a:r>
              <a:rPr lang="es-MX" sz="2800" dirty="0"/>
              <a:t>ZT-9283</a:t>
            </a:r>
            <a:r>
              <a:rPr lang="es-ES" sz="2800" dirty="0"/>
              <a:t> es otra instancia de la clase </a:t>
            </a:r>
            <a:r>
              <a:rPr lang="es-MX" sz="2800" dirty="0"/>
              <a:t>Vehículo</a:t>
            </a:r>
            <a:endParaRPr lang="es-ES" sz="2800" dirty="0"/>
          </a:p>
        </p:txBody>
      </p:sp>
      <p:sp>
        <p:nvSpPr>
          <p:cNvPr id="5" name="4 Rectángulo"/>
          <p:cNvSpPr/>
          <p:nvPr/>
        </p:nvSpPr>
        <p:spPr>
          <a:xfrm>
            <a:off x="0" y="6165304"/>
            <a:ext cx="9144000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27050"/>
            <a:ext cx="8001000" cy="615950"/>
          </a:xfrm>
        </p:spPr>
        <p:txBody>
          <a:bodyPr>
            <a:normAutofit fontScale="90000"/>
          </a:bodyPr>
          <a:lstStyle/>
          <a:p>
            <a:r>
              <a:rPr lang="es-MX"/>
              <a:t>Atributos</a:t>
            </a:r>
            <a:endParaRPr lang="es-ES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804863" y="1828800"/>
            <a:ext cx="8110537" cy="3471863"/>
          </a:xfrm>
        </p:spPr>
        <p:txBody>
          <a:bodyPr>
            <a:normAutofit/>
          </a:bodyPr>
          <a:lstStyle/>
          <a:p>
            <a:pPr algn="just"/>
            <a:r>
              <a:rPr lang="es-MX" sz="2800" dirty="0"/>
              <a:t>Son</a:t>
            </a:r>
            <a:r>
              <a:rPr lang="es-ES" sz="2800" dirty="0"/>
              <a:t> los datos que caracterizan a los objetos de una clase y determinan el estado de un objeto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BB3A-2D8E-44EB-96EF-200E964A1912}" type="slidenum">
              <a:rPr lang="es-ES"/>
              <a:pPr/>
              <a:t>7</a:t>
            </a:fld>
            <a:endParaRPr lang="es-ES"/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2627313" y="2997200"/>
            <a:ext cx="3816350" cy="18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50000"/>
              </a:spcBef>
              <a:buClr>
                <a:srgbClr val="CC0066"/>
              </a:buClr>
              <a:buFont typeface="Wingdings" pitchFamily="2" charset="2"/>
              <a:buChar char="Ø"/>
            </a:pPr>
            <a:r>
              <a:rPr lang="es-MX" sz="2800" dirty="0">
                <a:latin typeface="Comic Sans MS" pitchFamily="66" charset="0"/>
                <a:cs typeface="Times New Roman" pitchFamily="18" charset="0"/>
              </a:rPr>
              <a:t>Marca</a:t>
            </a:r>
          </a:p>
          <a:p>
            <a:pPr marL="457200" indent="-457200">
              <a:lnSpc>
                <a:spcPct val="40000"/>
              </a:lnSpc>
              <a:spcBef>
                <a:spcPct val="50000"/>
              </a:spcBef>
              <a:buClr>
                <a:srgbClr val="CC0066"/>
              </a:buClr>
              <a:buFont typeface="Wingdings" pitchFamily="2" charset="2"/>
              <a:buChar char="Ø"/>
            </a:pPr>
            <a:r>
              <a:rPr lang="es-MX" sz="2800" dirty="0">
                <a:latin typeface="Comic Sans MS" pitchFamily="66" charset="0"/>
                <a:cs typeface="Times New Roman" pitchFamily="18" charset="0"/>
              </a:rPr>
              <a:t>Año</a:t>
            </a:r>
          </a:p>
          <a:p>
            <a:pPr marL="457200" indent="-457200">
              <a:lnSpc>
                <a:spcPct val="40000"/>
              </a:lnSpc>
              <a:spcBef>
                <a:spcPct val="50000"/>
              </a:spcBef>
              <a:buClr>
                <a:srgbClr val="CC0066"/>
              </a:buClr>
              <a:buFont typeface="Wingdings" pitchFamily="2" charset="2"/>
              <a:buChar char="Ø"/>
            </a:pPr>
            <a:r>
              <a:rPr lang="es-MX" sz="2800" dirty="0">
                <a:latin typeface="Comic Sans MS" pitchFamily="66" charset="0"/>
                <a:cs typeface="Times New Roman" pitchFamily="18" charset="0"/>
              </a:rPr>
              <a:t>C</a:t>
            </a:r>
            <a:r>
              <a:rPr lang="es-ES" sz="2800" dirty="0">
                <a:latin typeface="Comic Sans MS" pitchFamily="66" charset="0"/>
                <a:cs typeface="Times New Roman" pitchFamily="18" charset="0"/>
              </a:rPr>
              <a:t>olor</a:t>
            </a:r>
            <a:endParaRPr lang="es-MX" sz="2800" dirty="0">
              <a:latin typeface="Comic Sans MS" pitchFamily="66" charset="0"/>
              <a:cs typeface="Times New Roman" pitchFamily="18" charset="0"/>
            </a:endParaRPr>
          </a:p>
          <a:p>
            <a:pPr marL="457200" indent="-457200">
              <a:lnSpc>
                <a:spcPct val="60000"/>
              </a:lnSpc>
              <a:spcBef>
                <a:spcPct val="50000"/>
              </a:spcBef>
              <a:buClr>
                <a:srgbClr val="CC0066"/>
              </a:buClr>
              <a:buFont typeface="Wingdings" pitchFamily="2" charset="2"/>
              <a:buChar char="Ø"/>
            </a:pPr>
            <a:r>
              <a:rPr lang="es-MX" sz="2800" dirty="0">
                <a:latin typeface="Comic Sans MS" pitchFamily="66" charset="0"/>
                <a:cs typeface="Times New Roman" pitchFamily="18" charset="0"/>
              </a:rPr>
              <a:t>Patente, etc.</a:t>
            </a:r>
            <a:endParaRPr lang="es-ES" sz="28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0" y="6165304"/>
            <a:ext cx="9144000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648"/>
            <a:ext cx="8001000" cy="615950"/>
          </a:xfrm>
        </p:spPr>
        <p:txBody>
          <a:bodyPr>
            <a:normAutofit fontScale="90000"/>
          </a:bodyPr>
          <a:lstStyle/>
          <a:p>
            <a:r>
              <a:rPr lang="es-MX" dirty="0"/>
              <a:t>Métodos</a:t>
            </a:r>
            <a:endParaRPr lang="es-E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68760"/>
            <a:ext cx="7772400" cy="4495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MX" sz="2400" dirty="0">
                <a:cs typeface="Times New Roman" pitchFamily="18" charset="0"/>
              </a:rPr>
              <a:t>Representan</a:t>
            </a:r>
            <a:r>
              <a:rPr lang="es-ES" sz="2400" dirty="0">
                <a:cs typeface="Times New Roman" pitchFamily="18" charset="0"/>
              </a:rPr>
              <a:t> todas aquellas </a:t>
            </a:r>
            <a:r>
              <a:rPr lang="es-ES" sz="2400" b="1" i="1" dirty="0">
                <a:solidFill>
                  <a:srgbClr val="912E13"/>
                </a:solidFill>
                <a:cs typeface="Times New Roman" pitchFamily="18" charset="0"/>
              </a:rPr>
              <a:t>acciones</a:t>
            </a:r>
            <a:r>
              <a:rPr lang="es-ES" sz="2400" dirty="0">
                <a:cs typeface="Times New Roman" pitchFamily="18" charset="0"/>
              </a:rPr>
              <a:t> que se pueden realizar </a:t>
            </a:r>
            <a:r>
              <a:rPr lang="es-ES" sz="2400" b="1" i="1" dirty="0">
                <a:solidFill>
                  <a:srgbClr val="912E13"/>
                </a:solidFill>
                <a:cs typeface="Times New Roman" pitchFamily="18" charset="0"/>
              </a:rPr>
              <a:t>sobre un objeto</a:t>
            </a:r>
            <a:r>
              <a:rPr lang="es-ES" sz="2400" dirty="0">
                <a:cs typeface="Times New Roman" pitchFamily="18" charset="0"/>
              </a:rPr>
              <a:t> de cierta clase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s-MX" sz="12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s-MX" sz="2400" dirty="0">
                <a:cs typeface="Times New Roman" pitchFamily="18" charset="0"/>
              </a:rPr>
              <a:t>En la </a:t>
            </a:r>
            <a:r>
              <a:rPr lang="es-ES" sz="2400" dirty="0">
                <a:cs typeface="Times New Roman" pitchFamily="18" charset="0"/>
              </a:rPr>
              <a:t>implementación, estos métodos son segmentos de código en la forma de funciones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s-MX" sz="12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s-MX" sz="2400" dirty="0">
                <a:cs typeface="Times New Roman" pitchFamily="18" charset="0"/>
              </a:rPr>
              <a:t>La</a:t>
            </a:r>
            <a:r>
              <a:rPr lang="es-ES" sz="2400" dirty="0">
                <a:cs typeface="Times New Roman" pitchFamily="18" charset="0"/>
              </a:rPr>
              <a:t> clase </a:t>
            </a:r>
            <a:r>
              <a:rPr lang="es-ES" sz="2400" b="1" dirty="0">
                <a:solidFill>
                  <a:srgbClr val="912E13"/>
                </a:solidFill>
                <a:cs typeface="Times New Roman" pitchFamily="18" charset="0"/>
              </a:rPr>
              <a:t>Vehículo</a:t>
            </a:r>
            <a:r>
              <a:rPr lang="es-ES" sz="2400" dirty="0">
                <a:cs typeface="Times New Roman" pitchFamily="18" charset="0"/>
              </a:rPr>
              <a:t> puede incluir los métodos</a:t>
            </a:r>
            <a:r>
              <a:rPr lang="es-MX" sz="2400" dirty="0">
                <a:cs typeface="Times New Roman" pitchFamily="18" charset="0"/>
              </a:rPr>
              <a:t>:</a:t>
            </a:r>
          </a:p>
          <a:p>
            <a:pPr marL="1798638" lvl="3" indent="-427038" algn="just">
              <a:lnSpc>
                <a:spcPct val="80000"/>
              </a:lnSpc>
              <a:spcBef>
                <a:spcPct val="50000"/>
              </a:spcBef>
              <a:buClr>
                <a:srgbClr val="6600FF"/>
              </a:buClr>
              <a:buFont typeface="Wingdings" pitchFamily="2" charset="2"/>
              <a:buChar char="Ø"/>
            </a:pPr>
            <a:r>
              <a:rPr lang="es-ES" sz="2400" dirty="0">
                <a:latin typeface="Comic Sans MS" pitchFamily="66" charset="0"/>
                <a:cs typeface="Times New Roman" pitchFamily="18" charset="0"/>
              </a:rPr>
              <a:t>Encender</a:t>
            </a:r>
          </a:p>
          <a:p>
            <a:pPr marL="1798638" lvl="3" indent="-427038" algn="just">
              <a:lnSpc>
                <a:spcPct val="80000"/>
              </a:lnSpc>
              <a:spcBef>
                <a:spcPct val="50000"/>
              </a:spcBef>
              <a:buClr>
                <a:srgbClr val="6600FF"/>
              </a:buClr>
              <a:buFont typeface="Wingdings" pitchFamily="2" charset="2"/>
              <a:buChar char="Ø"/>
            </a:pPr>
            <a:r>
              <a:rPr lang="es-ES" sz="2400" dirty="0">
                <a:latin typeface="Comic Sans MS" pitchFamily="66" charset="0"/>
                <a:cs typeface="Times New Roman" pitchFamily="18" charset="0"/>
              </a:rPr>
              <a:t>Acelerar</a:t>
            </a:r>
          </a:p>
          <a:p>
            <a:pPr marL="1798638" lvl="3" indent="-427038" algn="just">
              <a:lnSpc>
                <a:spcPct val="80000"/>
              </a:lnSpc>
              <a:spcBef>
                <a:spcPct val="50000"/>
              </a:spcBef>
              <a:buClr>
                <a:srgbClr val="6600FF"/>
              </a:buClr>
              <a:buFont typeface="Wingdings" pitchFamily="2" charset="2"/>
              <a:buChar char="Ø"/>
            </a:pPr>
            <a:r>
              <a:rPr lang="es-ES" sz="2400" dirty="0">
                <a:latin typeface="Comic Sans MS" pitchFamily="66" charset="0"/>
                <a:cs typeface="Times New Roman" pitchFamily="18" charset="0"/>
              </a:rPr>
              <a:t>Virar</a:t>
            </a:r>
          </a:p>
          <a:p>
            <a:pPr marL="1798638" lvl="3" indent="-427038" algn="just">
              <a:lnSpc>
                <a:spcPct val="80000"/>
              </a:lnSpc>
              <a:spcBef>
                <a:spcPct val="50000"/>
              </a:spcBef>
              <a:buClr>
                <a:srgbClr val="6600FF"/>
              </a:buClr>
              <a:buFont typeface="Wingdings" pitchFamily="2" charset="2"/>
              <a:buChar char="Ø"/>
            </a:pPr>
            <a:r>
              <a:rPr lang="es-MX" sz="2400" dirty="0">
                <a:latin typeface="Comic Sans MS" pitchFamily="66" charset="0"/>
                <a:cs typeface="Times New Roman" pitchFamily="18" charset="0"/>
              </a:rPr>
              <a:t>Frenar</a:t>
            </a:r>
          </a:p>
        </p:txBody>
      </p:sp>
      <p:sp>
        <p:nvSpPr>
          <p:cNvPr id="4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2854-83FD-440F-BB80-D61B39F6AFFA}" type="slidenum">
              <a:rPr lang="es-ES"/>
              <a:pPr/>
              <a:t>8</a:t>
            </a:fld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0" y="6165304"/>
            <a:ext cx="9144000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27050"/>
            <a:ext cx="8001000" cy="615950"/>
          </a:xfrm>
        </p:spPr>
        <p:txBody>
          <a:bodyPr>
            <a:normAutofit fontScale="90000"/>
          </a:bodyPr>
          <a:lstStyle/>
          <a:p>
            <a:r>
              <a:rPr lang="es-MX"/>
              <a:t>Principios de la POO</a:t>
            </a:r>
            <a:endParaRPr lang="es-ES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692944" y="1340768"/>
            <a:ext cx="7881937" cy="1019175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s-ES" sz="2800" dirty="0"/>
              <a:t>Propiedades, que lo llevan a ser un estilo de desarrollo que permite crear código re</a:t>
            </a:r>
            <a:r>
              <a:rPr lang="es-MX" sz="2800" dirty="0"/>
              <a:t>-</a:t>
            </a:r>
            <a:r>
              <a:rPr lang="es-ES" sz="2800" dirty="0"/>
              <a:t>utilizable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0EC0-4D41-468A-8487-2E7724CD247A}" type="slidenum">
              <a:rPr lang="es-ES"/>
              <a:pPr/>
              <a:t>9</a:t>
            </a:fld>
            <a:endParaRPr lang="es-ES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195513" y="2996952"/>
            <a:ext cx="4876800" cy="181588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76250" indent="-476250">
              <a:spcBef>
                <a:spcPct val="50000"/>
              </a:spcBef>
              <a:buClr>
                <a:srgbClr val="CC0066"/>
              </a:buClr>
              <a:buFont typeface="Wingdings" pitchFamily="2" charset="2"/>
              <a:buChar char="q"/>
            </a:pPr>
            <a:r>
              <a:rPr kumimoji="1" lang="es-MX" sz="2800" u="sng" dirty="0">
                <a:latin typeface="Comic Sans MS" pitchFamily="66" charset="0"/>
                <a:hlinkClick r:id="rId2" action="ppaction://hlinksldjump"/>
              </a:rPr>
              <a:t>Encapsulamiento</a:t>
            </a:r>
            <a:endParaRPr kumimoji="1" lang="es-MX" sz="2800" u="sng" dirty="0">
              <a:latin typeface="Comic Sans MS" pitchFamily="66" charset="0"/>
            </a:endParaRPr>
          </a:p>
          <a:p>
            <a:pPr marL="476250" indent="-476250">
              <a:spcBef>
                <a:spcPct val="50000"/>
              </a:spcBef>
              <a:buClr>
                <a:srgbClr val="CC0066"/>
              </a:buClr>
              <a:buFont typeface="Wingdings" pitchFamily="2" charset="2"/>
              <a:buChar char="q"/>
            </a:pPr>
            <a:r>
              <a:rPr kumimoji="1" lang="es-MX" sz="2800" dirty="0">
                <a:latin typeface="Comic Sans MS" pitchFamily="66" charset="0"/>
                <a:hlinkClick r:id="" action="ppaction://noaction"/>
              </a:rPr>
              <a:t>Herencia</a:t>
            </a:r>
            <a:endParaRPr kumimoji="1" lang="es-MX" sz="2800" dirty="0">
              <a:latin typeface="Comic Sans MS" pitchFamily="66" charset="0"/>
            </a:endParaRPr>
          </a:p>
          <a:p>
            <a:pPr marL="476250" indent="-476250">
              <a:spcBef>
                <a:spcPct val="50000"/>
              </a:spcBef>
              <a:buClr>
                <a:srgbClr val="CC0066"/>
              </a:buClr>
              <a:buFont typeface="Wingdings" pitchFamily="2" charset="2"/>
              <a:buChar char="q"/>
            </a:pPr>
            <a:r>
              <a:rPr kumimoji="1" lang="es-MX" sz="2800" dirty="0">
                <a:latin typeface="Comic Sans MS" pitchFamily="66" charset="0"/>
                <a:hlinkClick r:id="" action="ppaction://noaction"/>
              </a:rPr>
              <a:t>Polimorfismo</a:t>
            </a:r>
            <a:endParaRPr kumimoji="1" lang="es-MX" sz="2800" dirty="0">
              <a:latin typeface="Comic Sans MS" pitchFamily="66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0" y="6165304"/>
            <a:ext cx="9144000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1009</Words>
  <Application>Microsoft Office PowerPoint</Application>
  <PresentationFormat>Presentación en pantalla (4:3)</PresentationFormat>
  <Paragraphs>260</Paragraphs>
  <Slides>37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39" baseType="lpstr">
      <vt:lpstr>Tema de Office</vt:lpstr>
      <vt:lpstr>MS Org Chart</vt:lpstr>
      <vt:lpstr>PROGRAMACION ORIENTADA A OBJETOS </vt:lpstr>
      <vt:lpstr>Conceptos de la POO</vt:lpstr>
      <vt:lpstr>Clase</vt:lpstr>
      <vt:lpstr>EJEMPLO Clase</vt:lpstr>
      <vt:lpstr>Instancias-Objetos</vt:lpstr>
      <vt:lpstr>Instancias-Objetos</vt:lpstr>
      <vt:lpstr>Atributos</vt:lpstr>
      <vt:lpstr>Métodos</vt:lpstr>
      <vt:lpstr>Principios de la POO</vt:lpstr>
      <vt:lpstr>ENCAPSULAMIENTO Abstracción de Datos</vt:lpstr>
      <vt:lpstr>Encapsulamiento</vt:lpstr>
      <vt:lpstr>Encapsulamiento</vt:lpstr>
      <vt:lpstr>Encapsulamiento</vt:lpstr>
      <vt:lpstr>HERENCIA Organización jerárquica</vt:lpstr>
      <vt:lpstr>Herencia</vt:lpstr>
      <vt:lpstr>Herencia</vt:lpstr>
      <vt:lpstr>POLIMORFISMO</vt:lpstr>
      <vt:lpstr>Polimorfismo</vt:lpstr>
      <vt:lpstr>Polimorfismo</vt:lpstr>
      <vt:lpstr>Polimorfismo</vt:lpstr>
      <vt:lpstr>OBJETOS</vt:lpstr>
      <vt:lpstr>Objetos</vt:lpstr>
      <vt:lpstr>Objetos</vt:lpstr>
      <vt:lpstr>Tiempo de vida de un objeto</vt:lpstr>
      <vt:lpstr>Estado de un objeto</vt:lpstr>
      <vt:lpstr>Comportamiento de un objeto</vt:lpstr>
      <vt:lpstr>CLASES</vt:lpstr>
      <vt:lpstr>Clases</vt:lpstr>
      <vt:lpstr>Ejemplo de instancia de objetos</vt:lpstr>
      <vt:lpstr>Ejemplo de instancia de objetos</vt:lpstr>
      <vt:lpstr>MENSAJES</vt:lpstr>
      <vt:lpstr>Mensaje</vt:lpstr>
      <vt:lpstr>Mensajes</vt:lpstr>
      <vt:lpstr>MÉTODOS</vt:lpstr>
      <vt:lpstr>Métodos</vt:lpstr>
      <vt:lpstr>Métodos</vt:lpstr>
      <vt:lpstr>MUCHAS GRACIAS</vt:lpstr>
    </vt:vector>
  </TitlesOfParts>
  <Company>RESIDENCIAL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ANABEL</dc:creator>
  <cp:lastModifiedBy>jcmendez</cp:lastModifiedBy>
  <cp:revision>47</cp:revision>
  <dcterms:created xsi:type="dcterms:W3CDTF">2013-12-01T17:49:56Z</dcterms:created>
  <dcterms:modified xsi:type="dcterms:W3CDTF">2015-02-04T04:06:14Z</dcterms:modified>
</cp:coreProperties>
</file>