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8" r:id="rId1"/>
    <p:sldMasterId id="2147483780" r:id="rId2"/>
  </p:sldMasterIdLst>
  <p:notesMasterIdLst>
    <p:notesMasterId r:id="rId39"/>
  </p:notesMasterIdLst>
  <p:sldIdLst>
    <p:sldId id="439" r:id="rId3"/>
    <p:sldId id="441" r:id="rId4"/>
    <p:sldId id="444" r:id="rId5"/>
    <p:sldId id="435" r:id="rId6"/>
    <p:sldId id="442" r:id="rId7"/>
    <p:sldId id="443" r:id="rId8"/>
    <p:sldId id="445" r:id="rId9"/>
    <p:sldId id="446" r:id="rId10"/>
    <p:sldId id="447" r:id="rId11"/>
    <p:sldId id="448" r:id="rId12"/>
    <p:sldId id="449" r:id="rId13"/>
    <p:sldId id="450" r:id="rId14"/>
    <p:sldId id="451" r:id="rId15"/>
    <p:sldId id="452" r:id="rId16"/>
    <p:sldId id="431" r:id="rId17"/>
    <p:sldId id="414" r:id="rId18"/>
    <p:sldId id="401" r:id="rId19"/>
    <p:sldId id="405" r:id="rId20"/>
    <p:sldId id="406" r:id="rId21"/>
    <p:sldId id="407" r:id="rId22"/>
    <p:sldId id="417" r:id="rId23"/>
    <p:sldId id="408" r:id="rId24"/>
    <p:sldId id="410" r:id="rId25"/>
    <p:sldId id="413" r:id="rId26"/>
    <p:sldId id="412" r:id="rId27"/>
    <p:sldId id="419" r:id="rId28"/>
    <p:sldId id="418" r:id="rId29"/>
    <p:sldId id="402" r:id="rId30"/>
    <p:sldId id="416" r:id="rId31"/>
    <p:sldId id="415" r:id="rId32"/>
    <p:sldId id="423" r:id="rId33"/>
    <p:sldId id="421" r:id="rId34"/>
    <p:sldId id="422" r:id="rId35"/>
    <p:sldId id="426" r:id="rId36"/>
    <p:sldId id="424" r:id="rId37"/>
    <p:sldId id="453" r:id="rId38"/>
  </p:sldIdLst>
  <p:sldSz cx="10080625" cy="7559675"/>
  <p:notesSz cx="7559675" cy="10691813"/>
  <p:defaultTextStyle>
    <a:defPPr>
      <a:defRPr lang="en-GB"/>
    </a:defPPr>
    <a:lvl1pPr algn="l" defTabSz="719138" rtl="0" fontAlgn="base">
      <a:spcBef>
        <a:spcPct val="0"/>
      </a:spcBef>
      <a:spcAft>
        <a:spcPct val="0"/>
      </a:spcAft>
      <a:defRPr sz="2400" kern="1200">
        <a:solidFill>
          <a:schemeClr val="bg1"/>
        </a:solidFill>
        <a:latin typeface="Times New Roman" pitchFamily="18" charset="0"/>
        <a:ea typeface="msmincho"/>
        <a:cs typeface="msmincho"/>
      </a:defRPr>
    </a:lvl1pPr>
    <a:lvl2pPr marL="4318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2pPr>
    <a:lvl3pPr marL="6477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3pPr>
    <a:lvl4pPr marL="8636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4pPr>
    <a:lvl5pPr marL="10795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5pPr>
    <a:lvl6pPr marL="2286000" algn="l" defTabSz="914400" rtl="0" eaLnBrk="1" latinLnBrk="0" hangingPunct="1">
      <a:defRPr sz="2400" kern="1200">
        <a:solidFill>
          <a:schemeClr val="bg1"/>
        </a:solidFill>
        <a:latin typeface="Times New Roman" pitchFamily="18" charset="0"/>
        <a:ea typeface="msmincho"/>
        <a:cs typeface="msmincho"/>
      </a:defRPr>
    </a:lvl6pPr>
    <a:lvl7pPr marL="2743200" algn="l" defTabSz="914400" rtl="0" eaLnBrk="1" latinLnBrk="0" hangingPunct="1">
      <a:defRPr sz="2400" kern="1200">
        <a:solidFill>
          <a:schemeClr val="bg1"/>
        </a:solidFill>
        <a:latin typeface="Times New Roman" pitchFamily="18" charset="0"/>
        <a:ea typeface="msmincho"/>
        <a:cs typeface="msmincho"/>
      </a:defRPr>
    </a:lvl7pPr>
    <a:lvl8pPr marL="3200400" algn="l" defTabSz="914400" rtl="0" eaLnBrk="1" latinLnBrk="0" hangingPunct="1">
      <a:defRPr sz="2400" kern="1200">
        <a:solidFill>
          <a:schemeClr val="bg1"/>
        </a:solidFill>
        <a:latin typeface="Times New Roman" pitchFamily="18" charset="0"/>
        <a:ea typeface="msmincho"/>
        <a:cs typeface="msmincho"/>
      </a:defRPr>
    </a:lvl8pPr>
    <a:lvl9pPr marL="3657600" algn="l" defTabSz="914400" rtl="0" eaLnBrk="1" latinLnBrk="0" hangingPunct="1">
      <a:defRPr sz="2400" kern="1200">
        <a:solidFill>
          <a:schemeClr val="bg1"/>
        </a:solidFill>
        <a:latin typeface="Times New Roman" pitchFamily="18" charset="0"/>
        <a:ea typeface="msmincho"/>
        <a:cs typeface="msmincho"/>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CC"/>
    <a:srgbClr val="FFFF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94" autoAdjust="0"/>
    <p:restoredTop sz="94434" autoAdjust="0"/>
  </p:normalViewPr>
  <p:slideViewPr>
    <p:cSldViewPr>
      <p:cViewPr varScale="1">
        <p:scale>
          <a:sx n="64" d="100"/>
          <a:sy n="64" d="100"/>
        </p:scale>
        <p:origin x="678" y="66"/>
      </p:cViewPr>
      <p:guideLst>
        <p:guide orient="horz" pos="2160"/>
        <p:guide pos="2880"/>
      </p:guideLst>
    </p:cSldViewPr>
  </p:slideViewPr>
  <p:outlineViewPr>
    <p:cViewPr varScale="1">
      <p:scale>
        <a:sx n="170" d="200"/>
        <a:sy n="170" d="200"/>
      </p:scale>
      <p:origin x="0" y="-9750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p:cNvSpPr>
          <p:nvPr>
            <p:ph type="sldImg"/>
          </p:nvPr>
        </p:nvSpPr>
        <p:spPr bwMode="auto">
          <a:xfrm>
            <a:off x="1312863" y="1027113"/>
            <a:ext cx="493236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1169988" y="5086350"/>
            <a:ext cx="5224462" cy="41052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ES" noProof="0" smtClean="0"/>
          </a:p>
        </p:txBody>
      </p:sp>
    </p:spTree>
    <p:extLst>
      <p:ext uri="{BB962C8B-B14F-4D97-AF65-F5344CB8AC3E}">
        <p14:creationId xmlns:p14="http://schemas.microsoft.com/office/powerpoint/2010/main" val="1268524872"/>
      </p:ext>
    </p:extLst>
  </p:cSld>
  <p:clrMap bg1="lt1" tx1="dk1" bg2="lt2" tx2="dk2" accent1="accent1" accent2="accent2" accent3="accent3" accent4="accent4" accent5="accent5" accent6="accent6" hlink="hlink" folHlink="folHlink"/>
  <p:notesStyle>
    <a:lvl1pPr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Right Triangle 6"/>
          <p:cNvSpPr/>
          <p:nvPr/>
        </p:nvSpPr>
        <p:spPr>
          <a:xfrm>
            <a:off x="0" y="2919413"/>
            <a:ext cx="3937000" cy="464026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p:nvSpPr>
          <p:cNvPr id="5" name="Freeform 7"/>
          <p:cNvSpPr/>
          <p:nvPr/>
        </p:nvSpPr>
        <p:spPr>
          <a:xfrm>
            <a:off x="-3175" y="-1588"/>
            <a:ext cx="10083800" cy="756126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p:nvSpPr>
          <p:cNvPr id="2" name="Title 1"/>
          <p:cNvSpPr>
            <a:spLocks noGrp="1"/>
          </p:cNvSpPr>
          <p:nvPr>
            <p:ph type="ctrTitle"/>
          </p:nvPr>
        </p:nvSpPr>
        <p:spPr>
          <a:xfrm rot="19140000">
            <a:off x="900810" y="1907449"/>
            <a:ext cx="6227215" cy="1327524"/>
          </a:xfrm>
        </p:spPr>
        <p:txBody>
          <a:bodyPr bIns="10079" anchor="b"/>
          <a:lstStyle>
            <a:lvl1pPr>
              <a:defRPr sz="3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336452" y="2723738"/>
            <a:ext cx="7178070" cy="362947"/>
          </a:xfrm>
        </p:spPr>
        <p:txBody>
          <a:bodyPr tIns="10079">
            <a:normAutofit/>
          </a:bodyPr>
          <a:lstStyle>
            <a:lvl1pPr marL="0" indent="0" algn="l">
              <a:buNone/>
              <a:defRPr kumimoji="0" lang="en-US" sz="1500" b="0" i="0" u="none" strike="noStrike" kern="1200" cap="all" spc="441" normalizeH="0" baseline="0" noProof="0" dirty="0" smtClean="0">
                <a:ln>
                  <a:noFill/>
                </a:ln>
                <a:solidFill>
                  <a:schemeClr val="tx1"/>
                </a:solidFill>
                <a:effectLst/>
                <a:uLnTx/>
                <a:uFillTx/>
                <a:latin typeface="+mn-lt"/>
                <a:ea typeface="+mj-ea"/>
                <a:cs typeface="Tunga" pitchFamily="2"/>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pPr lvl="0"/>
            <a:r>
              <a:rPr lang="es-ES" smtClean="0"/>
              <a:t>Haga clic para modificar el estilo de subtítulo del patrón</a:t>
            </a:r>
            <a:endParaRPr lang="en-US" dirty="0"/>
          </a:p>
        </p:txBody>
      </p:sp>
      <p:sp>
        <p:nvSpPr>
          <p:cNvPr id="6" name="Date Placeholder 3"/>
          <p:cNvSpPr>
            <a:spLocks noGrp="1"/>
          </p:cNvSpPr>
          <p:nvPr>
            <p:ph type="dt" sz="half" idx="10"/>
          </p:nvPr>
        </p:nvSpPr>
        <p:spPr/>
        <p:txBody>
          <a:bodyPr/>
          <a:lstStyle>
            <a:lvl1pPr>
              <a:defRPr/>
            </a:lvl1pPr>
          </a:lstStyle>
          <a:p>
            <a:pPr>
              <a:defRPr/>
            </a:pPr>
            <a:r>
              <a:rPr lang="es-SV" smtClean="0"/>
              <a:t>27-01-2014</a:t>
            </a:r>
            <a:endParaRPr lang="en-US"/>
          </a:p>
        </p:txBody>
      </p:sp>
      <p:sp>
        <p:nvSpPr>
          <p:cNvPr id="7" name="Footer Placeholder 4"/>
          <p:cNvSpPr>
            <a:spLocks noGrp="1"/>
          </p:cNvSpPr>
          <p:nvPr>
            <p:ph type="ftr" sz="quarter" idx="11"/>
          </p:nvPr>
        </p:nvSpPr>
        <p:spPr/>
        <p:txBody>
          <a:bodyPr/>
          <a:lstStyle>
            <a:lvl1pPr>
              <a:defRPr/>
            </a:lvl1pPr>
          </a:lstStyle>
          <a:p>
            <a:pPr>
              <a:defRPr/>
            </a:pPr>
            <a:r>
              <a:rPr lang="es-SV" smtClean="0"/>
              <a:t>Introducción a Lenguaje Microsoft C#</a:t>
            </a:r>
            <a:endParaRPr lang="en-US"/>
          </a:p>
        </p:txBody>
      </p:sp>
      <p:sp>
        <p:nvSpPr>
          <p:cNvPr id="8" name="Slide Number Placeholder 5"/>
          <p:cNvSpPr>
            <a:spLocks noGrp="1"/>
          </p:cNvSpPr>
          <p:nvPr>
            <p:ph type="sldNum" sz="quarter" idx="12"/>
          </p:nvPr>
        </p:nvSpPr>
        <p:spPr/>
        <p:txBody>
          <a:bodyPr/>
          <a:lstStyle>
            <a:lvl1pPr>
              <a:defRPr/>
            </a:lvl1pPr>
          </a:lstStyle>
          <a:p>
            <a:pPr>
              <a:defRPr/>
            </a:pPr>
            <a:fld id="{B4995474-B164-4805-8044-F85CB808E1E3}" type="slidenum">
              <a:rPr lang="en-US"/>
              <a:pPr>
                <a:defRPr/>
              </a:pPr>
              <a:t>‹Nº›</a:t>
            </a:fld>
            <a:endParaRPr lang="en-US"/>
          </a:p>
        </p:txBody>
      </p:sp>
    </p:spTree>
    <p:extLst>
      <p:ext uri="{BB962C8B-B14F-4D97-AF65-F5344CB8AC3E}">
        <p14:creationId xmlns:p14="http://schemas.microsoft.com/office/powerpoint/2010/main" val="86299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04031" y="776127"/>
            <a:ext cx="9156568" cy="1259946"/>
          </a:xfrm>
        </p:spPr>
        <p:txBody>
          <a:bodyPr vert="horz" tIns="50397"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5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pPr>
              <a:defRPr/>
            </a:pPr>
            <a:r>
              <a:rPr lang="es-SV" smtClean="0"/>
              <a:t>27-01-2014</a:t>
            </a:r>
            <a:endParaRPr lang="en-US" dirty="0"/>
          </a:p>
        </p:txBody>
      </p:sp>
      <p:sp>
        <p:nvSpPr>
          <p:cNvPr id="4" name="Footer Placeholder 3"/>
          <p:cNvSpPr>
            <a:spLocks noGrp="1"/>
          </p:cNvSpPr>
          <p:nvPr>
            <p:ph type="ftr" sz="quarter" idx="11"/>
          </p:nvPr>
        </p:nvSpPr>
        <p:spPr/>
        <p:txBody>
          <a:bodyPr/>
          <a:lstStyle/>
          <a:p>
            <a:pPr>
              <a:defRPr/>
            </a:pPr>
            <a:r>
              <a:rPr lang="es-SV" smtClean="0"/>
              <a:t>Introducción a Lenguaje Microsoft C#</a:t>
            </a:r>
            <a:endParaRPr lang="en-US" dirty="0"/>
          </a:p>
        </p:txBody>
      </p:sp>
      <p:sp>
        <p:nvSpPr>
          <p:cNvPr id="5" name="Slide Number Placeholder 4"/>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038FE6-4163-4D18-97DD-A88C7B46E924}" type="datetime1">
              <a:rPr lang="es-ES_tradnl" smtClean="0"/>
              <a:pPr>
                <a:defRPr/>
              </a:pPr>
              <a:t>15/02/2016</a:t>
            </a:fld>
            <a:endParaRPr lang="es-ES_tradnl" dirty="0"/>
          </a:p>
        </p:txBody>
      </p:sp>
      <p:sp>
        <p:nvSpPr>
          <p:cNvPr id="3" name="Footer Placeholder 2"/>
          <p:cNvSpPr>
            <a:spLocks noGrp="1"/>
          </p:cNvSpPr>
          <p:nvPr>
            <p:ph type="ftr" sz="quarter" idx="11"/>
          </p:nvPr>
        </p:nvSpPr>
        <p:spPr/>
        <p:txBody>
          <a:bodyPr/>
          <a:lstStyle/>
          <a:p>
            <a:pPr>
              <a:defRPr/>
            </a:pPr>
            <a:r>
              <a:rPr lang="es-SV" smtClean="0"/>
              <a:t>Introducción a Compiladores e Interpretes</a:t>
            </a:r>
            <a:endParaRPr lang="es-ES_tradnl" dirty="0"/>
          </a:p>
        </p:txBody>
      </p:sp>
      <p:sp>
        <p:nvSpPr>
          <p:cNvPr id="4" name="Slide Number Placeholder 3"/>
          <p:cNvSpPr>
            <a:spLocks noGrp="1"/>
          </p:cNvSpPr>
          <p:nvPr>
            <p:ph type="sldNum" sz="quarter" idx="12"/>
          </p:nvPr>
        </p:nvSpPr>
        <p:spPr/>
        <p:txBody>
          <a:bodyPr/>
          <a:lstStyle/>
          <a:p>
            <a:pPr>
              <a:defRPr/>
            </a:pPr>
            <a:fld id="{987CE2A0-691E-4168-AE50-9E5D2E267259}" type="slidenum">
              <a:rPr lang="es-ES_tradnl" smtClean="0"/>
              <a:pPr>
                <a:defRPr/>
              </a:pPr>
              <a:t>‹Nº›</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6047" y="566978"/>
            <a:ext cx="3024188" cy="1280945"/>
          </a:xfrm>
        </p:spPr>
        <p:txBody>
          <a:bodyPr lIns="0" anchor="b">
            <a:noAutofit/>
          </a:bodyPr>
          <a:lstStyle>
            <a:lvl1pPr algn="l" rtl="0">
              <a:spcBef>
                <a:spcPct val="0"/>
              </a:spcBef>
              <a:buNone/>
              <a:defRPr sz="29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756047" y="1847921"/>
            <a:ext cx="3024188" cy="5039783"/>
          </a:xfrm>
        </p:spPr>
        <p:txBody>
          <a:bodyPr lIns="20159" rIns="20159"/>
          <a:lstStyle>
            <a:lvl1pPr marL="0" indent="0" algn="l">
              <a:buNone/>
              <a:defRPr sz="1500"/>
            </a:lvl1pPr>
            <a:lvl2pPr indent="0" algn="l">
              <a:buNone/>
              <a:defRPr sz="1300"/>
            </a:lvl2pPr>
            <a:lvl3pPr indent="0" algn="l">
              <a:buNone/>
              <a:defRPr sz="1100"/>
            </a:lvl3pPr>
            <a:lvl4pPr indent="0" algn="l">
              <a:buNone/>
              <a:defRPr sz="1000"/>
            </a:lvl4pPr>
            <a:lvl5pPr indent="0" algn="l">
              <a:buNone/>
              <a:defRPr sz="10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941245" y="1847921"/>
            <a:ext cx="5635349" cy="5039783"/>
          </a:xfrm>
        </p:spPr>
        <p:txBody>
          <a:bodyPr tIns="0"/>
          <a:lstStyle>
            <a:lvl1pPr>
              <a:defRPr sz="3100"/>
            </a:lvl1pPr>
            <a:lvl2pPr>
              <a:defRPr sz="2900"/>
            </a:lvl2pPr>
            <a:lvl3pPr>
              <a:defRPr sz="2600"/>
            </a:lvl3pPr>
            <a:lvl4pPr>
              <a:defRPr sz="22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a:defRPr/>
            </a:pPr>
            <a:r>
              <a:rPr lang="es-SV" smtClean="0"/>
              <a:t>27-01-2014</a:t>
            </a:r>
            <a:endParaRPr lang="en-US" dirty="0"/>
          </a:p>
        </p:txBody>
      </p:sp>
      <p:sp>
        <p:nvSpPr>
          <p:cNvPr id="6" name="Footer Placeholder 5"/>
          <p:cNvSpPr>
            <a:spLocks noGrp="1"/>
          </p:cNvSpPr>
          <p:nvPr>
            <p:ph type="ftr" sz="quarter" idx="11"/>
          </p:nvPr>
        </p:nvSpPr>
        <p:spPr/>
        <p:txBody>
          <a:bodyPr/>
          <a:lstStyle/>
          <a:p>
            <a:pPr>
              <a:defRPr/>
            </a:pPr>
            <a:r>
              <a:rPr lang="es-SV" smtClean="0"/>
              <a:t>Introducción a Lenguaje Microsoft C#</a:t>
            </a:r>
            <a:endParaRPr lang="en-US" dirty="0"/>
          </a:p>
        </p:txBody>
      </p:sp>
      <p:sp>
        <p:nvSpPr>
          <p:cNvPr id="7" name="Slide Number Placeholder 6"/>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490023" y="1221450"/>
            <a:ext cx="5796359" cy="453580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p:nvSpPr>
          <p:cNvPr id="12" name="Right Triangle 11"/>
          <p:cNvSpPr/>
          <p:nvPr/>
        </p:nvSpPr>
        <p:spPr>
          <a:xfrm rot="420000" flipV="1">
            <a:off x="8824002" y="5908153"/>
            <a:ext cx="171371" cy="171353"/>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0794" tIns="50397" rIns="100794" bIns="50397" rtlCol="0" anchor="ctr"/>
          <a:lstStyle/>
          <a:p>
            <a:pPr algn="ctr" eaLnBrk="1" latinLnBrk="0" hangingPunct="1"/>
            <a:endParaRPr kumimoji="0" lang="en-US"/>
          </a:p>
        </p:txBody>
      </p:sp>
      <p:sp>
        <p:nvSpPr>
          <p:cNvPr id="2" name="Title 1"/>
          <p:cNvSpPr>
            <a:spLocks noGrp="1"/>
          </p:cNvSpPr>
          <p:nvPr>
            <p:ph type="title"/>
          </p:nvPr>
        </p:nvSpPr>
        <p:spPr>
          <a:xfrm>
            <a:off x="672042" y="1297420"/>
            <a:ext cx="2439511" cy="1744547"/>
          </a:xfrm>
        </p:spPr>
        <p:txBody>
          <a:bodyPr vert="horz" lIns="50397" tIns="50397" rIns="50397" bIns="50397" anchor="b"/>
          <a:lstStyle>
            <a:lvl1pPr algn="l">
              <a:buNone/>
              <a:defRPr sz="22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72042" y="3118211"/>
            <a:ext cx="2436151" cy="2402297"/>
          </a:xfrm>
        </p:spPr>
        <p:txBody>
          <a:bodyPr lIns="70556" rIns="50397" bIns="50397" anchor="t"/>
          <a:lstStyle>
            <a:lvl1pPr marL="0" indent="0" algn="l">
              <a:spcBef>
                <a:spcPts val="276"/>
              </a:spcBef>
              <a:buFontTx/>
              <a:buNone/>
              <a:defRPr sz="1400"/>
            </a:lvl1pPr>
            <a:lvl2pPr>
              <a:defRPr sz="1300"/>
            </a:lvl2pPr>
            <a:lvl3pPr>
              <a:defRPr sz="1100"/>
            </a:lvl3pPr>
            <a:lvl4pPr>
              <a:defRPr sz="1000"/>
            </a:lvl4pPr>
            <a:lvl5pPr>
              <a:defRPr sz="10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pPr>
              <a:defRPr/>
            </a:pPr>
            <a:r>
              <a:rPr lang="es-SV" smtClean="0"/>
              <a:t>27-01-2014</a:t>
            </a:r>
            <a:endParaRPr lang="en-US" dirty="0"/>
          </a:p>
        </p:txBody>
      </p:sp>
      <p:sp>
        <p:nvSpPr>
          <p:cNvPr id="6" name="Footer Placeholder 5"/>
          <p:cNvSpPr>
            <a:spLocks noGrp="1"/>
          </p:cNvSpPr>
          <p:nvPr>
            <p:ph type="ftr" sz="quarter" idx="11"/>
          </p:nvPr>
        </p:nvSpPr>
        <p:spPr/>
        <p:txBody>
          <a:bodyPr/>
          <a:lstStyle/>
          <a:p>
            <a:pPr>
              <a:defRPr/>
            </a:pPr>
            <a:r>
              <a:rPr lang="es-SV" smtClean="0"/>
              <a:t>Introducción a Lenguaje Microsoft C#</a:t>
            </a:r>
            <a:endParaRPr lang="en-US" dirty="0"/>
          </a:p>
        </p:txBody>
      </p:sp>
      <p:sp>
        <p:nvSpPr>
          <p:cNvPr id="7" name="Slide Number Placeholder 6"/>
          <p:cNvSpPr>
            <a:spLocks noGrp="1"/>
          </p:cNvSpPr>
          <p:nvPr>
            <p:ph type="sldNum" sz="quarter" idx="12"/>
          </p:nvPr>
        </p:nvSpPr>
        <p:spPr>
          <a:xfrm>
            <a:off x="8904552" y="7006699"/>
            <a:ext cx="672042" cy="402483"/>
          </a:xfrm>
        </p:spPr>
        <p:txBody>
          <a:bodyPr/>
          <a:lstStyle/>
          <a:p>
            <a:pPr>
              <a:defRPr/>
            </a:pPr>
            <a:fld id="{BB09A996-1A8E-42DE-9A80-4B3CE4BE6EAF}" type="slidenum">
              <a:rPr lang="en-US" smtClean="0"/>
              <a:pPr>
                <a:defRPr/>
              </a:pPr>
              <a:t>‹Nº›</a:t>
            </a:fld>
            <a:endParaRPr lang="en-US" dirty="0"/>
          </a:p>
        </p:txBody>
      </p:sp>
      <p:sp>
        <p:nvSpPr>
          <p:cNvPr id="3" name="Picture Placeholder 2"/>
          <p:cNvSpPr>
            <a:spLocks noGrp="1"/>
          </p:cNvSpPr>
          <p:nvPr>
            <p:ph type="pic" idx="1"/>
          </p:nvPr>
        </p:nvSpPr>
        <p:spPr>
          <a:xfrm rot="420000">
            <a:off x="3842845" y="1322245"/>
            <a:ext cx="5090716" cy="4334214"/>
          </a:xfrm>
          <a:prstGeom prst="rect">
            <a:avLst/>
          </a:prstGeom>
          <a:solidFill>
            <a:schemeClr val="bg2"/>
          </a:solidFill>
          <a:ln w="3000" cap="rnd">
            <a:solidFill>
              <a:srgbClr val="C0C0C0"/>
            </a:solidFill>
            <a:round/>
          </a:ln>
          <a:effectLst/>
        </p:spPr>
        <p:txBody>
          <a:bodyPr/>
          <a:lstStyle>
            <a:lvl1pPr marL="0" indent="0">
              <a:buNone/>
              <a:defRPr sz="35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10501" y="6411724"/>
            <a:ext cx="10101626" cy="114795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0794" tIns="50397" rIns="100794" bIns="50397"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830299" y="6856206"/>
            <a:ext cx="5250326" cy="70347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0794" tIns="50397" rIns="100794" bIns="50397"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a:defRPr/>
            </a:pPr>
            <a:r>
              <a:rPr lang="es-SV" smtClean="0"/>
              <a:t>27-01-2014</a:t>
            </a:r>
            <a:endParaRPr lang="en-US" dirty="0"/>
          </a:p>
        </p:txBody>
      </p:sp>
      <p:sp>
        <p:nvSpPr>
          <p:cNvPr id="5" name="Footer Placeholder 4"/>
          <p:cNvSpPr>
            <a:spLocks noGrp="1"/>
          </p:cNvSpPr>
          <p:nvPr>
            <p:ph type="ftr" sz="quarter" idx="11"/>
          </p:nvPr>
        </p:nvSpPr>
        <p:spPr/>
        <p:txBody>
          <a:bodyPr/>
          <a:lstStyle/>
          <a:p>
            <a:pPr>
              <a:defRPr/>
            </a:pPr>
            <a:r>
              <a:rPr lang="es-SV" smtClean="0"/>
              <a:t>Introducción a Lenguaje Microsoft C#</a:t>
            </a:r>
            <a:endParaRPr lang="en-US" dirty="0"/>
          </a:p>
        </p:txBody>
      </p:sp>
      <p:sp>
        <p:nvSpPr>
          <p:cNvPr id="6" name="Slide Number Placeholder 5"/>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1007958"/>
            <a:ext cx="2268141" cy="5745004"/>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504031" y="1007958"/>
            <a:ext cx="6636411" cy="574500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a:defRPr/>
            </a:pPr>
            <a:r>
              <a:rPr lang="es-SV" smtClean="0"/>
              <a:t>27-01-2014</a:t>
            </a:r>
            <a:endParaRPr lang="en-US" dirty="0"/>
          </a:p>
        </p:txBody>
      </p:sp>
      <p:sp>
        <p:nvSpPr>
          <p:cNvPr id="5" name="Footer Placeholder 4"/>
          <p:cNvSpPr>
            <a:spLocks noGrp="1"/>
          </p:cNvSpPr>
          <p:nvPr>
            <p:ph type="ftr" sz="quarter" idx="11"/>
          </p:nvPr>
        </p:nvSpPr>
        <p:spPr/>
        <p:txBody>
          <a:bodyPr/>
          <a:lstStyle/>
          <a:p>
            <a:pPr>
              <a:defRPr/>
            </a:pPr>
            <a:r>
              <a:rPr lang="es-SV" smtClean="0"/>
              <a:t>Introducción a Lenguaje Microsoft C#</a:t>
            </a:r>
            <a:endParaRPr lang="en-US" dirty="0"/>
          </a:p>
        </p:txBody>
      </p:sp>
      <p:sp>
        <p:nvSpPr>
          <p:cNvPr id="6" name="Slide Number Placeholder 5"/>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77900" y="395461"/>
            <a:ext cx="9456711" cy="648072"/>
          </a:xfrm>
        </p:spPr>
        <p:txBody>
          <a:bodyPr/>
          <a:lstStyle>
            <a:lvl1pPr>
              <a:defRPr sz="3200" b="1">
                <a:solidFill>
                  <a:srgbClr val="0000FF"/>
                </a:solidFill>
                <a:latin typeface="+mj-lt"/>
              </a:defRPr>
            </a:lvl1pPr>
          </a:lstStyle>
          <a:p>
            <a:r>
              <a:rPr lang="es-ES" dirty="0" smtClean="0"/>
              <a:t>Haga clic para modificar el estilo de título del patrón</a:t>
            </a:r>
            <a:endParaRPr lang="es-ES" dirty="0"/>
          </a:p>
        </p:txBody>
      </p:sp>
      <p:sp>
        <p:nvSpPr>
          <p:cNvPr id="3" name="Date Placeholder 3"/>
          <p:cNvSpPr>
            <a:spLocks noGrp="1"/>
          </p:cNvSpPr>
          <p:nvPr>
            <p:ph type="dt" sz="half" idx="10"/>
          </p:nvPr>
        </p:nvSpPr>
        <p:spPr>
          <a:xfrm>
            <a:off x="1151880" y="7072007"/>
            <a:ext cx="1495029" cy="318111"/>
          </a:xfrm>
        </p:spPr>
        <p:txBody>
          <a:bodyPr/>
          <a:lstStyle>
            <a:lvl1pPr>
              <a:defRPr/>
            </a:lvl1pPr>
          </a:lstStyle>
          <a:p>
            <a:pPr>
              <a:defRPr/>
            </a:pPr>
            <a:r>
              <a:rPr lang="es-SV" dirty="0" smtClean="0"/>
              <a:t>27-01-2014</a:t>
            </a:r>
            <a:endParaRPr lang="en-US" dirty="0"/>
          </a:p>
        </p:txBody>
      </p:sp>
      <p:sp>
        <p:nvSpPr>
          <p:cNvPr id="4" name="Footer Placeholder 4"/>
          <p:cNvSpPr>
            <a:spLocks noGrp="1"/>
          </p:cNvSpPr>
          <p:nvPr>
            <p:ph type="ftr" sz="quarter" idx="11"/>
          </p:nvPr>
        </p:nvSpPr>
        <p:spPr>
          <a:xfrm>
            <a:off x="3132100" y="7042062"/>
            <a:ext cx="5616624" cy="303213"/>
          </a:xfrm>
        </p:spPr>
        <p:txBody>
          <a:bodyPr/>
          <a:lstStyle>
            <a:lvl1pPr>
              <a:defRPr sz="1400"/>
            </a:lvl1pPr>
          </a:lstStyle>
          <a:p>
            <a:pPr>
              <a:defRPr/>
            </a:pPr>
            <a:r>
              <a:rPr lang="es-SV" smtClean="0"/>
              <a:t>Introducción a Lenguaje Microsoft C#</a:t>
            </a:r>
            <a:endParaRPr lang="en-US" dirty="0"/>
          </a:p>
        </p:txBody>
      </p:sp>
      <p:sp>
        <p:nvSpPr>
          <p:cNvPr id="5" name="Slide Number Placeholder 5"/>
          <p:cNvSpPr>
            <a:spLocks noGrp="1"/>
          </p:cNvSpPr>
          <p:nvPr>
            <p:ph type="sldNum" sz="quarter" idx="12"/>
          </p:nvPr>
        </p:nvSpPr>
        <p:spPr>
          <a:xfrm>
            <a:off x="9000752" y="6802438"/>
            <a:ext cx="814761" cy="554037"/>
          </a:xfrm>
          <a:ln/>
        </p:spPr>
        <p:style>
          <a:lnRef idx="2">
            <a:schemeClr val="accent6"/>
          </a:lnRef>
          <a:fillRef idx="1">
            <a:schemeClr val="lt1"/>
          </a:fillRef>
          <a:effectRef idx="0">
            <a:schemeClr val="accent6"/>
          </a:effectRef>
          <a:fontRef idx="none"/>
        </p:style>
        <p:txBody>
          <a:bodyPr/>
          <a:lstStyle>
            <a:lvl1pPr>
              <a:defRPr>
                <a:solidFill>
                  <a:srgbClr val="0070C0"/>
                </a:solidFill>
              </a:defRPr>
            </a:lvl1pPr>
          </a:lstStyle>
          <a:p>
            <a:pPr>
              <a:defRPr/>
            </a:pPr>
            <a:fld id="{567C4AB0-751E-4AE4-9BEE-BEBD3FC8A4A2}" type="slidenum">
              <a:rPr lang="en-US" smtClean="0"/>
              <a:pPr>
                <a:defRPr/>
              </a:pPr>
              <a:t>‹Nº›</a:t>
            </a:fld>
            <a:endParaRPr lang="en-US" dirty="0"/>
          </a:p>
        </p:txBody>
      </p:sp>
      <p:sp>
        <p:nvSpPr>
          <p:cNvPr id="6" name="Content Placeholder 2"/>
          <p:cNvSpPr>
            <a:spLocks noGrp="1"/>
          </p:cNvSpPr>
          <p:nvPr>
            <p:ph idx="1"/>
          </p:nvPr>
        </p:nvSpPr>
        <p:spPr>
          <a:xfrm>
            <a:off x="359792" y="1187549"/>
            <a:ext cx="9505056" cy="4464496"/>
          </a:xfrm>
        </p:spPr>
        <p:txBody>
          <a:bodyPr/>
          <a:lstStyle>
            <a:lvl1pPr>
              <a:defRPr sz="2800" b="1">
                <a:latin typeface="Arial" panose="020B0604020202020204" pitchFamily="34" charset="0"/>
                <a:cs typeface="Arial" panose="020B0604020202020204" pitchFamily="34" charset="0"/>
              </a:defRPr>
            </a:lvl1pPr>
            <a:lvl2pPr>
              <a:defRPr sz="2800" b="1">
                <a:latin typeface="Arial" panose="020B0604020202020204" pitchFamily="34" charset="0"/>
                <a:cs typeface="Arial" panose="020B0604020202020204" pitchFamily="34" charset="0"/>
              </a:defRPr>
            </a:lvl2pPr>
            <a:lvl3pPr>
              <a:defRPr sz="2800" b="1">
                <a:latin typeface="Arial" panose="020B0604020202020204" pitchFamily="34" charset="0"/>
                <a:cs typeface="Arial" panose="020B0604020202020204" pitchFamily="34" charset="0"/>
              </a:defRPr>
            </a:lvl3pPr>
            <a:lvl4pPr>
              <a:defRPr sz="2800" b="1">
                <a:latin typeface="Arial" panose="020B0604020202020204" pitchFamily="34" charset="0"/>
                <a:cs typeface="Arial" panose="020B0604020202020204" pitchFamily="34" charset="0"/>
              </a:defRPr>
            </a:lvl4pPr>
            <a:lvl5pPr>
              <a:defRPr sz="2800" b="1">
                <a:latin typeface="Arial" panose="020B0604020202020204" pitchFamily="34" charset="0"/>
                <a:cs typeface="Arial" panose="020B0604020202020204"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322261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77900" y="395461"/>
            <a:ext cx="9456711" cy="648072"/>
          </a:xfrm>
        </p:spPr>
        <p:txBody>
          <a:bodyPr/>
          <a:lstStyle>
            <a:lvl1pPr>
              <a:defRPr sz="3200" b="1">
                <a:solidFill>
                  <a:srgbClr val="0000FF"/>
                </a:solidFill>
                <a:latin typeface="+mj-lt"/>
              </a:defRPr>
            </a:lvl1pPr>
          </a:lstStyle>
          <a:p>
            <a:r>
              <a:rPr lang="es-ES" dirty="0" smtClean="0"/>
              <a:t>Haga clic para modificar el estilo de título del patrón</a:t>
            </a:r>
            <a:endParaRPr lang="es-ES" dirty="0"/>
          </a:p>
        </p:txBody>
      </p:sp>
      <p:sp>
        <p:nvSpPr>
          <p:cNvPr id="3" name="Date Placeholder 3"/>
          <p:cNvSpPr>
            <a:spLocks noGrp="1"/>
          </p:cNvSpPr>
          <p:nvPr>
            <p:ph type="dt" sz="half" idx="10"/>
          </p:nvPr>
        </p:nvSpPr>
        <p:spPr>
          <a:xfrm>
            <a:off x="1151880" y="7072007"/>
            <a:ext cx="1495029" cy="318111"/>
          </a:xfrm>
        </p:spPr>
        <p:txBody>
          <a:bodyPr/>
          <a:lstStyle>
            <a:lvl1pPr>
              <a:defRPr/>
            </a:lvl1pPr>
          </a:lstStyle>
          <a:p>
            <a:pPr>
              <a:defRPr/>
            </a:pPr>
            <a:r>
              <a:rPr lang="es-SV" dirty="0" smtClean="0"/>
              <a:t>27-01-2014</a:t>
            </a:r>
            <a:endParaRPr lang="en-US" dirty="0"/>
          </a:p>
        </p:txBody>
      </p:sp>
      <p:sp>
        <p:nvSpPr>
          <p:cNvPr id="4" name="Footer Placeholder 4"/>
          <p:cNvSpPr>
            <a:spLocks noGrp="1"/>
          </p:cNvSpPr>
          <p:nvPr>
            <p:ph type="ftr" sz="quarter" idx="11"/>
          </p:nvPr>
        </p:nvSpPr>
        <p:spPr>
          <a:xfrm>
            <a:off x="3132100" y="7042062"/>
            <a:ext cx="5616624" cy="303213"/>
          </a:xfrm>
        </p:spPr>
        <p:txBody>
          <a:bodyPr/>
          <a:lstStyle>
            <a:lvl1pPr>
              <a:defRPr sz="1400"/>
            </a:lvl1pPr>
          </a:lstStyle>
          <a:p>
            <a:pPr>
              <a:defRPr/>
            </a:pPr>
            <a:r>
              <a:rPr lang="es-SV" smtClean="0"/>
              <a:t>Introducción a Lenguaje Microsoft C#</a:t>
            </a:r>
            <a:endParaRPr lang="en-US" dirty="0"/>
          </a:p>
        </p:txBody>
      </p:sp>
      <p:sp>
        <p:nvSpPr>
          <p:cNvPr id="5" name="Slide Number Placeholder 5"/>
          <p:cNvSpPr>
            <a:spLocks noGrp="1"/>
          </p:cNvSpPr>
          <p:nvPr>
            <p:ph type="sldNum" sz="quarter" idx="12"/>
          </p:nvPr>
        </p:nvSpPr>
        <p:spPr>
          <a:xfrm>
            <a:off x="9000752" y="6802438"/>
            <a:ext cx="814761" cy="554037"/>
          </a:xfrm>
          <a:ln/>
        </p:spPr>
        <p:style>
          <a:lnRef idx="2">
            <a:schemeClr val="accent6"/>
          </a:lnRef>
          <a:fillRef idx="1">
            <a:schemeClr val="lt1"/>
          </a:fillRef>
          <a:effectRef idx="0">
            <a:schemeClr val="accent6"/>
          </a:effectRef>
          <a:fontRef idx="none"/>
        </p:style>
        <p:txBody>
          <a:bodyPr/>
          <a:lstStyle>
            <a:lvl1pPr>
              <a:defRPr>
                <a:solidFill>
                  <a:srgbClr val="0070C0"/>
                </a:solidFill>
              </a:defRPr>
            </a:lvl1pPr>
          </a:lstStyle>
          <a:p>
            <a:pPr>
              <a:defRPr/>
            </a:pPr>
            <a:fld id="{567C4AB0-751E-4AE4-9BEE-BEBD3FC8A4A2}" type="slidenum">
              <a:rPr lang="en-US" smtClean="0"/>
              <a:pPr>
                <a:defRPr/>
              </a:pPr>
              <a:t>‹Nº›</a:t>
            </a:fld>
            <a:endParaRPr lang="en-US" dirty="0"/>
          </a:p>
        </p:txBody>
      </p:sp>
      <p:sp>
        <p:nvSpPr>
          <p:cNvPr id="6" name="Content Placeholder 2"/>
          <p:cNvSpPr>
            <a:spLocks noGrp="1"/>
          </p:cNvSpPr>
          <p:nvPr>
            <p:ph idx="1"/>
          </p:nvPr>
        </p:nvSpPr>
        <p:spPr>
          <a:xfrm>
            <a:off x="359792" y="1187549"/>
            <a:ext cx="9505056" cy="4464496"/>
          </a:xfrm>
        </p:spPr>
        <p:txBody>
          <a:bodyPr/>
          <a:lstStyle>
            <a:lvl1pPr>
              <a:defRPr sz="2800" b="1">
                <a:latin typeface="Arial" panose="020B0604020202020204" pitchFamily="34" charset="0"/>
                <a:cs typeface="Arial" panose="020B0604020202020204" pitchFamily="34" charset="0"/>
              </a:defRPr>
            </a:lvl1pPr>
            <a:lvl2pPr>
              <a:defRPr sz="2800" b="1">
                <a:latin typeface="Arial" panose="020B0604020202020204" pitchFamily="34" charset="0"/>
                <a:cs typeface="Arial" panose="020B0604020202020204" pitchFamily="34" charset="0"/>
              </a:defRPr>
            </a:lvl2pPr>
            <a:lvl3pPr>
              <a:defRPr sz="2800" b="1">
                <a:latin typeface="Arial" panose="020B0604020202020204" pitchFamily="34" charset="0"/>
                <a:cs typeface="Arial" panose="020B0604020202020204" pitchFamily="34" charset="0"/>
              </a:defRPr>
            </a:lvl3pPr>
            <a:lvl4pPr>
              <a:defRPr sz="2800" b="1">
                <a:latin typeface="Arial" panose="020B0604020202020204" pitchFamily="34" charset="0"/>
                <a:cs typeface="Arial" panose="020B0604020202020204" pitchFamily="34" charset="0"/>
              </a:defRPr>
            </a:lvl4pPr>
            <a:lvl5pPr>
              <a:defRPr sz="2800" b="1">
                <a:latin typeface="Arial" panose="020B0604020202020204" pitchFamily="34" charset="0"/>
                <a:cs typeface="Arial" panose="020B0604020202020204"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322261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038FE6-4163-4D18-97DD-A88C7B46E924}" type="datetime1">
              <a:rPr lang="es-ES_tradnl" smtClean="0"/>
              <a:pPr>
                <a:defRPr/>
              </a:pPr>
              <a:t>15/02/2016</a:t>
            </a:fld>
            <a:endParaRPr lang="es-ES_tradnl" dirty="0"/>
          </a:p>
        </p:txBody>
      </p:sp>
      <p:sp>
        <p:nvSpPr>
          <p:cNvPr id="3" name="Footer Placeholder 2"/>
          <p:cNvSpPr>
            <a:spLocks noGrp="1"/>
          </p:cNvSpPr>
          <p:nvPr>
            <p:ph type="ftr" sz="quarter" idx="11"/>
          </p:nvPr>
        </p:nvSpPr>
        <p:spPr/>
        <p:txBody>
          <a:bodyPr/>
          <a:lstStyle/>
          <a:p>
            <a:pPr>
              <a:defRPr/>
            </a:pPr>
            <a:r>
              <a:rPr lang="es-SV" smtClean="0"/>
              <a:t>Introducción a Compiladores e Interpretes</a:t>
            </a:r>
            <a:endParaRPr lang="es-ES_tradnl" dirty="0"/>
          </a:p>
        </p:txBody>
      </p:sp>
      <p:sp>
        <p:nvSpPr>
          <p:cNvPr id="4" name="Slide Number Placeholder 3"/>
          <p:cNvSpPr>
            <a:spLocks noGrp="1"/>
          </p:cNvSpPr>
          <p:nvPr>
            <p:ph type="sldNum" sz="quarter" idx="12"/>
          </p:nvPr>
        </p:nvSpPr>
        <p:spPr/>
        <p:txBody>
          <a:bodyPr/>
          <a:lstStyle/>
          <a:p>
            <a:pPr>
              <a:defRPr/>
            </a:pPr>
            <a:fld id="{987CE2A0-691E-4168-AE50-9E5D2E267259}" type="slidenum">
              <a:rPr lang="es-ES_tradnl" smtClean="0"/>
              <a:pPr>
                <a:defRPr/>
              </a:pPr>
              <a:t>‹Nº›</a:t>
            </a:fld>
            <a:endParaRPr lang="es-ES_tradnl"/>
          </a:p>
        </p:txBody>
      </p:sp>
    </p:spTree>
    <p:extLst>
      <p:ext uri="{BB962C8B-B14F-4D97-AF65-F5344CB8AC3E}">
        <p14:creationId xmlns:p14="http://schemas.microsoft.com/office/powerpoint/2010/main" val="311857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SV" smtClean="0"/>
              <a:t>27-01-2014</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s-SV" smtClean="0"/>
              <a:t>Introducción a Lenguaje Microsoft C#</a:t>
            </a: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E0B4C2E3-9527-4112-B71D-FD694BF977A9}" type="slidenum">
              <a:rPr lang="en-US"/>
              <a:pPr>
                <a:defRPr/>
              </a:pPr>
              <a:t>‹Nº›</a:t>
            </a:fld>
            <a:endParaRPr lang="en-US" dirty="0"/>
          </a:p>
        </p:txBody>
      </p:sp>
    </p:spTree>
    <p:extLst>
      <p:ext uri="{BB962C8B-B14F-4D97-AF65-F5344CB8AC3E}">
        <p14:creationId xmlns:p14="http://schemas.microsoft.com/office/powerpoint/2010/main" val="209146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88036" y="1511935"/>
            <a:ext cx="8655897" cy="2015913"/>
          </a:xfrm>
          <a:ln>
            <a:noFill/>
          </a:ln>
        </p:spPr>
        <p:txBody>
          <a:bodyPr vert="horz" tIns="0" rIns="20159"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88036" y="3558863"/>
            <a:ext cx="8659257" cy="1931917"/>
          </a:xfrm>
        </p:spPr>
        <p:txBody>
          <a:bodyPr lIns="0" rIns="20159"/>
          <a:lstStyle>
            <a:lvl1pPr marL="0" marR="50397" indent="0" algn="r">
              <a:buNone/>
              <a:defRPr>
                <a:solidFill>
                  <a:schemeClr val="tx1"/>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pPr>
              <a:defRPr/>
            </a:pPr>
            <a:r>
              <a:rPr lang="es-SV" smtClean="0"/>
              <a:t>27-01-2014</a:t>
            </a:r>
            <a:endParaRPr lang="en-US"/>
          </a:p>
        </p:txBody>
      </p:sp>
      <p:sp>
        <p:nvSpPr>
          <p:cNvPr id="19" name="Footer Placeholder 18"/>
          <p:cNvSpPr>
            <a:spLocks noGrp="1"/>
          </p:cNvSpPr>
          <p:nvPr>
            <p:ph type="ftr" sz="quarter" idx="11"/>
          </p:nvPr>
        </p:nvSpPr>
        <p:spPr/>
        <p:txBody>
          <a:bodyPr/>
          <a:lstStyle/>
          <a:p>
            <a:pPr>
              <a:defRPr/>
            </a:pPr>
            <a:r>
              <a:rPr lang="es-SV" smtClean="0"/>
              <a:t>Introducción a Lenguaje Microsoft C#</a:t>
            </a:r>
            <a:endParaRPr lang="en-US"/>
          </a:p>
        </p:txBody>
      </p:sp>
      <p:sp>
        <p:nvSpPr>
          <p:cNvPr id="27" name="Slide Number Placeholder 26"/>
          <p:cNvSpPr>
            <a:spLocks noGrp="1"/>
          </p:cNvSpPr>
          <p:nvPr>
            <p:ph type="sldNum" sz="quarter" idx="12"/>
          </p:nvPr>
        </p:nvSpPr>
        <p:spPr/>
        <p:txBody>
          <a:bodyPr/>
          <a:lstStyle/>
          <a:p>
            <a:pPr>
              <a:defRPr/>
            </a:pPr>
            <a:fld id="{B4995474-B164-4805-8044-F85CB808E1E3}" type="slidenum">
              <a:rPr lang="en-US" smtClean="0"/>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a:defRPr/>
            </a:pPr>
            <a:r>
              <a:rPr lang="es-SV" smtClean="0"/>
              <a:t>27-01-2014</a:t>
            </a:r>
            <a:endParaRPr lang="en-US" dirty="0"/>
          </a:p>
        </p:txBody>
      </p:sp>
      <p:sp>
        <p:nvSpPr>
          <p:cNvPr id="5" name="Footer Placeholder 4"/>
          <p:cNvSpPr>
            <a:spLocks noGrp="1"/>
          </p:cNvSpPr>
          <p:nvPr>
            <p:ph type="ftr" sz="quarter" idx="11"/>
          </p:nvPr>
        </p:nvSpPr>
        <p:spPr/>
        <p:txBody>
          <a:bodyPr/>
          <a:lstStyle/>
          <a:p>
            <a:pPr>
              <a:defRPr/>
            </a:pPr>
            <a:r>
              <a:rPr lang="es-SV" smtClean="0"/>
              <a:t>Introducción a Lenguaje Microsoft C#</a:t>
            </a:r>
            <a:endParaRPr lang="en-US"/>
          </a:p>
        </p:txBody>
      </p:sp>
      <p:sp>
        <p:nvSpPr>
          <p:cNvPr id="6" name="Slide Number Placeholder 5"/>
          <p:cNvSpPr>
            <a:spLocks noGrp="1"/>
          </p:cNvSpPr>
          <p:nvPr>
            <p:ph type="sldNum" sz="quarter" idx="12"/>
          </p:nvPr>
        </p:nvSpPr>
        <p:spPr/>
        <p:txBody>
          <a:bodyPr/>
          <a:lstStyle/>
          <a:p>
            <a:pPr>
              <a:defRPr/>
            </a:pPr>
            <a:fld id="{E0B4C2E3-9527-4112-B71D-FD694BF977A9}" type="slidenum">
              <a:rPr lang="en-US" smtClean="0"/>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4676" y="1451458"/>
            <a:ext cx="8568531" cy="1501855"/>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84676" y="2981391"/>
            <a:ext cx="8568531" cy="1664178"/>
          </a:xfrm>
        </p:spPr>
        <p:txBody>
          <a:bodyPr lIns="50397" rIns="50397" anchor="t"/>
          <a:lstStyle>
            <a:lvl1pPr marL="0" indent="0">
              <a:buNone/>
              <a:defRPr sz="24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pPr>
              <a:defRPr/>
            </a:pPr>
            <a:r>
              <a:rPr lang="es-SV" smtClean="0"/>
              <a:t>27-01-2014</a:t>
            </a:r>
            <a:endParaRPr lang="en-US" dirty="0"/>
          </a:p>
        </p:txBody>
      </p:sp>
      <p:sp>
        <p:nvSpPr>
          <p:cNvPr id="5" name="Footer Placeholder 4"/>
          <p:cNvSpPr>
            <a:spLocks noGrp="1"/>
          </p:cNvSpPr>
          <p:nvPr>
            <p:ph type="ftr" sz="quarter" idx="11"/>
          </p:nvPr>
        </p:nvSpPr>
        <p:spPr/>
        <p:txBody>
          <a:bodyPr/>
          <a:lstStyle/>
          <a:p>
            <a:pPr>
              <a:defRPr/>
            </a:pPr>
            <a:r>
              <a:rPr lang="es-SV" smtClean="0"/>
              <a:t>Introducción a Lenguaje Microsoft C#</a:t>
            </a:r>
            <a:endParaRPr lang="en-US" dirty="0"/>
          </a:p>
        </p:txBody>
      </p:sp>
      <p:sp>
        <p:nvSpPr>
          <p:cNvPr id="6" name="Slide Number Placeholder 5"/>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04031" y="776127"/>
            <a:ext cx="9072563" cy="1259946"/>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504031" y="2116538"/>
            <a:ext cx="4452276" cy="4888590"/>
          </a:xfrm>
        </p:spPr>
        <p:txBody>
          <a:bodyPr/>
          <a:lstStyle>
            <a:lvl1pPr>
              <a:defRPr sz="2900"/>
            </a:lvl1pPr>
            <a:lvl2pPr>
              <a:defRPr sz="26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5124318" y="2116538"/>
            <a:ext cx="4452276" cy="4888590"/>
          </a:xfrm>
        </p:spPr>
        <p:txBody>
          <a:bodyPr/>
          <a:lstStyle>
            <a:lvl1pPr>
              <a:defRPr sz="2900"/>
            </a:lvl1pPr>
            <a:lvl2pPr>
              <a:defRPr sz="26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a:defRPr/>
            </a:pPr>
            <a:r>
              <a:rPr lang="es-SV" smtClean="0"/>
              <a:t>27-01-2014</a:t>
            </a:r>
            <a:endParaRPr lang="en-US" dirty="0"/>
          </a:p>
        </p:txBody>
      </p:sp>
      <p:sp>
        <p:nvSpPr>
          <p:cNvPr id="6" name="Footer Placeholder 5"/>
          <p:cNvSpPr>
            <a:spLocks noGrp="1"/>
          </p:cNvSpPr>
          <p:nvPr>
            <p:ph type="ftr" sz="quarter" idx="11"/>
          </p:nvPr>
        </p:nvSpPr>
        <p:spPr/>
        <p:txBody>
          <a:bodyPr/>
          <a:lstStyle/>
          <a:p>
            <a:pPr>
              <a:defRPr/>
            </a:pPr>
            <a:r>
              <a:rPr lang="es-SV" smtClean="0"/>
              <a:t>Introducción a Lenguaje Microsoft C#</a:t>
            </a:r>
            <a:endParaRPr lang="en-US" dirty="0"/>
          </a:p>
        </p:txBody>
      </p:sp>
      <p:sp>
        <p:nvSpPr>
          <p:cNvPr id="7" name="Slide Number Placeholder 6"/>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04031" y="776127"/>
            <a:ext cx="9072563" cy="1259946"/>
          </a:xfrm>
        </p:spPr>
        <p:txBody>
          <a:bodyPr tIns="50397"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04031" y="2045068"/>
            <a:ext cx="4454027" cy="726813"/>
          </a:xfrm>
        </p:spPr>
        <p:txBody>
          <a:bodyPr lIns="50397" tIns="0" rIns="50397" bIns="0" anchor="ctr">
            <a:noAutofit/>
          </a:bodyPr>
          <a:lstStyle>
            <a:lvl1pPr marL="0" indent="0">
              <a:buNone/>
              <a:defRPr sz="2600" b="1" cap="none" baseline="0">
                <a:solidFill>
                  <a:schemeClr val="tx2"/>
                </a:solidFill>
                <a:effectLst/>
              </a:defRPr>
            </a:lvl1pPr>
            <a:lvl2pPr>
              <a:buNone/>
              <a:defRPr sz="2200" b="1"/>
            </a:lvl2pPr>
            <a:lvl3pPr>
              <a:buNone/>
              <a:defRPr sz="2000" b="1"/>
            </a:lvl3pPr>
            <a:lvl4pPr>
              <a:buNone/>
              <a:defRPr sz="1800" b="1"/>
            </a:lvl4pPr>
            <a:lvl5pPr>
              <a:buNone/>
              <a:defRPr sz="18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5120818" y="2050038"/>
            <a:ext cx="4455776" cy="721843"/>
          </a:xfrm>
        </p:spPr>
        <p:txBody>
          <a:bodyPr lIns="50397" tIns="0" rIns="50397" bIns="0" anchor="ctr"/>
          <a:lstStyle>
            <a:lvl1pPr marL="0" indent="0">
              <a:buNone/>
              <a:defRPr sz="2600" b="1" cap="none" baseline="0">
                <a:solidFill>
                  <a:schemeClr val="tx2"/>
                </a:solidFill>
                <a:effectLst/>
              </a:defRPr>
            </a:lvl1pPr>
            <a:lvl2pPr>
              <a:buNone/>
              <a:defRPr sz="2200" b="1"/>
            </a:lvl2pPr>
            <a:lvl3pPr>
              <a:buNone/>
              <a:defRPr sz="2000" b="1"/>
            </a:lvl3pPr>
            <a:lvl4pPr>
              <a:buNone/>
              <a:defRPr sz="1800" b="1"/>
            </a:lvl4pPr>
            <a:lvl5pPr>
              <a:buNone/>
              <a:defRPr sz="18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504031" y="2771881"/>
            <a:ext cx="4454027" cy="4239194"/>
          </a:xfrm>
        </p:spPr>
        <p:txBody>
          <a:bodyPr tIns="0"/>
          <a:lstStyle>
            <a:lvl1pPr>
              <a:defRPr sz="24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5120818" y="2771881"/>
            <a:ext cx="4455776" cy="4239194"/>
          </a:xfrm>
        </p:spPr>
        <p:txBody>
          <a:bodyPr tIns="0"/>
          <a:lstStyle>
            <a:lvl1pPr>
              <a:defRPr sz="24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pPr>
              <a:defRPr/>
            </a:pPr>
            <a:r>
              <a:rPr lang="es-SV" smtClean="0"/>
              <a:t>27-01-2014</a:t>
            </a:r>
            <a:endParaRPr lang="en-US" dirty="0"/>
          </a:p>
        </p:txBody>
      </p:sp>
      <p:sp>
        <p:nvSpPr>
          <p:cNvPr id="8" name="Footer Placeholder 7"/>
          <p:cNvSpPr>
            <a:spLocks noGrp="1"/>
          </p:cNvSpPr>
          <p:nvPr>
            <p:ph type="ftr" sz="quarter" idx="11"/>
          </p:nvPr>
        </p:nvSpPr>
        <p:spPr/>
        <p:txBody>
          <a:bodyPr/>
          <a:lstStyle/>
          <a:p>
            <a:pPr>
              <a:defRPr/>
            </a:pPr>
            <a:r>
              <a:rPr lang="es-SV" smtClean="0"/>
              <a:t>Introducción a Lenguaje Microsoft C#</a:t>
            </a:r>
            <a:endParaRPr lang="en-US" dirty="0"/>
          </a:p>
        </p:txBody>
      </p:sp>
      <p:sp>
        <p:nvSpPr>
          <p:cNvPr id="9" name="Slide Number Placeholder 8"/>
          <p:cNvSpPr>
            <a:spLocks noGrp="1"/>
          </p:cNvSpPr>
          <p:nvPr>
            <p:ph type="sldNum" sz="quarter" idx="12"/>
          </p:nvPr>
        </p:nvSpPr>
        <p:spPr/>
        <p:txBody>
          <a:bodyPr/>
          <a:lstStyle/>
          <a:p>
            <a:pPr>
              <a:defRPr/>
            </a:pPr>
            <a:fld id="{BB09A996-1A8E-42DE-9A80-4B3CE4BE6EAF}" type="slidenum">
              <a:rPr lang="en-US" smtClean="0"/>
              <a:pPr>
                <a:defRPr/>
              </a:pPr>
              <a:t>‹Nº›</a:t>
            </a:fld>
            <a:endParaRPr 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796061"/>
            <a:ext cx="3243287" cy="1763614"/>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p:nvSpPr>
          <p:cNvPr id="8" name="Freeform 7"/>
          <p:cNvSpPr/>
          <p:nvPr/>
        </p:nvSpPr>
        <p:spPr>
          <a:xfrm>
            <a:off x="-3175" y="6300117"/>
            <a:ext cx="10083800" cy="125955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p:nvSpPr>
          <p:cNvPr id="2" name="Title Placeholder 1"/>
          <p:cNvSpPr>
            <a:spLocks noGrp="1"/>
          </p:cNvSpPr>
          <p:nvPr>
            <p:ph type="title"/>
          </p:nvPr>
        </p:nvSpPr>
        <p:spPr>
          <a:xfrm>
            <a:off x="906463" y="403225"/>
            <a:ext cx="8291512" cy="604838"/>
          </a:xfrm>
          <a:prstGeom prst="rect">
            <a:avLst/>
          </a:prstGeom>
        </p:spPr>
        <p:txBody>
          <a:bodyPr vert="horz" lIns="100794" tIns="50397" rIns="100794" bIns="50397" rtlCol="0" anchor="ctr">
            <a:noAutofit/>
          </a:bodyPr>
          <a:lstStyle/>
          <a:p>
            <a:r>
              <a:rPr lang="es-ES" smtClean="0"/>
              <a:t>Haga clic para modificar el estilo de título del patrón</a:t>
            </a:r>
            <a:endParaRPr lang="en-US" dirty="0"/>
          </a:p>
        </p:txBody>
      </p:sp>
      <p:sp>
        <p:nvSpPr>
          <p:cNvPr id="1029" name="Text Placeholder 2"/>
          <p:cNvSpPr>
            <a:spLocks noGrp="1"/>
          </p:cNvSpPr>
          <p:nvPr>
            <p:ph type="body" idx="1"/>
          </p:nvPr>
        </p:nvSpPr>
        <p:spPr bwMode="auto">
          <a:xfrm>
            <a:off x="906463" y="1212850"/>
            <a:ext cx="8291512"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Date Placeholder 3"/>
          <p:cNvSpPr>
            <a:spLocks noGrp="1"/>
          </p:cNvSpPr>
          <p:nvPr>
            <p:ph type="dt" sz="half" idx="2"/>
          </p:nvPr>
        </p:nvSpPr>
        <p:spPr>
          <a:xfrm>
            <a:off x="917865" y="6990320"/>
            <a:ext cx="2125961" cy="263969"/>
          </a:xfrm>
          <a:prstGeom prst="rect">
            <a:avLst/>
          </a:prstGeom>
        </p:spPr>
        <p:txBody>
          <a:bodyPr vert="horz" lIns="100794" tIns="50397" rIns="100794" bIns="50397" rtlCol="0" anchor="ctr"/>
          <a:lstStyle>
            <a:lvl1pPr algn="l">
              <a:defRPr sz="1800" b="1">
                <a:solidFill>
                  <a:srgbClr val="FFFFFF"/>
                </a:solidFill>
                <a:latin typeface="Arial" pitchFamily="34" charset="0"/>
                <a:cs typeface="Arial" pitchFamily="34" charset="0"/>
              </a:defRPr>
            </a:lvl1pPr>
          </a:lstStyle>
          <a:p>
            <a:pPr>
              <a:defRPr/>
            </a:pPr>
            <a:r>
              <a:rPr lang="es-SV" smtClean="0"/>
              <a:t>27-01-2014</a:t>
            </a:r>
            <a:endParaRPr lang="en-US" dirty="0"/>
          </a:p>
        </p:txBody>
      </p:sp>
      <p:sp>
        <p:nvSpPr>
          <p:cNvPr id="5" name="Footer Placeholder 4"/>
          <p:cNvSpPr>
            <a:spLocks noGrp="1"/>
          </p:cNvSpPr>
          <p:nvPr>
            <p:ph type="ftr" sz="quarter" idx="3"/>
          </p:nvPr>
        </p:nvSpPr>
        <p:spPr>
          <a:xfrm>
            <a:off x="3043826" y="6954442"/>
            <a:ext cx="5812910" cy="303213"/>
          </a:xfrm>
          <a:prstGeom prst="rect">
            <a:avLst/>
          </a:prstGeom>
        </p:spPr>
        <p:txBody>
          <a:bodyPr vert="horz" lIns="100794" tIns="50397" rIns="100794" bIns="50397" rtlCol="0" anchor="ctr"/>
          <a:lstStyle>
            <a:lvl1pPr algn="l">
              <a:defRPr sz="1600" b="1" cap="all" spc="220" baseline="0">
                <a:solidFill>
                  <a:srgbClr val="FFFFFF"/>
                </a:solidFill>
                <a:latin typeface="Arial" pitchFamily="34" charset="0"/>
                <a:cs typeface="Arial" pitchFamily="34" charset="0"/>
              </a:defRPr>
            </a:lvl1pPr>
          </a:lstStyle>
          <a:p>
            <a:pPr>
              <a:defRPr/>
            </a:pPr>
            <a:r>
              <a:rPr lang="es-SV" smtClean="0"/>
              <a:t>Introducción a Lenguaje Microsoft C#</a:t>
            </a:r>
            <a:endParaRPr lang="en-US" dirty="0"/>
          </a:p>
        </p:txBody>
      </p:sp>
      <p:sp>
        <p:nvSpPr>
          <p:cNvPr id="6" name="Slide Number Placeholder 5"/>
          <p:cNvSpPr>
            <a:spLocks noGrp="1"/>
          </p:cNvSpPr>
          <p:nvPr>
            <p:ph type="sldNum" sz="quarter" idx="4"/>
          </p:nvPr>
        </p:nvSpPr>
        <p:spPr>
          <a:xfrm>
            <a:off x="9000752" y="6802438"/>
            <a:ext cx="814761" cy="554037"/>
          </a:xfrm>
          <a:prstGeom prst="ellipse">
            <a:avLst/>
          </a:prstGeom>
          <a:ln w="19050">
            <a:solidFill>
              <a:srgbClr val="FFFFFF"/>
            </a:solidFill>
          </a:ln>
        </p:spPr>
        <p:txBody>
          <a:bodyPr vert="horz" lIns="10079" tIns="10079" rIns="10079" bIns="10079" rtlCol="0" anchor="ctr">
            <a:normAutofit/>
          </a:bodyPr>
          <a:lstStyle>
            <a:lvl1pPr algn="ctr">
              <a:defRPr sz="1800" b="1">
                <a:solidFill>
                  <a:srgbClr val="FFFFFF"/>
                </a:solidFill>
                <a:latin typeface="Arial" pitchFamily="34" charset="0"/>
                <a:cs typeface="Arial" pitchFamily="34" charset="0"/>
              </a:defRPr>
            </a:lvl1pPr>
          </a:lstStyle>
          <a:p>
            <a:pPr>
              <a:defRPr/>
            </a:pPr>
            <a:fld id="{BB09A996-1A8E-42DE-9A80-4B3CE4BE6EAF}" type="slidenum">
              <a:rPr lang="en-US" smtClean="0"/>
              <a:pPr>
                <a:defRPr/>
              </a:pPr>
              <a:t>‹Nº›</a:t>
            </a:fld>
            <a:endParaRPr lang="en-US" dirty="0"/>
          </a:p>
        </p:txBody>
      </p:sp>
    </p:spTree>
    <p:extLst>
      <p:ext uri="{BB962C8B-B14F-4D97-AF65-F5344CB8AC3E}">
        <p14:creationId xmlns:p14="http://schemas.microsoft.com/office/powerpoint/2010/main" val="50546007"/>
      </p:ext>
    </p:extLst>
  </p:cSld>
  <p:clrMap bg1="lt1" tx1="dk1" bg2="lt2" tx2="dk2" accent1="accent1" accent2="accent2" accent3="accent3" accent4="accent4" accent5="accent5" accent6="accent6" hlink="hlink" folHlink="folHlink"/>
  <p:sldLayoutIdLst>
    <p:sldLayoutId id="2147483709" r:id="rId1"/>
    <p:sldLayoutId id="2147483712" r:id="rId2"/>
    <p:sldLayoutId id="2147483713" r:id="rId3"/>
    <p:sldLayoutId id="2147483714" r:id="rId4"/>
  </p:sldLayoutIdLst>
  <p:hf hdr="0"/>
  <p:txStyles>
    <p:titleStyle>
      <a:lvl1pPr algn="l" defTabSz="1006475" rtl="0" eaLnBrk="0" fontAlgn="base" hangingPunct="0">
        <a:spcBef>
          <a:spcPct val="0"/>
        </a:spcBef>
        <a:spcAft>
          <a:spcPct val="0"/>
        </a:spcAft>
        <a:defRPr sz="3100" kern="1200" cap="all">
          <a:solidFill>
            <a:schemeClr val="tx1"/>
          </a:solidFill>
          <a:latin typeface="+mj-lt"/>
          <a:ea typeface="+mj-ea"/>
          <a:cs typeface="+mj-cs"/>
        </a:defRPr>
      </a:lvl1pPr>
      <a:lvl2pPr algn="l" defTabSz="1006475" rtl="0" eaLnBrk="0" fontAlgn="base" hangingPunct="0">
        <a:spcBef>
          <a:spcPct val="0"/>
        </a:spcBef>
        <a:spcAft>
          <a:spcPct val="0"/>
        </a:spcAft>
        <a:defRPr sz="3100">
          <a:solidFill>
            <a:schemeClr val="tx1"/>
          </a:solidFill>
          <a:latin typeface="Franklin Gothic Medium" pitchFamily="34" charset="0"/>
        </a:defRPr>
      </a:lvl2pPr>
      <a:lvl3pPr algn="l" defTabSz="1006475" rtl="0" eaLnBrk="0" fontAlgn="base" hangingPunct="0">
        <a:spcBef>
          <a:spcPct val="0"/>
        </a:spcBef>
        <a:spcAft>
          <a:spcPct val="0"/>
        </a:spcAft>
        <a:defRPr sz="3100">
          <a:solidFill>
            <a:schemeClr val="tx1"/>
          </a:solidFill>
          <a:latin typeface="Franklin Gothic Medium" pitchFamily="34" charset="0"/>
        </a:defRPr>
      </a:lvl3pPr>
      <a:lvl4pPr algn="l" defTabSz="1006475" rtl="0" eaLnBrk="0" fontAlgn="base" hangingPunct="0">
        <a:spcBef>
          <a:spcPct val="0"/>
        </a:spcBef>
        <a:spcAft>
          <a:spcPct val="0"/>
        </a:spcAft>
        <a:defRPr sz="3100">
          <a:solidFill>
            <a:schemeClr val="tx1"/>
          </a:solidFill>
          <a:latin typeface="Franklin Gothic Medium" pitchFamily="34" charset="0"/>
        </a:defRPr>
      </a:lvl4pPr>
      <a:lvl5pPr algn="l" defTabSz="1006475" rtl="0" eaLnBrk="0" fontAlgn="base" hangingPunct="0">
        <a:spcBef>
          <a:spcPct val="0"/>
        </a:spcBef>
        <a:spcAft>
          <a:spcPct val="0"/>
        </a:spcAft>
        <a:defRPr sz="3100">
          <a:solidFill>
            <a:schemeClr val="tx1"/>
          </a:solidFill>
          <a:latin typeface="Franklin Gothic Medium" pitchFamily="34" charset="0"/>
        </a:defRPr>
      </a:lvl5pPr>
      <a:lvl6pPr marL="457200" algn="l" defTabSz="1006475" rtl="0" fontAlgn="base">
        <a:spcBef>
          <a:spcPct val="0"/>
        </a:spcBef>
        <a:spcAft>
          <a:spcPct val="0"/>
        </a:spcAft>
        <a:defRPr sz="3100">
          <a:solidFill>
            <a:schemeClr val="tx1"/>
          </a:solidFill>
          <a:latin typeface="Franklin Gothic Medium" pitchFamily="34" charset="0"/>
        </a:defRPr>
      </a:lvl6pPr>
      <a:lvl7pPr marL="914400" algn="l" defTabSz="1006475" rtl="0" fontAlgn="base">
        <a:spcBef>
          <a:spcPct val="0"/>
        </a:spcBef>
        <a:spcAft>
          <a:spcPct val="0"/>
        </a:spcAft>
        <a:defRPr sz="3100">
          <a:solidFill>
            <a:schemeClr val="tx1"/>
          </a:solidFill>
          <a:latin typeface="Franklin Gothic Medium" pitchFamily="34" charset="0"/>
        </a:defRPr>
      </a:lvl7pPr>
      <a:lvl8pPr marL="1371600" algn="l" defTabSz="1006475" rtl="0" fontAlgn="base">
        <a:spcBef>
          <a:spcPct val="0"/>
        </a:spcBef>
        <a:spcAft>
          <a:spcPct val="0"/>
        </a:spcAft>
        <a:defRPr sz="3100">
          <a:solidFill>
            <a:schemeClr val="tx1"/>
          </a:solidFill>
          <a:latin typeface="Franklin Gothic Medium" pitchFamily="34" charset="0"/>
        </a:defRPr>
      </a:lvl8pPr>
      <a:lvl9pPr marL="1828800" algn="l" defTabSz="1006475" rtl="0" fontAlgn="base">
        <a:spcBef>
          <a:spcPct val="0"/>
        </a:spcBef>
        <a:spcAft>
          <a:spcPct val="0"/>
        </a:spcAft>
        <a:defRPr sz="3100">
          <a:solidFill>
            <a:schemeClr val="tx1"/>
          </a:solidFill>
          <a:latin typeface="Franklin Gothic Medium" pitchFamily="34" charset="0"/>
        </a:defRPr>
      </a:lvl9pPr>
    </p:titleStyle>
    <p:bodyStyle>
      <a:lvl1pPr marL="377825" indent="-377825" algn="l" defTabSz="1006475" rtl="0" eaLnBrk="0" fontAlgn="base" hangingPunct="0">
        <a:spcBef>
          <a:spcPts val="888"/>
        </a:spcBef>
        <a:spcAft>
          <a:spcPct val="0"/>
        </a:spcAft>
        <a:buFont typeface="Arial" pitchFamily="34" charset="0"/>
        <a:defRPr b="1" kern="1200">
          <a:solidFill>
            <a:schemeClr val="tx1"/>
          </a:solidFill>
          <a:latin typeface="+mn-lt"/>
          <a:ea typeface="+mn-ea"/>
          <a:cs typeface="+mn-cs"/>
        </a:defRPr>
      </a:lvl1pPr>
      <a:lvl2pPr marL="190500" indent="-190500" algn="l" defTabSz="1006475" rtl="0" eaLnBrk="0" fontAlgn="base" hangingPunct="0">
        <a:spcBef>
          <a:spcPts val="325"/>
        </a:spcBef>
        <a:spcAft>
          <a:spcPct val="0"/>
        </a:spcAft>
        <a:buClr>
          <a:schemeClr val="accent2"/>
        </a:buClr>
        <a:buFont typeface="Wingdings" pitchFamily="2" charset="2"/>
        <a:buChar char="§"/>
        <a:defRPr kern="1200">
          <a:solidFill>
            <a:schemeClr val="tx1"/>
          </a:solidFill>
          <a:latin typeface="+mn-lt"/>
          <a:ea typeface="+mn-ea"/>
          <a:cs typeface="+mn-cs"/>
        </a:defRPr>
      </a:lvl2pPr>
      <a:lvl3pPr marL="442913" indent="-180975" algn="l" defTabSz="1006475" rtl="0" eaLnBrk="0" fontAlgn="base" hangingPunct="0">
        <a:spcBef>
          <a:spcPts val="325"/>
        </a:spcBef>
        <a:spcAft>
          <a:spcPct val="0"/>
        </a:spcAft>
        <a:buClr>
          <a:schemeClr val="accent2"/>
        </a:buClr>
        <a:buFont typeface="Wingdings" pitchFamily="2" charset="2"/>
        <a:buChar char="§"/>
        <a:defRPr kern="1200">
          <a:solidFill>
            <a:schemeClr val="tx1"/>
          </a:solidFill>
          <a:latin typeface="+mn-lt"/>
          <a:ea typeface="+mn-ea"/>
          <a:cs typeface="+mn-cs"/>
        </a:defRPr>
      </a:lvl3pPr>
      <a:lvl4pPr marL="695325" indent="-180975" algn="l" defTabSz="1006475" rtl="0" eaLnBrk="0" fontAlgn="base" hangingPunct="0">
        <a:spcBef>
          <a:spcPts val="325"/>
        </a:spcBef>
        <a:spcAft>
          <a:spcPct val="0"/>
        </a:spcAft>
        <a:buClr>
          <a:schemeClr val="accent2"/>
        </a:buClr>
        <a:buFont typeface="Wingdings" pitchFamily="2" charset="2"/>
        <a:buChar char="§"/>
        <a:defRPr kern="1200">
          <a:solidFill>
            <a:schemeClr val="tx1"/>
          </a:solidFill>
          <a:latin typeface="+mn-lt"/>
          <a:ea typeface="+mn-ea"/>
          <a:cs typeface="+mn-cs"/>
        </a:defRPr>
      </a:lvl4pPr>
      <a:lvl5pPr marL="946150" indent="-190500" algn="l" defTabSz="1006475" rtl="0" eaLnBrk="0" fontAlgn="base" hangingPunct="0">
        <a:spcBef>
          <a:spcPts val="325"/>
        </a:spcBef>
        <a:spcAft>
          <a:spcPct val="0"/>
        </a:spcAft>
        <a:buClr>
          <a:schemeClr val="accent2"/>
        </a:buClr>
        <a:buFont typeface="Wingdings" pitchFamily="2" charset="2"/>
        <a:buChar char="§"/>
        <a:defRPr kern="1200">
          <a:solidFill>
            <a:schemeClr val="tx1"/>
          </a:solidFill>
          <a:latin typeface="+mn-lt"/>
          <a:ea typeface="+mn-ea"/>
          <a:cs typeface="+mn-cs"/>
        </a:defRPr>
      </a:lvl5pPr>
      <a:lvl6pPr marL="1209532" indent="-191509" algn="l" defTabSz="1007943" rtl="0" eaLnBrk="1" latinLnBrk="0" hangingPunct="1">
        <a:spcBef>
          <a:spcPts val="331"/>
        </a:spcBef>
        <a:buClr>
          <a:schemeClr val="accent2"/>
        </a:buClr>
        <a:buFont typeface="Wingdings" pitchFamily="2" charset="2"/>
        <a:buChar char="§"/>
        <a:defRPr sz="1500" kern="1200">
          <a:solidFill>
            <a:schemeClr val="tx1"/>
          </a:solidFill>
          <a:latin typeface="+mn-lt"/>
          <a:ea typeface="+mn-ea"/>
          <a:cs typeface="+mn-cs"/>
        </a:defRPr>
      </a:lvl6pPr>
      <a:lvl7pPr marL="1491756" indent="-181430" algn="l" defTabSz="1007943" rtl="0" eaLnBrk="1" latinLnBrk="0" hangingPunct="1">
        <a:spcBef>
          <a:spcPts val="331"/>
        </a:spcBef>
        <a:buClr>
          <a:schemeClr val="accent2"/>
        </a:buClr>
        <a:buFont typeface="Wingdings" pitchFamily="2" charset="2"/>
        <a:buChar char="§"/>
        <a:defRPr sz="1500" kern="1200">
          <a:solidFill>
            <a:schemeClr val="tx1"/>
          </a:solidFill>
          <a:latin typeface="+mn-lt"/>
          <a:ea typeface="+mn-ea"/>
          <a:cs typeface="+mn-cs"/>
        </a:defRPr>
      </a:lvl7pPr>
      <a:lvl8pPr marL="1743742" indent="-181430" algn="l" defTabSz="1007943" rtl="0" eaLnBrk="1" latinLnBrk="0" hangingPunct="1">
        <a:spcBef>
          <a:spcPts val="331"/>
        </a:spcBef>
        <a:buClr>
          <a:schemeClr val="accent2"/>
        </a:buClr>
        <a:buFont typeface="Wingdings" pitchFamily="2" charset="2"/>
        <a:buChar char="§"/>
        <a:defRPr sz="1500" kern="1200">
          <a:solidFill>
            <a:schemeClr val="tx1"/>
          </a:solidFill>
          <a:latin typeface="+mn-lt"/>
          <a:ea typeface="+mn-ea"/>
          <a:cs typeface="+mn-cs"/>
        </a:defRPr>
      </a:lvl8pPr>
      <a:lvl9pPr marL="1975569" indent="-181430" algn="l" defTabSz="1007943" rtl="0" eaLnBrk="1" latinLnBrk="0" hangingPunct="1">
        <a:spcBef>
          <a:spcPts val="331"/>
        </a:spcBef>
        <a:buClr>
          <a:schemeClr val="accent2"/>
        </a:buClr>
        <a:buFont typeface="Wingdings" pitchFamily="2" charset="2"/>
        <a:buChar char="§"/>
        <a:defRPr sz="1500" kern="1200">
          <a:solidFill>
            <a:schemeClr val="tx1"/>
          </a:solidFill>
          <a:latin typeface="+mn-lt"/>
          <a:ea typeface="+mn-ea"/>
          <a:cs typeface="+mn-cs"/>
        </a:defRPr>
      </a:lvl9pPr>
    </p:bodyStyle>
    <p:otherStyle>
      <a:defPPr>
        <a:defRPr lang="en-U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501" y="-7875"/>
            <a:ext cx="10101626" cy="114795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0794" tIns="50397" rIns="100794" bIns="50397"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830299" y="-7875"/>
            <a:ext cx="5250326" cy="70347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0794" tIns="50397" rIns="100794" bIns="50397"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504031" y="776127"/>
            <a:ext cx="9072563" cy="1259946"/>
          </a:xfrm>
          <a:prstGeom prst="rect">
            <a:avLst/>
          </a:prstGeom>
        </p:spPr>
        <p:txBody>
          <a:bodyPr vert="horz" lIns="0" tIns="50397"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504031" y="2133508"/>
            <a:ext cx="9072563" cy="4838192"/>
          </a:xfrm>
          <a:prstGeom prst="rect">
            <a:avLst/>
          </a:prstGeom>
        </p:spPr>
        <p:txBody>
          <a:bodyPr vert="horz" lIns="100794" tIns="50397" rIns="100794" bIns="50397">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504031" y="7006699"/>
            <a:ext cx="2352146" cy="402483"/>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pPr>
              <a:defRPr/>
            </a:pPr>
            <a:r>
              <a:rPr lang="es-SV" smtClean="0"/>
              <a:t>27-01-2014</a:t>
            </a:r>
            <a:endParaRPr lang="en-US" dirty="0"/>
          </a:p>
        </p:txBody>
      </p:sp>
      <p:sp>
        <p:nvSpPr>
          <p:cNvPr id="22" name="Footer Placeholder 21"/>
          <p:cNvSpPr>
            <a:spLocks noGrp="1"/>
          </p:cNvSpPr>
          <p:nvPr>
            <p:ph type="ftr" sz="quarter" idx="3"/>
          </p:nvPr>
        </p:nvSpPr>
        <p:spPr>
          <a:xfrm>
            <a:off x="2940182" y="7006699"/>
            <a:ext cx="3696229" cy="402483"/>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pPr>
              <a:defRPr/>
            </a:pPr>
            <a:r>
              <a:rPr lang="es-SV" smtClean="0"/>
              <a:t>Introducción a Lenguaje Microsoft C#</a:t>
            </a:r>
            <a:endParaRPr lang="en-US" dirty="0"/>
          </a:p>
        </p:txBody>
      </p:sp>
      <p:sp>
        <p:nvSpPr>
          <p:cNvPr id="18" name="Slide Number Placeholder 17"/>
          <p:cNvSpPr>
            <a:spLocks noGrp="1"/>
          </p:cNvSpPr>
          <p:nvPr>
            <p:ph type="sldNum" sz="quarter" idx="4"/>
          </p:nvPr>
        </p:nvSpPr>
        <p:spPr>
          <a:xfrm>
            <a:off x="8736542" y="7006699"/>
            <a:ext cx="840052" cy="402483"/>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pPr>
              <a:defRPr/>
            </a:pPr>
            <a:fld id="{BB09A996-1A8E-42DE-9A80-4B3CE4BE6EAF}" type="slidenum">
              <a:rPr lang="en-US" smtClean="0"/>
              <a:pPr>
                <a:defRPr/>
              </a:pPr>
              <a:t>‹Nº›</a:t>
            </a:fld>
            <a:endParaRPr lang="en-US" dirty="0"/>
          </a:p>
        </p:txBody>
      </p:sp>
      <p:grpSp>
        <p:nvGrpSpPr>
          <p:cNvPr id="2" name="Group 1"/>
          <p:cNvGrpSpPr/>
          <p:nvPr/>
        </p:nvGrpSpPr>
        <p:grpSpPr>
          <a:xfrm>
            <a:off x="-20965" y="223117"/>
            <a:ext cx="10120917" cy="71564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hf hdr="0"/>
  <p:txStyles>
    <p:titleStyle>
      <a:lvl1pPr algn="l" rtl="0" eaLnBrk="1" latinLnBrk="0" hangingPunct="1">
        <a:spcBef>
          <a:spcPct val="0"/>
        </a:spcBef>
        <a:buNone/>
        <a:defRPr kumimoji="0" sz="5500" b="0" kern="1200">
          <a:ln>
            <a:noFill/>
          </a:ln>
          <a:solidFill>
            <a:schemeClr val="tx2"/>
          </a:solidFill>
          <a:effectLst/>
          <a:latin typeface="+mj-lt"/>
          <a:ea typeface="+mj-ea"/>
          <a:cs typeface="+mj-cs"/>
        </a:defRPr>
      </a:lvl1pPr>
    </p:titleStyle>
    <p:bodyStyle>
      <a:lvl1pPr marL="302383" indent="-302383" algn="l" rtl="0" eaLnBrk="1" latinLnBrk="0" hangingPunct="1">
        <a:spcBef>
          <a:spcPct val="20000"/>
        </a:spcBef>
        <a:buClr>
          <a:schemeClr val="accent3"/>
        </a:buClr>
        <a:buSzPct val="95000"/>
        <a:buFont typeface="Wingdings 2"/>
        <a:buChar char=""/>
        <a:defRPr kumimoji="0" sz="2900" kern="1200">
          <a:solidFill>
            <a:schemeClr val="tx1"/>
          </a:solidFill>
          <a:latin typeface="+mn-lt"/>
          <a:ea typeface="+mn-ea"/>
          <a:cs typeface="+mn-cs"/>
        </a:defRPr>
      </a:lvl1pPr>
      <a:lvl2pPr marL="705560" indent="-272145" algn="l" rtl="0" eaLnBrk="1" latinLnBrk="0" hangingPunct="1">
        <a:spcBef>
          <a:spcPct val="20000"/>
        </a:spcBef>
        <a:buClr>
          <a:schemeClr val="accent1"/>
        </a:buClr>
        <a:buSzPct val="85000"/>
        <a:buFont typeface="Wingdings 2"/>
        <a:buChar char=""/>
        <a:defRPr kumimoji="0" sz="2600" kern="1200">
          <a:solidFill>
            <a:schemeClr val="tx1"/>
          </a:solidFill>
          <a:latin typeface="+mn-lt"/>
          <a:ea typeface="+mn-ea"/>
          <a:cs typeface="+mn-cs"/>
        </a:defRPr>
      </a:lvl2pPr>
      <a:lvl3pPr marL="1007943" indent="-272145" algn="l" rtl="0" eaLnBrk="1" latinLnBrk="0" hangingPunct="1">
        <a:spcBef>
          <a:spcPct val="20000"/>
        </a:spcBef>
        <a:buClr>
          <a:schemeClr val="accent2"/>
        </a:buClr>
        <a:buSzPct val="70000"/>
        <a:buFont typeface="Wingdings 2"/>
        <a:buChar char=""/>
        <a:defRPr kumimoji="0" sz="2300" kern="1200">
          <a:solidFill>
            <a:schemeClr val="tx1"/>
          </a:solidFill>
          <a:latin typeface="+mn-lt"/>
          <a:ea typeface="+mn-ea"/>
          <a:cs typeface="+mn-cs"/>
        </a:defRPr>
      </a:lvl3pPr>
      <a:lvl4pPr marL="1310326" indent="-231827" algn="l" rtl="0" eaLnBrk="1" latinLnBrk="0" hangingPunct="1">
        <a:spcBef>
          <a:spcPct val="20000"/>
        </a:spcBef>
        <a:buClr>
          <a:schemeClr val="accent3"/>
        </a:buClr>
        <a:buSzPct val="65000"/>
        <a:buFont typeface="Wingdings 2"/>
        <a:buChar char=""/>
        <a:defRPr kumimoji="0" sz="2200" kern="1200">
          <a:solidFill>
            <a:schemeClr val="tx1"/>
          </a:solidFill>
          <a:latin typeface="+mn-lt"/>
          <a:ea typeface="+mn-ea"/>
          <a:cs typeface="+mn-cs"/>
        </a:defRPr>
      </a:lvl4pPr>
      <a:lvl5pPr marL="1612709" indent="-231827" algn="l" rtl="0" eaLnBrk="1" latinLnBrk="0" hangingPunct="1">
        <a:spcBef>
          <a:spcPct val="20000"/>
        </a:spcBef>
        <a:buClr>
          <a:schemeClr val="accent4"/>
        </a:buClr>
        <a:buSzPct val="65000"/>
        <a:buFont typeface="Wingdings 2"/>
        <a:buChar char=""/>
        <a:defRPr kumimoji="0" sz="2200" kern="1200">
          <a:solidFill>
            <a:schemeClr val="tx1"/>
          </a:solidFill>
          <a:latin typeface="+mn-lt"/>
          <a:ea typeface="+mn-ea"/>
          <a:cs typeface="+mn-cs"/>
        </a:defRPr>
      </a:lvl5pPr>
      <a:lvl6pPr marL="1915092" indent="-231827"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116681" indent="-201589" algn="l" rtl="0" eaLnBrk="1" latinLnBrk="0" hangingPunct="1">
        <a:spcBef>
          <a:spcPct val="20000"/>
        </a:spcBef>
        <a:buClr>
          <a:schemeClr val="accent6"/>
        </a:buClr>
        <a:buSzPct val="80000"/>
        <a:buFont typeface="Wingdings 2"/>
        <a:buChar char=""/>
        <a:defRPr kumimoji="0" sz="1800" kern="1200" baseline="0">
          <a:solidFill>
            <a:schemeClr val="tx1"/>
          </a:solidFill>
          <a:latin typeface="+mn-lt"/>
          <a:ea typeface="+mn-ea"/>
          <a:cs typeface="+mn-cs"/>
        </a:defRPr>
      </a:lvl7pPr>
      <a:lvl8pPr marL="2419063" indent="-201589"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721446" indent="-201589"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Bjarne_Stroustrup" TargetMode="External"/><Relationship Id="rId2" Type="http://schemas.openxmlformats.org/officeDocument/2006/relationships/image" Target="../media/image6.png"/><Relationship Id="rId1" Type="http://schemas.openxmlformats.org/officeDocument/2006/relationships/slideLayout" Target="../slideLayouts/slideLayout16.xml"/><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pPr>
              <a:defRPr/>
            </a:pPr>
            <a:r>
              <a:rPr lang="es-SV" dirty="0" smtClean="0"/>
              <a:t>Introducción a Lenguaje Microsoft C#</a:t>
            </a:r>
            <a:endParaRPr lang="en-US" dirty="0"/>
          </a:p>
        </p:txBody>
      </p:sp>
      <p:sp>
        <p:nvSpPr>
          <p:cNvPr id="5" name="Marcador de número de diapositiva 4"/>
          <p:cNvSpPr>
            <a:spLocks noGrp="1"/>
          </p:cNvSpPr>
          <p:nvPr>
            <p:ph type="sldNum" sz="quarter" idx="12"/>
          </p:nvPr>
        </p:nvSpPr>
        <p:spPr/>
        <p:txBody>
          <a:bodyPr/>
          <a:lstStyle/>
          <a:p>
            <a:pPr>
              <a:defRPr/>
            </a:pPr>
            <a:fld id="{567C4AB0-751E-4AE4-9BEE-BEBD3FC8A4A2}" type="slidenum">
              <a:rPr lang="en-US" smtClean="0"/>
              <a:pPr>
                <a:defRPr/>
              </a:pPr>
              <a:t>1</a:t>
            </a:fld>
            <a:endParaRPr lang="en-US" dirty="0"/>
          </a:p>
        </p:txBody>
      </p:sp>
      <p:sp>
        <p:nvSpPr>
          <p:cNvPr id="8" name="1 Título"/>
          <p:cNvSpPr txBox="1">
            <a:spLocks/>
          </p:cNvSpPr>
          <p:nvPr/>
        </p:nvSpPr>
        <p:spPr bwMode="auto">
          <a:xfrm>
            <a:off x="1367904" y="1547589"/>
            <a:ext cx="7517160" cy="348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2pPr>
            <a:lvl3pPr marL="11430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3pPr>
            <a:lvl4pPr marL="16002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4pPr>
            <a:lvl5pPr marL="20574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5pPr>
            <a:lvl6pPr marL="25146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6pPr>
            <a:lvl7pPr marL="29718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7pPr>
            <a:lvl8pPr marL="34290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8pPr>
            <a:lvl9pPr marL="38862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9pPr>
          </a:lstStyle>
          <a:p>
            <a:pPr lvl="1" algn="ctr" eaLnBrk="1">
              <a:defRPr/>
            </a:pPr>
            <a:endParaRPr lang="en-GB" sz="4800" b="1" dirty="0" smtClean="0">
              <a:solidFill>
                <a:srgbClr val="FF0000"/>
              </a:solidFill>
              <a:latin typeface="Matura MT Script Capitals" pitchFamily="66" charset="0"/>
            </a:endParaRPr>
          </a:p>
          <a:p>
            <a:pPr lvl="1" algn="ctr" eaLnBrk="1">
              <a:defRPr/>
            </a:pPr>
            <a:endParaRPr lang="en-GB" sz="4800" b="1" dirty="0">
              <a:solidFill>
                <a:srgbClr val="FF0000"/>
              </a:solidFill>
              <a:latin typeface="Matura MT Script Capitals" pitchFamily="66" charset="0"/>
            </a:endParaRPr>
          </a:p>
          <a:p>
            <a:pPr lvl="1" algn="ctr" eaLnBrk="1">
              <a:defRPr/>
            </a:pPr>
            <a:endParaRPr lang="en-GB" sz="4800" b="1" dirty="0" smtClean="0">
              <a:solidFill>
                <a:srgbClr val="FF0000"/>
              </a:solidFill>
              <a:latin typeface="Matura MT Script Capitals" pitchFamily="66" charset="0"/>
            </a:endParaRPr>
          </a:p>
          <a:p>
            <a:pPr lvl="1" algn="ctr" eaLnBrk="1">
              <a:defRPr/>
            </a:pPr>
            <a:endParaRPr lang="en-GB" sz="4800" b="1" dirty="0">
              <a:solidFill>
                <a:srgbClr val="FF0000"/>
              </a:solidFill>
              <a:latin typeface="Matura MT Script Capitals" pitchFamily="66" charset="0"/>
            </a:endParaRPr>
          </a:p>
          <a:p>
            <a:pPr lvl="1" algn="ctr" eaLnBrk="1">
              <a:defRPr/>
            </a:pPr>
            <a:r>
              <a:rPr lang="es-ES_tradnl" sz="48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Fundamentos </a:t>
            </a:r>
            <a:r>
              <a:rPr lang="es-ES_tradnl" sz="4800" b="1" dirty="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de Microsoft Visual </a:t>
            </a:r>
            <a:r>
              <a:rPr lang="es-ES_tradnl" sz="48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a:t>
            </a:r>
            <a:br>
              <a:rPr lang="es-ES_tradnl" sz="48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s-ES_tradnl" sz="20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Ing. Juan Carlos Méndez</a:t>
            </a:r>
            <a:endParaRPr lang="es-ES_tradnl" sz="2000" b="1" dirty="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lvl="1" algn="ctr" eaLnBrk="1">
              <a:defRPr/>
            </a:pPr>
            <a:endParaRPr lang="es-ES_tradnl" sz="4800" b="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1026" name="Picture 2" descr="http://www.conceptinfoway.net/wp-content/themes/conceptinfoway/images/c-sharp-i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346" y="1187549"/>
            <a:ext cx="2962275"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66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Proceso de interpretación</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10</a:t>
            </a:fld>
            <a:endParaRPr lang="en-US" dirty="0"/>
          </a:p>
        </p:txBody>
      </p:sp>
      <p:sp>
        <p:nvSpPr>
          <p:cNvPr id="6" name="5 Marcador de contenido"/>
          <p:cNvSpPr>
            <a:spLocks noGrp="1"/>
          </p:cNvSpPr>
          <p:nvPr>
            <p:ph idx="1"/>
          </p:nvPr>
        </p:nvSpPr>
        <p:spPr>
          <a:xfrm>
            <a:off x="377900" y="1187549"/>
            <a:ext cx="9486948" cy="4176464"/>
          </a:xfrm>
        </p:spPr>
        <p:txBody>
          <a:bodyPr>
            <a:normAutofit lnSpcReduction="10000"/>
          </a:bodyPr>
          <a:lstStyle/>
          <a:p>
            <a:r>
              <a:rPr lang="es-SV" dirty="0">
                <a:solidFill>
                  <a:srgbClr val="C00000"/>
                </a:solidFill>
                <a:effectLst>
                  <a:outerShdw blurRad="38100" dist="38100" dir="2700000" algn="tl">
                    <a:srgbClr val="000000">
                      <a:alpha val="43137"/>
                    </a:srgbClr>
                  </a:outerShdw>
                </a:effectLst>
              </a:rPr>
              <a:t>Lenguaje interpretado</a:t>
            </a:r>
          </a:p>
          <a:p>
            <a:pPr marL="0" indent="0" algn="just"/>
            <a:r>
              <a:rPr lang="es-SV" sz="2400" dirty="0"/>
              <a:t>Un lenguaje de programación es, por definición, diferente al lenguaje máquina. </a:t>
            </a:r>
            <a:endParaRPr lang="es-SV" sz="2400" dirty="0" smtClean="0"/>
          </a:p>
          <a:p>
            <a:pPr marL="0" indent="0" algn="just"/>
            <a:endParaRPr lang="es-SV" sz="2400" dirty="0"/>
          </a:p>
          <a:p>
            <a:pPr marL="0" indent="0" algn="just"/>
            <a:r>
              <a:rPr lang="es-SV" sz="2400" dirty="0" smtClean="0"/>
              <a:t>Por </a:t>
            </a:r>
            <a:r>
              <a:rPr lang="es-SV" sz="2400" dirty="0"/>
              <a:t>lo tanto, debe traducirse para que el procesador pueda comprenderlo. </a:t>
            </a:r>
            <a:endParaRPr lang="es-SV" sz="2400" dirty="0" smtClean="0"/>
          </a:p>
          <a:p>
            <a:pPr marL="0" indent="0" algn="just"/>
            <a:endParaRPr lang="es-SV" sz="2400" dirty="0" smtClean="0"/>
          </a:p>
          <a:p>
            <a:pPr marL="0" indent="0" algn="just"/>
            <a:r>
              <a:rPr lang="es-SV" sz="2400" dirty="0" smtClean="0"/>
              <a:t>Un </a:t>
            </a:r>
            <a:r>
              <a:rPr lang="es-SV" sz="2400" dirty="0"/>
              <a:t>programa escrito en un lenguaje interpretado requiere de un programa auxiliar (el intérprete), que traduce los comandos de los programas según sea necesario</a:t>
            </a:r>
            <a:r>
              <a:rPr lang="es-SV" sz="2400" dirty="0" smtClean="0"/>
              <a:t>.</a:t>
            </a:r>
            <a:endParaRPr lang="es-SV" sz="2400" dirty="0"/>
          </a:p>
        </p:txBody>
      </p:sp>
    </p:spTree>
    <p:extLst>
      <p:ext uri="{BB962C8B-B14F-4D97-AF65-F5344CB8AC3E}">
        <p14:creationId xmlns:p14="http://schemas.microsoft.com/office/powerpoint/2010/main" val="543015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Proceso de compilación</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11</a:t>
            </a:fld>
            <a:endParaRPr lang="en-US" dirty="0"/>
          </a:p>
        </p:txBody>
      </p:sp>
      <p:sp>
        <p:nvSpPr>
          <p:cNvPr id="6" name="5 Marcador de contenido"/>
          <p:cNvSpPr>
            <a:spLocks noGrp="1"/>
          </p:cNvSpPr>
          <p:nvPr>
            <p:ph idx="1"/>
          </p:nvPr>
        </p:nvSpPr>
        <p:spPr>
          <a:xfrm>
            <a:off x="377900" y="1187549"/>
            <a:ext cx="9486948" cy="4176464"/>
          </a:xfrm>
        </p:spPr>
        <p:txBody>
          <a:bodyPr>
            <a:normAutofit lnSpcReduction="10000"/>
          </a:bodyPr>
          <a:lstStyle/>
          <a:p>
            <a:pPr marL="0" indent="0" algn="just"/>
            <a:r>
              <a:rPr lang="es-SV" sz="2400" dirty="0">
                <a:solidFill>
                  <a:srgbClr val="C00000"/>
                </a:solidFill>
                <a:effectLst>
                  <a:outerShdw blurRad="38100" dist="38100" dir="2700000" algn="tl">
                    <a:srgbClr val="000000">
                      <a:alpha val="43137"/>
                    </a:srgbClr>
                  </a:outerShdw>
                </a:effectLst>
              </a:rPr>
              <a:t>Lenguaje </a:t>
            </a:r>
            <a:r>
              <a:rPr lang="es-SV" sz="2400" dirty="0" smtClean="0">
                <a:solidFill>
                  <a:srgbClr val="C00000"/>
                </a:solidFill>
                <a:effectLst>
                  <a:outerShdw blurRad="38100" dist="38100" dir="2700000" algn="tl">
                    <a:srgbClr val="000000">
                      <a:alpha val="43137"/>
                    </a:srgbClr>
                  </a:outerShdw>
                </a:effectLst>
              </a:rPr>
              <a:t>compilado</a:t>
            </a:r>
            <a:endParaRPr lang="es-SV" sz="2400" dirty="0">
              <a:solidFill>
                <a:srgbClr val="C00000"/>
              </a:solidFill>
              <a:effectLst>
                <a:outerShdw blurRad="38100" dist="38100" dir="2700000" algn="tl">
                  <a:srgbClr val="000000">
                    <a:alpha val="43137"/>
                  </a:srgbClr>
                </a:outerShdw>
              </a:effectLst>
            </a:endParaRPr>
          </a:p>
          <a:p>
            <a:pPr marL="0" indent="0" algn="just"/>
            <a:r>
              <a:rPr lang="es-SV" sz="2400" dirty="0" smtClean="0"/>
              <a:t>Un </a:t>
            </a:r>
            <a:r>
              <a:rPr lang="es-SV" sz="2400" dirty="0"/>
              <a:t>programa escrito en un lenguaje "compilado" se traduce a través de un programa anexo llamado compilador que, a su vez, crea un nuevo archivo independiente que no necesita ningún otro programa para ejecutarse a sí mismo. </a:t>
            </a:r>
            <a:endParaRPr lang="es-SV" sz="2400" dirty="0" smtClean="0"/>
          </a:p>
          <a:p>
            <a:pPr marL="0" indent="0" algn="just"/>
            <a:endParaRPr lang="es-SV" sz="2400" dirty="0" smtClean="0"/>
          </a:p>
          <a:p>
            <a:pPr marL="0" indent="0" algn="just"/>
            <a:r>
              <a:rPr lang="es-SV" sz="2400" dirty="0" smtClean="0">
                <a:solidFill>
                  <a:srgbClr val="C00000"/>
                </a:solidFill>
              </a:rPr>
              <a:t>Este </a:t>
            </a:r>
            <a:r>
              <a:rPr lang="es-SV" sz="2400" dirty="0">
                <a:solidFill>
                  <a:srgbClr val="C00000"/>
                </a:solidFill>
              </a:rPr>
              <a:t>archivo se llama ejecutable</a:t>
            </a:r>
            <a:r>
              <a:rPr lang="es-SV" sz="2400" dirty="0" smtClean="0">
                <a:solidFill>
                  <a:srgbClr val="C00000"/>
                </a:solidFill>
              </a:rPr>
              <a:t>.</a:t>
            </a:r>
          </a:p>
          <a:p>
            <a:pPr marL="0" indent="0" algn="just"/>
            <a:r>
              <a:rPr lang="es-SV" sz="2400" dirty="0" smtClean="0"/>
              <a:t>Un </a:t>
            </a:r>
            <a:r>
              <a:rPr lang="es-SV" sz="2400" dirty="0"/>
              <a:t>programa escrito en un lenguaje compilado posee la ventaja de no necesitar un programa anexo para ser ejecutado una vez que ha sido compilado. Además, como sólo es necesaria una traducción, la ejecución se vuelve más rápida. </a:t>
            </a:r>
          </a:p>
          <a:p>
            <a:endParaRPr lang="es-SV" dirty="0"/>
          </a:p>
        </p:txBody>
      </p:sp>
    </p:spTree>
    <p:extLst>
      <p:ext uri="{BB962C8B-B14F-4D97-AF65-F5344CB8AC3E}">
        <p14:creationId xmlns:p14="http://schemas.microsoft.com/office/powerpoint/2010/main" val="3609921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sz="2400" dirty="0"/>
              <a:t>Algunos ejemplos de lenguajes ampliamente </a:t>
            </a:r>
            <a:r>
              <a:rPr lang="es-SV" sz="2400" dirty="0" smtClean="0"/>
              <a:t>usados</a:t>
            </a:r>
            <a:endParaRPr lang="es-SV" sz="2400"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12</a:t>
            </a:fld>
            <a:endParaRPr lang="en-US" dirty="0"/>
          </a:p>
        </p:txBody>
      </p:sp>
      <p:graphicFrame>
        <p:nvGraphicFramePr>
          <p:cNvPr id="7" name="6 Tabla"/>
          <p:cNvGraphicFramePr>
            <a:graphicFrameLocks noGrp="1"/>
          </p:cNvGraphicFramePr>
          <p:nvPr>
            <p:extLst>
              <p:ext uri="{D42A27DB-BD31-4B8C-83A1-F6EECF244321}">
                <p14:modId xmlns:p14="http://schemas.microsoft.com/office/powerpoint/2010/main" val="77006336"/>
              </p:ext>
            </p:extLst>
          </p:nvPr>
        </p:nvGraphicFramePr>
        <p:xfrm>
          <a:off x="503808" y="1212850"/>
          <a:ext cx="9361039" cy="4676074"/>
        </p:xfrm>
        <a:graphic>
          <a:graphicData uri="http://schemas.openxmlformats.org/drawingml/2006/table">
            <a:tbl>
              <a:tblPr>
                <a:tableStyleId>{8799B23B-EC83-4686-B30A-512413B5E67A}</a:tableStyleId>
              </a:tblPr>
              <a:tblGrid>
                <a:gridCol w="2166908"/>
                <a:gridCol w="4680520"/>
                <a:gridCol w="2513611"/>
              </a:tblGrid>
              <a:tr h="342779">
                <a:tc>
                  <a:txBody>
                    <a:bodyPr/>
                    <a:lstStyle/>
                    <a:p>
                      <a:r>
                        <a:rPr lang="es-SV" sz="1600" dirty="0"/>
                        <a:t>Lenguaje</a:t>
                      </a:r>
                    </a:p>
                  </a:txBody>
                  <a:tcPr marL="43053" marR="43053" marT="21526" marB="21526" anchor="ctr"/>
                </a:tc>
                <a:tc>
                  <a:txBody>
                    <a:bodyPr/>
                    <a:lstStyle/>
                    <a:p>
                      <a:r>
                        <a:rPr lang="es-SV" sz="1600"/>
                        <a:t>Principal área de aplicación</a:t>
                      </a:r>
                    </a:p>
                  </a:txBody>
                  <a:tcPr marL="43053" marR="43053" marT="21526" marB="21526" anchor="ctr"/>
                </a:tc>
                <a:tc>
                  <a:txBody>
                    <a:bodyPr/>
                    <a:lstStyle/>
                    <a:p>
                      <a:r>
                        <a:rPr lang="es-SV" sz="1600"/>
                        <a:t>Compilado/interpretado</a:t>
                      </a:r>
                    </a:p>
                  </a:txBody>
                  <a:tcPr marL="43053" marR="43053" marT="21526" marB="21526" anchor="ctr"/>
                </a:tc>
              </a:tr>
              <a:tr h="266283">
                <a:tc>
                  <a:txBody>
                    <a:bodyPr/>
                    <a:lstStyle/>
                    <a:p>
                      <a:r>
                        <a:rPr lang="es-SV" sz="1600" b="1">
                          <a:solidFill>
                            <a:srgbClr val="0070C0"/>
                          </a:solidFill>
                        </a:rPr>
                        <a:t>ADA</a:t>
                      </a:r>
                    </a:p>
                  </a:txBody>
                  <a:tcPr marL="43053" marR="43053" marT="21526" marB="21526" anchor="ctr"/>
                </a:tc>
                <a:tc>
                  <a:txBody>
                    <a:bodyPr/>
                    <a:lstStyle/>
                    <a:p>
                      <a:r>
                        <a:rPr lang="es-SV" sz="1600" b="1">
                          <a:solidFill>
                            <a:srgbClr val="0070C0"/>
                          </a:solidFill>
                        </a:rPr>
                        <a:t>Tiempo real </a:t>
                      </a:r>
                    </a:p>
                  </a:txBody>
                  <a:tcPr marL="43053" marR="43053" marT="21526" marB="21526" anchor="ctr"/>
                </a:tc>
                <a:tc>
                  <a:txBody>
                    <a:bodyPr/>
                    <a:lstStyle/>
                    <a:p>
                      <a:r>
                        <a:rPr lang="es-SV" sz="1600" b="1" dirty="0">
                          <a:solidFill>
                            <a:srgbClr val="0070C0"/>
                          </a:solidFill>
                        </a:rPr>
                        <a:t>Lenguaje compilado</a:t>
                      </a:r>
                    </a:p>
                  </a:txBody>
                  <a:tcPr marL="43053" marR="43053" marT="21526" marB="21526" anchor="ctr"/>
                </a:tc>
              </a:tr>
              <a:tr h="342779">
                <a:tc>
                  <a:txBody>
                    <a:bodyPr/>
                    <a:lstStyle/>
                    <a:p>
                      <a:r>
                        <a:rPr lang="es-SV" sz="1600"/>
                        <a:t>BASIC</a:t>
                      </a:r>
                    </a:p>
                  </a:txBody>
                  <a:tcPr marL="43053" marR="43053" marT="21526" marB="21526" anchor="ctr"/>
                </a:tc>
                <a:tc>
                  <a:txBody>
                    <a:bodyPr/>
                    <a:lstStyle/>
                    <a:p>
                      <a:r>
                        <a:rPr lang="es-SV" sz="1600"/>
                        <a:t>Programación para fines educativos</a:t>
                      </a:r>
                    </a:p>
                  </a:txBody>
                  <a:tcPr marL="43053" marR="43053" marT="21526" marB="21526" anchor="ctr"/>
                </a:tc>
                <a:tc>
                  <a:txBody>
                    <a:bodyPr/>
                    <a:lstStyle/>
                    <a:p>
                      <a:r>
                        <a:rPr lang="es-SV" sz="1600"/>
                        <a:t>Lenguaje interpretado</a:t>
                      </a:r>
                    </a:p>
                  </a:txBody>
                  <a:tcPr marL="43053" marR="43053" marT="21526" marB="21526" anchor="ctr"/>
                </a:tc>
              </a:tr>
              <a:tr h="342779">
                <a:tc>
                  <a:txBody>
                    <a:bodyPr/>
                    <a:lstStyle/>
                    <a:p>
                      <a:r>
                        <a:rPr lang="es-SV" sz="1600" b="1" dirty="0">
                          <a:solidFill>
                            <a:srgbClr val="0070C0"/>
                          </a:solidFill>
                        </a:rPr>
                        <a:t>C</a:t>
                      </a:r>
                    </a:p>
                  </a:txBody>
                  <a:tcPr marL="43053" marR="43053" marT="21526" marB="21526" anchor="ctr"/>
                </a:tc>
                <a:tc>
                  <a:txBody>
                    <a:bodyPr/>
                    <a:lstStyle/>
                    <a:p>
                      <a:r>
                        <a:rPr lang="es-SV" sz="1600" b="1" dirty="0">
                          <a:solidFill>
                            <a:srgbClr val="0070C0"/>
                          </a:solidFill>
                        </a:rPr>
                        <a:t>Programación de sistema </a:t>
                      </a:r>
                    </a:p>
                  </a:txBody>
                  <a:tcPr marL="43053" marR="43053" marT="21526" marB="21526" anchor="ctr"/>
                </a:tc>
                <a:tc>
                  <a:txBody>
                    <a:bodyPr/>
                    <a:lstStyle/>
                    <a:p>
                      <a:r>
                        <a:rPr lang="es-SV" sz="1600" b="1" dirty="0">
                          <a:solidFill>
                            <a:srgbClr val="0070C0"/>
                          </a:solidFill>
                        </a:rPr>
                        <a:t>Lenguaje compilado</a:t>
                      </a:r>
                    </a:p>
                  </a:txBody>
                  <a:tcPr marL="43053" marR="43053" marT="21526" marB="21526" anchor="ctr"/>
                </a:tc>
              </a:tr>
              <a:tr h="324264">
                <a:tc>
                  <a:txBody>
                    <a:bodyPr/>
                    <a:lstStyle/>
                    <a:p>
                      <a:r>
                        <a:rPr lang="es-SV" sz="1600" b="1">
                          <a:solidFill>
                            <a:srgbClr val="0070C0"/>
                          </a:solidFill>
                        </a:rPr>
                        <a:t>C++</a:t>
                      </a:r>
                    </a:p>
                  </a:txBody>
                  <a:tcPr marL="43053" marR="43053" marT="21526" marB="21526" anchor="ctr"/>
                </a:tc>
                <a:tc>
                  <a:txBody>
                    <a:bodyPr/>
                    <a:lstStyle/>
                    <a:p>
                      <a:r>
                        <a:rPr lang="es-SV" sz="1600" b="1">
                          <a:solidFill>
                            <a:srgbClr val="0070C0"/>
                          </a:solidFill>
                        </a:rPr>
                        <a:t>Programación de sistema orientado a objeto</a:t>
                      </a:r>
                    </a:p>
                  </a:txBody>
                  <a:tcPr marL="43053" marR="43053" marT="21526" marB="21526" anchor="ctr"/>
                </a:tc>
                <a:tc>
                  <a:txBody>
                    <a:bodyPr/>
                    <a:lstStyle/>
                    <a:p>
                      <a:r>
                        <a:rPr lang="es-SV" sz="1600" b="1" dirty="0">
                          <a:solidFill>
                            <a:srgbClr val="0070C0"/>
                          </a:solidFill>
                        </a:rPr>
                        <a:t>Lenguaje compilado</a:t>
                      </a:r>
                    </a:p>
                  </a:txBody>
                  <a:tcPr marL="43053" marR="43053" marT="21526" marB="21526" anchor="ctr"/>
                </a:tc>
              </a:tr>
              <a:tr h="266283">
                <a:tc>
                  <a:txBody>
                    <a:bodyPr/>
                    <a:lstStyle/>
                    <a:p>
                      <a:r>
                        <a:rPr lang="es-SV" sz="1600" b="1">
                          <a:solidFill>
                            <a:srgbClr val="0070C0"/>
                          </a:solidFill>
                        </a:rPr>
                        <a:t>Cobol</a:t>
                      </a:r>
                    </a:p>
                  </a:txBody>
                  <a:tcPr marL="43053" marR="43053" marT="21526" marB="21526" anchor="ctr"/>
                </a:tc>
                <a:tc>
                  <a:txBody>
                    <a:bodyPr/>
                    <a:lstStyle/>
                    <a:p>
                      <a:r>
                        <a:rPr lang="es-SV" sz="1600" b="1">
                          <a:solidFill>
                            <a:srgbClr val="0070C0"/>
                          </a:solidFill>
                        </a:rPr>
                        <a:t>Administración</a:t>
                      </a:r>
                    </a:p>
                  </a:txBody>
                  <a:tcPr marL="43053" marR="43053" marT="21526" marB="21526" anchor="ctr"/>
                </a:tc>
                <a:tc>
                  <a:txBody>
                    <a:bodyPr/>
                    <a:lstStyle/>
                    <a:p>
                      <a:r>
                        <a:rPr lang="es-SV" sz="1600" b="1" dirty="0">
                          <a:solidFill>
                            <a:srgbClr val="0070C0"/>
                          </a:solidFill>
                        </a:rPr>
                        <a:t>Lenguaje compilado</a:t>
                      </a:r>
                    </a:p>
                  </a:txBody>
                  <a:tcPr marL="43053" marR="43053" marT="21526" marB="21526" anchor="ctr"/>
                </a:tc>
              </a:tr>
              <a:tr h="266283">
                <a:tc>
                  <a:txBody>
                    <a:bodyPr/>
                    <a:lstStyle/>
                    <a:p>
                      <a:r>
                        <a:rPr lang="es-SV" sz="1600" b="1">
                          <a:solidFill>
                            <a:srgbClr val="0070C0"/>
                          </a:solidFill>
                        </a:rPr>
                        <a:t>Fortran</a:t>
                      </a:r>
                    </a:p>
                  </a:txBody>
                  <a:tcPr marL="43053" marR="43053" marT="21526" marB="21526" anchor="ctr"/>
                </a:tc>
                <a:tc>
                  <a:txBody>
                    <a:bodyPr/>
                    <a:lstStyle/>
                    <a:p>
                      <a:r>
                        <a:rPr lang="es-SV" sz="1600" b="1" dirty="0">
                          <a:solidFill>
                            <a:srgbClr val="0070C0"/>
                          </a:solidFill>
                        </a:rPr>
                        <a:t>Cálculo </a:t>
                      </a:r>
                    </a:p>
                  </a:txBody>
                  <a:tcPr marL="43053" marR="43053" marT="21526" marB="21526" anchor="ctr"/>
                </a:tc>
                <a:tc>
                  <a:txBody>
                    <a:bodyPr/>
                    <a:lstStyle/>
                    <a:p>
                      <a:r>
                        <a:rPr lang="es-SV" sz="1600" b="1" dirty="0">
                          <a:solidFill>
                            <a:srgbClr val="0070C0"/>
                          </a:solidFill>
                        </a:rPr>
                        <a:t>Lenguaje compilado</a:t>
                      </a:r>
                    </a:p>
                  </a:txBody>
                  <a:tcPr marL="43053" marR="43053" marT="21526" marB="21526" anchor="ctr"/>
                </a:tc>
              </a:tr>
              <a:tr h="342779">
                <a:tc>
                  <a:txBody>
                    <a:bodyPr/>
                    <a:lstStyle/>
                    <a:p>
                      <a:r>
                        <a:rPr lang="es-SV" sz="1600"/>
                        <a:t>Java</a:t>
                      </a:r>
                    </a:p>
                  </a:txBody>
                  <a:tcPr marL="43053" marR="43053" marT="21526" marB="21526" anchor="ctr"/>
                </a:tc>
                <a:tc>
                  <a:txBody>
                    <a:bodyPr/>
                    <a:lstStyle/>
                    <a:p>
                      <a:r>
                        <a:rPr lang="es-SV" sz="1600" dirty="0"/>
                        <a:t>Programación orientada a Internet </a:t>
                      </a:r>
                    </a:p>
                  </a:txBody>
                  <a:tcPr marL="43053" marR="43053" marT="21526" marB="21526" anchor="ctr"/>
                </a:tc>
                <a:tc>
                  <a:txBody>
                    <a:bodyPr/>
                    <a:lstStyle/>
                    <a:p>
                      <a:r>
                        <a:rPr lang="es-SV" sz="1600"/>
                        <a:t>Lenguaje intermediario</a:t>
                      </a:r>
                    </a:p>
                  </a:txBody>
                  <a:tcPr marL="43053" marR="43053" marT="21526" marB="21526" anchor="ctr"/>
                </a:tc>
              </a:tr>
              <a:tr h="266283">
                <a:tc>
                  <a:txBody>
                    <a:bodyPr/>
                    <a:lstStyle/>
                    <a:p>
                      <a:r>
                        <a:rPr lang="es-SV" sz="1600"/>
                        <a:t>MATLAB</a:t>
                      </a:r>
                    </a:p>
                  </a:txBody>
                  <a:tcPr marL="43053" marR="43053" marT="21526" marB="21526" anchor="ctr"/>
                </a:tc>
                <a:tc>
                  <a:txBody>
                    <a:bodyPr/>
                    <a:lstStyle/>
                    <a:p>
                      <a:r>
                        <a:rPr lang="es-SV" sz="1600"/>
                        <a:t>Cálculos matemáticos </a:t>
                      </a:r>
                    </a:p>
                  </a:txBody>
                  <a:tcPr marL="43053" marR="43053" marT="21526" marB="21526" anchor="ctr"/>
                </a:tc>
                <a:tc>
                  <a:txBody>
                    <a:bodyPr/>
                    <a:lstStyle/>
                    <a:p>
                      <a:r>
                        <a:rPr lang="es-SV" sz="1600"/>
                        <a:t>Lenguaje interpretado</a:t>
                      </a:r>
                    </a:p>
                  </a:txBody>
                  <a:tcPr marL="43053" marR="43053" marT="21526" marB="21526" anchor="ctr"/>
                </a:tc>
              </a:tr>
              <a:tr h="266283">
                <a:tc>
                  <a:txBody>
                    <a:bodyPr/>
                    <a:lstStyle/>
                    <a:p>
                      <a:r>
                        <a:rPr lang="es-SV" sz="1600"/>
                        <a:t>Cálculos matemáticos </a:t>
                      </a:r>
                    </a:p>
                  </a:txBody>
                  <a:tcPr marL="43053" marR="43053" marT="21526" marB="21526" anchor="ctr"/>
                </a:tc>
                <a:tc>
                  <a:txBody>
                    <a:bodyPr/>
                    <a:lstStyle/>
                    <a:p>
                      <a:r>
                        <a:rPr lang="es-SV" sz="1600"/>
                        <a:t>Cálculos matemáticos</a:t>
                      </a:r>
                    </a:p>
                  </a:txBody>
                  <a:tcPr marL="43053" marR="43053" marT="21526" marB="21526" anchor="ctr"/>
                </a:tc>
                <a:tc>
                  <a:txBody>
                    <a:bodyPr/>
                    <a:lstStyle/>
                    <a:p>
                      <a:r>
                        <a:rPr lang="es-SV" sz="1600"/>
                        <a:t>Lenguaje interpretado</a:t>
                      </a:r>
                    </a:p>
                  </a:txBody>
                  <a:tcPr marL="43053" marR="43053" marT="21526" marB="21526" anchor="ctr"/>
                </a:tc>
              </a:tr>
              <a:tr h="266283">
                <a:tc>
                  <a:txBody>
                    <a:bodyPr/>
                    <a:lstStyle/>
                    <a:p>
                      <a:r>
                        <a:rPr lang="es-SV" sz="1600"/>
                        <a:t>LISP</a:t>
                      </a:r>
                    </a:p>
                  </a:txBody>
                  <a:tcPr marL="43053" marR="43053" marT="21526" marB="21526" anchor="ctr"/>
                </a:tc>
                <a:tc>
                  <a:txBody>
                    <a:bodyPr/>
                    <a:lstStyle/>
                    <a:p>
                      <a:r>
                        <a:rPr lang="es-SV" sz="1600"/>
                        <a:t>Inteligencia artificial </a:t>
                      </a:r>
                    </a:p>
                  </a:txBody>
                  <a:tcPr marL="43053" marR="43053" marT="21526" marB="21526" anchor="ctr"/>
                </a:tc>
                <a:tc>
                  <a:txBody>
                    <a:bodyPr/>
                    <a:lstStyle/>
                    <a:p>
                      <a:r>
                        <a:rPr lang="es-SV" sz="1600"/>
                        <a:t>Lenguaje intermediario</a:t>
                      </a:r>
                    </a:p>
                  </a:txBody>
                  <a:tcPr marL="43053" marR="43053" marT="21526" marB="21526" anchor="ctr"/>
                </a:tc>
              </a:tr>
              <a:tr h="266283">
                <a:tc>
                  <a:txBody>
                    <a:bodyPr/>
                    <a:lstStyle/>
                    <a:p>
                      <a:r>
                        <a:rPr lang="es-SV" sz="1600" b="1">
                          <a:solidFill>
                            <a:srgbClr val="0070C0"/>
                          </a:solidFill>
                        </a:rPr>
                        <a:t>Pascal </a:t>
                      </a:r>
                    </a:p>
                  </a:txBody>
                  <a:tcPr marL="43053" marR="43053" marT="21526" marB="21526" anchor="ctr"/>
                </a:tc>
                <a:tc>
                  <a:txBody>
                    <a:bodyPr/>
                    <a:lstStyle/>
                    <a:p>
                      <a:r>
                        <a:rPr lang="es-SV" sz="1600" b="1">
                          <a:solidFill>
                            <a:srgbClr val="0070C0"/>
                          </a:solidFill>
                        </a:rPr>
                        <a:t>Educación</a:t>
                      </a:r>
                    </a:p>
                  </a:txBody>
                  <a:tcPr marL="43053" marR="43053" marT="21526" marB="21526" anchor="ctr"/>
                </a:tc>
                <a:tc>
                  <a:txBody>
                    <a:bodyPr/>
                    <a:lstStyle/>
                    <a:p>
                      <a:r>
                        <a:rPr lang="es-SV" sz="1600" b="1" dirty="0">
                          <a:solidFill>
                            <a:srgbClr val="0070C0"/>
                          </a:solidFill>
                        </a:rPr>
                        <a:t>Lenguaje compilado</a:t>
                      </a:r>
                    </a:p>
                  </a:txBody>
                  <a:tcPr marL="43053" marR="43053" marT="21526" marB="21526" anchor="ctr"/>
                </a:tc>
              </a:tr>
              <a:tr h="342779">
                <a:tc>
                  <a:txBody>
                    <a:bodyPr/>
                    <a:lstStyle/>
                    <a:p>
                      <a:r>
                        <a:rPr lang="es-SV" sz="1600"/>
                        <a:t>PHP</a:t>
                      </a:r>
                    </a:p>
                  </a:txBody>
                  <a:tcPr marL="43053" marR="43053" marT="21526" marB="21526" anchor="ctr"/>
                </a:tc>
                <a:tc>
                  <a:txBody>
                    <a:bodyPr/>
                    <a:lstStyle/>
                    <a:p>
                      <a:r>
                        <a:rPr lang="es-SV" sz="1600"/>
                        <a:t>Desarrollo de sitios web dinámicos</a:t>
                      </a:r>
                    </a:p>
                  </a:txBody>
                  <a:tcPr marL="43053" marR="43053" marT="21526" marB="21526" anchor="ctr"/>
                </a:tc>
                <a:tc>
                  <a:txBody>
                    <a:bodyPr/>
                    <a:lstStyle/>
                    <a:p>
                      <a:r>
                        <a:rPr lang="es-SV" sz="1600"/>
                        <a:t>Lenguaje interpretado</a:t>
                      </a:r>
                    </a:p>
                  </a:txBody>
                  <a:tcPr marL="43053" marR="43053" marT="21526" marB="21526" anchor="ctr"/>
                </a:tc>
              </a:tr>
              <a:tr h="266283">
                <a:tc>
                  <a:txBody>
                    <a:bodyPr/>
                    <a:lstStyle/>
                    <a:p>
                      <a:r>
                        <a:rPr lang="es-SV" sz="1600"/>
                        <a:t>Inteligencia artificial</a:t>
                      </a:r>
                    </a:p>
                  </a:txBody>
                  <a:tcPr marL="43053" marR="43053" marT="21526" marB="21526" anchor="ctr"/>
                </a:tc>
                <a:tc>
                  <a:txBody>
                    <a:bodyPr/>
                    <a:lstStyle/>
                    <a:p>
                      <a:r>
                        <a:rPr lang="es-SV" sz="1600"/>
                        <a:t>Inteligencia artificial</a:t>
                      </a:r>
                    </a:p>
                  </a:txBody>
                  <a:tcPr marL="43053" marR="43053" marT="21526" marB="21526" anchor="ctr"/>
                </a:tc>
                <a:tc>
                  <a:txBody>
                    <a:bodyPr/>
                    <a:lstStyle/>
                    <a:p>
                      <a:r>
                        <a:rPr lang="es-SV" sz="1600"/>
                        <a:t>Lenguaje interpretado</a:t>
                      </a:r>
                    </a:p>
                  </a:txBody>
                  <a:tcPr marL="43053" marR="43053" marT="21526" marB="21526" anchor="ctr"/>
                </a:tc>
              </a:tr>
              <a:tr h="342779">
                <a:tc>
                  <a:txBody>
                    <a:bodyPr/>
                    <a:lstStyle/>
                    <a:p>
                      <a:r>
                        <a:rPr lang="es-SV" sz="1600" dirty="0"/>
                        <a:t>Perl</a:t>
                      </a:r>
                    </a:p>
                  </a:txBody>
                  <a:tcPr marL="43053" marR="43053" marT="21526" marB="21526" anchor="ctr"/>
                </a:tc>
                <a:tc>
                  <a:txBody>
                    <a:bodyPr/>
                    <a:lstStyle/>
                    <a:p>
                      <a:r>
                        <a:rPr lang="es-SV" sz="1600" dirty="0"/>
                        <a:t>Procesamiento de cadenas de caracteres</a:t>
                      </a:r>
                    </a:p>
                  </a:txBody>
                  <a:tcPr marL="43053" marR="43053" marT="21526" marB="21526" anchor="ctr"/>
                </a:tc>
                <a:tc>
                  <a:txBody>
                    <a:bodyPr/>
                    <a:lstStyle/>
                    <a:p>
                      <a:r>
                        <a:rPr lang="es-SV" sz="1600" dirty="0"/>
                        <a:t>Lenguaje interpretado</a:t>
                      </a:r>
                    </a:p>
                  </a:txBody>
                  <a:tcPr marL="43053" marR="43053" marT="21526" marB="21526" anchor="ctr"/>
                </a:tc>
              </a:tr>
            </a:tbl>
          </a:graphicData>
        </a:graphic>
      </p:graphicFrame>
    </p:spTree>
    <p:extLst>
      <p:ext uri="{BB962C8B-B14F-4D97-AF65-F5344CB8AC3E}">
        <p14:creationId xmlns:p14="http://schemas.microsoft.com/office/powerpoint/2010/main" val="43360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características</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13</a:t>
            </a:fld>
            <a:endParaRPr lang="en-US" dirty="0"/>
          </a:p>
        </p:txBody>
      </p:sp>
      <p:sp>
        <p:nvSpPr>
          <p:cNvPr id="6" name="5 Marcador de contenido"/>
          <p:cNvSpPr>
            <a:spLocks noGrp="1"/>
          </p:cNvSpPr>
          <p:nvPr>
            <p:ph idx="1"/>
          </p:nvPr>
        </p:nvSpPr>
        <p:spPr>
          <a:xfrm>
            <a:off x="377900" y="1187549"/>
            <a:ext cx="9486948" cy="3816424"/>
          </a:xfrm>
        </p:spPr>
        <p:txBody>
          <a:bodyPr>
            <a:normAutofit fontScale="92500" lnSpcReduction="10000"/>
          </a:bodyPr>
          <a:lstStyle/>
          <a:p>
            <a:pPr algn="ctr"/>
            <a:r>
              <a:rPr lang="es-SV" dirty="0"/>
              <a:t>Algunas de las características del lenguaje de programación C# son: </a:t>
            </a:r>
            <a:endParaRPr lang="es-SV" dirty="0" smtClean="0"/>
          </a:p>
          <a:p>
            <a:pPr algn="ctr"/>
            <a:endParaRPr lang="es-SV" dirty="0" smtClean="0"/>
          </a:p>
          <a:p>
            <a:pPr marL="457200" indent="-457200" algn="just">
              <a:buFont typeface="Arial" pitchFamily="34" charset="0"/>
              <a:buChar char="•"/>
            </a:pPr>
            <a:r>
              <a:rPr lang="es-SV" sz="2400" dirty="0" smtClean="0"/>
              <a:t>Su </a:t>
            </a:r>
            <a:r>
              <a:rPr lang="es-SV" sz="2400" dirty="0"/>
              <a:t>código se puede tratar íntegramente como un objeto. </a:t>
            </a:r>
            <a:endParaRPr lang="es-SV" sz="2400" dirty="0" smtClean="0"/>
          </a:p>
          <a:p>
            <a:pPr marL="457200" indent="-457200" algn="just">
              <a:buFont typeface="Arial" pitchFamily="34" charset="0"/>
              <a:buChar char="•"/>
            </a:pPr>
            <a:r>
              <a:rPr lang="es-SV" sz="2400" dirty="0" smtClean="0"/>
              <a:t>Su </a:t>
            </a:r>
            <a:r>
              <a:rPr lang="es-SV" sz="2400" dirty="0"/>
              <a:t>sintaxis es muy similar a la del JAVA. </a:t>
            </a:r>
            <a:endParaRPr lang="es-SV" sz="2400" dirty="0" smtClean="0"/>
          </a:p>
          <a:p>
            <a:pPr marL="457200" indent="-457200" algn="just">
              <a:buFont typeface="Arial" pitchFamily="34" charset="0"/>
              <a:buChar char="•"/>
            </a:pPr>
            <a:r>
              <a:rPr lang="es-SV" sz="2400" dirty="0" smtClean="0"/>
              <a:t>Es </a:t>
            </a:r>
            <a:r>
              <a:rPr lang="es-SV" sz="2400" dirty="0"/>
              <a:t>un lenguaje orientado a objetos y a componentes. </a:t>
            </a:r>
            <a:endParaRPr lang="es-SV" sz="2400" dirty="0" smtClean="0"/>
          </a:p>
          <a:p>
            <a:pPr marL="457200" indent="-457200" algn="just">
              <a:buFont typeface="Arial" pitchFamily="34" charset="0"/>
              <a:buChar char="•"/>
            </a:pPr>
            <a:r>
              <a:rPr lang="es-SV" sz="2400" dirty="0" smtClean="0"/>
              <a:t>Armoniza </a:t>
            </a:r>
            <a:r>
              <a:rPr lang="es-SV" sz="2400" dirty="0"/>
              <a:t>la productividad del Visual Basic con el poder y la flexibilidad del C++. </a:t>
            </a:r>
            <a:endParaRPr lang="es-SV" sz="2400" dirty="0" smtClean="0"/>
          </a:p>
          <a:p>
            <a:pPr marL="457200" indent="-457200" algn="just">
              <a:buFont typeface="Arial" pitchFamily="34" charset="0"/>
              <a:buChar char="•"/>
            </a:pPr>
            <a:r>
              <a:rPr lang="es-SV" sz="2400" dirty="0" smtClean="0"/>
              <a:t>Ahorramos </a:t>
            </a:r>
            <a:r>
              <a:rPr lang="es-SV" sz="2400" dirty="0"/>
              <a:t>tiempo en la programación ya que tiene una librería de clases muy completa y bien diseñada.</a:t>
            </a:r>
          </a:p>
        </p:txBody>
      </p:sp>
    </p:spTree>
    <p:extLst>
      <p:ext uri="{BB962C8B-B14F-4D97-AF65-F5344CB8AC3E}">
        <p14:creationId xmlns:p14="http://schemas.microsoft.com/office/powerpoint/2010/main" val="1583857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p:txBody>
          <a:bodyPr/>
          <a:lstStyle/>
          <a:p>
            <a:pPr algn="ctr"/>
            <a:r>
              <a:rPr lang="es-SV" dirty="0" smtClean="0"/>
              <a:t>Características, mapa conceptual</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14</a:t>
            </a:fld>
            <a:endParaRPr lang="en-US" dirty="0"/>
          </a:p>
        </p:txBody>
      </p:sp>
      <p:pic>
        <p:nvPicPr>
          <p:cNvPr id="4098" name="Picture 2" descr="http://1.bp.blogspot.com/_8gKFfgWGfAM/TLYYFRymsWI/AAAAAAAAABM/01dYndlxBX0/s1600/c%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039" y="1547589"/>
            <a:ext cx="7496587"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05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title"/>
          </p:nvPr>
        </p:nvSpPr>
        <p:spPr>
          <a:xfrm>
            <a:off x="2025660" y="395461"/>
            <a:ext cx="7808951" cy="648072"/>
          </a:xfrm>
        </p:spPr>
        <p:txBody>
          <a:bodyPr>
            <a:normAutofit fontScale="90000"/>
          </a:bodyPr>
          <a:lstStyle/>
          <a:p>
            <a:r>
              <a:rPr lang="es-SV" dirty="0"/>
              <a:t>¿Qué lenguaje de programación prefieres?</a:t>
            </a:r>
            <a:br>
              <a:rPr lang="es-SV" dirty="0"/>
            </a:br>
            <a:r>
              <a:rPr lang="es-SV" sz="1600" dirty="0">
                <a:latin typeface="Arial" pitchFamily="34" charset="0"/>
                <a:cs typeface="Arial" pitchFamily="34" charset="0"/>
              </a:rPr>
              <a:t>http://www.ubuntu-es.org/node/95388#.UQFD1PKb7zw</a:t>
            </a:r>
            <a:endParaRPr lang="es-SV" dirty="0">
              <a:latin typeface="Arial" pitchFamily="34" charset="0"/>
              <a:cs typeface="Arial" pitchFamily="34" charset="0"/>
            </a:endParaRPr>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dirty="0"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000" y="1115541"/>
            <a:ext cx="3888432" cy="513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456" y="1187941"/>
            <a:ext cx="32766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838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Contenido</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16</a:t>
            </a:fld>
            <a:endParaRPr lang="en-US" dirty="0"/>
          </a:p>
        </p:txBody>
      </p:sp>
      <p:sp>
        <p:nvSpPr>
          <p:cNvPr id="6" name="5 Marcador de contenido"/>
          <p:cNvSpPr>
            <a:spLocks noGrp="1"/>
          </p:cNvSpPr>
          <p:nvPr>
            <p:ph idx="1"/>
          </p:nvPr>
        </p:nvSpPr>
        <p:spPr/>
        <p:txBody>
          <a:bodyPr/>
          <a:lstStyle/>
          <a:p>
            <a:pPr marL="457200" indent="-457200">
              <a:buFont typeface="Wingdings" pitchFamily="2" charset="2"/>
              <a:buChar char="q"/>
            </a:pPr>
            <a:r>
              <a:rPr lang="es-SV" sz="4000" dirty="0" smtClean="0"/>
              <a:t>Elementos del lenguaje</a:t>
            </a:r>
          </a:p>
          <a:p>
            <a:pPr marL="457200" indent="-457200">
              <a:buFont typeface="Wingdings" pitchFamily="2" charset="2"/>
              <a:buChar char="q"/>
            </a:pPr>
            <a:r>
              <a:rPr lang="es-SV" sz="4000" dirty="0" smtClean="0"/>
              <a:t>Tipos de datos</a:t>
            </a:r>
          </a:p>
          <a:p>
            <a:pPr marL="457200" indent="-457200">
              <a:buFont typeface="Wingdings" pitchFamily="2" charset="2"/>
              <a:buChar char="q"/>
            </a:pPr>
            <a:r>
              <a:rPr lang="es-SV" sz="4000" dirty="0" smtClean="0"/>
              <a:t>Estructuras de </a:t>
            </a:r>
            <a:r>
              <a:rPr lang="es-SV" sz="4000" dirty="0" smtClean="0"/>
              <a:t>Control</a:t>
            </a:r>
            <a:endParaRPr lang="es-SV" sz="4000" dirty="0" smtClean="0"/>
          </a:p>
        </p:txBody>
      </p:sp>
      <p:pic>
        <p:nvPicPr>
          <p:cNvPr id="11266" name="Picture 2" descr="http://luisitob.files.wordpress.com/2012/12/csharpp.jpg?w=6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520" y="3779837"/>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489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1899394" y="5003973"/>
            <a:ext cx="7808951" cy="1440160"/>
          </a:xfrm>
        </p:spPr>
        <p:txBody>
          <a:bodyPr/>
          <a:lstStyle/>
          <a:p>
            <a:pPr algn="ctr"/>
            <a:r>
              <a:rPr lang="es-ES_tradnl" sz="4400" dirty="0">
                <a:solidFill>
                  <a:srgbClr val="FF0000"/>
                </a:solidFill>
                <a:latin typeface="+mj-lt"/>
              </a:rPr>
              <a:t> Elementos del lenguaje </a:t>
            </a:r>
            <a:endParaRPr lang="es-SV" sz="4400" dirty="0">
              <a:solidFill>
                <a:srgbClr val="FF0000"/>
              </a:solidFill>
              <a:latin typeface="+mj-lt"/>
              <a:ea typeface="Verdana" pitchFamily="34" charset="0"/>
              <a:cs typeface="Verdana" pitchFamily="34" charset="0"/>
            </a:endParaRPr>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17</a:t>
            </a:fld>
            <a:endParaRPr lang="en-US" dirty="0"/>
          </a:p>
        </p:txBody>
      </p:sp>
      <p:pic>
        <p:nvPicPr>
          <p:cNvPr id="1026" name="Picture 2" descr="http://i.msdn.microsoft.com/dynimg/IC2084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039" y="899517"/>
            <a:ext cx="5428853" cy="468052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fecha 2"/>
          <p:cNvSpPr txBox="1">
            <a:spLocks/>
          </p:cNvSpPr>
          <p:nvPr/>
        </p:nvSpPr>
        <p:spPr>
          <a:xfrm>
            <a:off x="1151880" y="6918110"/>
            <a:ext cx="1495029" cy="318111"/>
          </a:xfrm>
          <a:prstGeom prst="rect">
            <a:avLst/>
          </a:prstGeom>
        </p:spPr>
        <p:txBody>
          <a:bodyPr vert="horz" lIns="100794" tIns="50397" rIns="100794" bIns="50397" rtlCol="0" anchor="ctr"/>
          <a:lstStyle>
            <a:defPPr>
              <a:defRPr lang="en-GB"/>
            </a:defPPr>
            <a:lvl1pPr algn="l" defTabSz="719138" rtl="0" fontAlgn="base">
              <a:spcBef>
                <a:spcPct val="0"/>
              </a:spcBef>
              <a:spcAft>
                <a:spcPct val="0"/>
              </a:spcAft>
              <a:defRPr sz="1800" b="1" kern="1200">
                <a:solidFill>
                  <a:srgbClr val="FFFFFF"/>
                </a:solidFill>
                <a:latin typeface="Arial" pitchFamily="34" charset="0"/>
                <a:ea typeface="msmincho"/>
                <a:cs typeface="Arial" pitchFamily="34" charset="0"/>
              </a:defRPr>
            </a:lvl1pPr>
            <a:lvl2pPr marL="4318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2pPr>
            <a:lvl3pPr marL="6477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3pPr>
            <a:lvl4pPr marL="8636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4pPr>
            <a:lvl5pPr marL="1079500" indent="-215900" algn="l" defTabSz="719138" rtl="0" fontAlgn="base">
              <a:spcBef>
                <a:spcPct val="0"/>
              </a:spcBef>
              <a:spcAft>
                <a:spcPct val="0"/>
              </a:spcAft>
              <a:defRPr sz="2400" kern="1200">
                <a:solidFill>
                  <a:schemeClr val="bg1"/>
                </a:solidFill>
                <a:latin typeface="Times New Roman" pitchFamily="18" charset="0"/>
                <a:ea typeface="msmincho"/>
                <a:cs typeface="msmincho"/>
              </a:defRPr>
            </a:lvl5pPr>
            <a:lvl6pPr marL="2286000" algn="l" defTabSz="914400" rtl="0" eaLnBrk="1" latinLnBrk="0" hangingPunct="1">
              <a:defRPr sz="2400" kern="1200">
                <a:solidFill>
                  <a:schemeClr val="bg1"/>
                </a:solidFill>
                <a:latin typeface="Times New Roman" pitchFamily="18" charset="0"/>
                <a:ea typeface="msmincho"/>
                <a:cs typeface="msmincho"/>
              </a:defRPr>
            </a:lvl6pPr>
            <a:lvl7pPr marL="2743200" algn="l" defTabSz="914400" rtl="0" eaLnBrk="1" latinLnBrk="0" hangingPunct="1">
              <a:defRPr sz="2400" kern="1200">
                <a:solidFill>
                  <a:schemeClr val="bg1"/>
                </a:solidFill>
                <a:latin typeface="Times New Roman" pitchFamily="18" charset="0"/>
                <a:ea typeface="msmincho"/>
                <a:cs typeface="msmincho"/>
              </a:defRPr>
            </a:lvl7pPr>
            <a:lvl8pPr marL="3200400" algn="l" defTabSz="914400" rtl="0" eaLnBrk="1" latinLnBrk="0" hangingPunct="1">
              <a:defRPr sz="2400" kern="1200">
                <a:solidFill>
                  <a:schemeClr val="bg1"/>
                </a:solidFill>
                <a:latin typeface="Times New Roman" pitchFamily="18" charset="0"/>
                <a:ea typeface="msmincho"/>
                <a:cs typeface="msmincho"/>
              </a:defRPr>
            </a:lvl8pPr>
            <a:lvl9pPr marL="3657600" algn="l" defTabSz="914400" rtl="0" eaLnBrk="1" latinLnBrk="0" hangingPunct="1">
              <a:defRPr sz="2400" kern="1200">
                <a:solidFill>
                  <a:schemeClr val="bg1"/>
                </a:solidFill>
                <a:latin typeface="Times New Roman" pitchFamily="18" charset="0"/>
                <a:ea typeface="msmincho"/>
                <a:cs typeface="msmincho"/>
              </a:defRPr>
            </a:lvl9pPr>
          </a:lstStyle>
          <a:p>
            <a:pPr>
              <a:defRPr/>
            </a:pPr>
            <a:r>
              <a:rPr lang="es-SV" smtClean="0"/>
              <a:t>27-01-2014</a:t>
            </a:r>
            <a:endParaRPr lang="en-US" dirty="0"/>
          </a:p>
        </p:txBody>
      </p:sp>
    </p:spTree>
    <p:extLst>
      <p:ext uri="{BB962C8B-B14F-4D97-AF65-F5344CB8AC3E}">
        <p14:creationId xmlns:p14="http://schemas.microsoft.com/office/powerpoint/2010/main" val="4192343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solidFill>
                  <a:srgbClr val="FF0000"/>
                </a:solidFill>
              </a:rPr>
              <a:t> Elementos del lenguaje </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18</a:t>
            </a:fld>
            <a:endParaRPr lang="en-US" dirty="0"/>
          </a:p>
        </p:txBody>
      </p:sp>
      <p:sp>
        <p:nvSpPr>
          <p:cNvPr id="6" name="5 Marcador de contenido"/>
          <p:cNvSpPr>
            <a:spLocks noGrp="1"/>
          </p:cNvSpPr>
          <p:nvPr>
            <p:ph idx="1"/>
          </p:nvPr>
        </p:nvSpPr>
        <p:spPr>
          <a:xfrm>
            <a:off x="2015976" y="1187549"/>
            <a:ext cx="7848872" cy="4968552"/>
          </a:xfrm>
        </p:spPr>
        <p:txBody>
          <a:bodyPr/>
          <a:lstStyle/>
          <a:p>
            <a:pPr marL="0" indent="0" algn="just"/>
            <a:r>
              <a:rPr lang="es-SV" dirty="0" smtClean="0"/>
              <a:t>Entre los elementos del lenguaje tenemos los siguientes:</a:t>
            </a:r>
          </a:p>
          <a:p>
            <a:pPr marL="457200" indent="-457200" algn="just">
              <a:buFont typeface="Arial" pitchFamily="34" charset="0"/>
              <a:buChar char="•"/>
            </a:pPr>
            <a:r>
              <a:rPr lang="es-ES" i="1" dirty="0" err="1">
                <a:solidFill>
                  <a:srgbClr val="0000FF"/>
                </a:solidFill>
              </a:rPr>
              <a:t>Common</a:t>
            </a:r>
            <a:r>
              <a:rPr lang="es-ES" i="1" dirty="0">
                <a:solidFill>
                  <a:srgbClr val="0000FF"/>
                </a:solidFill>
              </a:rPr>
              <a:t>  </a:t>
            </a:r>
            <a:r>
              <a:rPr lang="es-ES" i="1" dirty="0" err="1">
                <a:solidFill>
                  <a:srgbClr val="0000FF"/>
                </a:solidFill>
              </a:rPr>
              <a:t>Language</a:t>
            </a:r>
            <a:r>
              <a:rPr lang="es-ES" i="1" dirty="0">
                <a:solidFill>
                  <a:srgbClr val="0000FF"/>
                </a:solidFill>
              </a:rPr>
              <a:t> </a:t>
            </a:r>
            <a:r>
              <a:rPr lang="es-ES" i="1" dirty="0" err="1">
                <a:solidFill>
                  <a:srgbClr val="0000FF"/>
                </a:solidFill>
              </a:rPr>
              <a:t>Runtime</a:t>
            </a:r>
            <a:r>
              <a:rPr lang="es-ES" i="1" dirty="0">
                <a:solidFill>
                  <a:srgbClr val="0000FF"/>
                </a:solidFill>
              </a:rPr>
              <a:t> (CLR)</a:t>
            </a:r>
            <a:endParaRPr lang="es-SV" i="1" dirty="0">
              <a:solidFill>
                <a:srgbClr val="0000FF"/>
              </a:solidFill>
            </a:endParaRPr>
          </a:p>
          <a:p>
            <a:pPr marL="457200" indent="-457200" algn="just">
              <a:buFont typeface="Arial" pitchFamily="34" charset="0"/>
              <a:buChar char="•"/>
            </a:pPr>
            <a:r>
              <a:rPr lang="es-ES" i="1" dirty="0">
                <a:solidFill>
                  <a:srgbClr val="0000FF"/>
                </a:solidFill>
              </a:rPr>
              <a:t>Microsoft </a:t>
            </a:r>
            <a:r>
              <a:rPr lang="es-ES" i="1" dirty="0" err="1">
                <a:solidFill>
                  <a:srgbClr val="0000FF"/>
                </a:solidFill>
              </a:rPr>
              <a:t>Intermediate</a:t>
            </a:r>
            <a:r>
              <a:rPr lang="es-ES" i="1" dirty="0">
                <a:solidFill>
                  <a:srgbClr val="0000FF"/>
                </a:solidFill>
              </a:rPr>
              <a:t> </a:t>
            </a:r>
            <a:r>
              <a:rPr lang="es-ES" i="1" dirty="0" err="1">
                <a:solidFill>
                  <a:srgbClr val="0000FF"/>
                </a:solidFill>
              </a:rPr>
              <a:t>Language</a:t>
            </a:r>
            <a:r>
              <a:rPr lang="es-ES" i="1" dirty="0">
                <a:solidFill>
                  <a:srgbClr val="0000FF"/>
                </a:solidFill>
              </a:rPr>
              <a:t> (MSIL)</a:t>
            </a:r>
            <a:endParaRPr lang="es-SV" i="1" dirty="0">
              <a:solidFill>
                <a:srgbClr val="0000FF"/>
              </a:solidFill>
            </a:endParaRPr>
          </a:p>
          <a:p>
            <a:pPr marL="457200" indent="-457200" algn="just">
              <a:buFont typeface="Arial" pitchFamily="34" charset="0"/>
              <a:buChar char="•"/>
            </a:pPr>
            <a:r>
              <a:rPr lang="es-ES" i="1" dirty="0">
                <a:solidFill>
                  <a:srgbClr val="0000FF"/>
                </a:solidFill>
              </a:rPr>
              <a:t>Metadatos</a:t>
            </a:r>
            <a:endParaRPr lang="es-SV" i="1" dirty="0">
              <a:solidFill>
                <a:srgbClr val="0000FF"/>
              </a:solidFill>
            </a:endParaRPr>
          </a:p>
          <a:p>
            <a:pPr marL="457200" indent="-457200" algn="just">
              <a:buFont typeface="Arial" pitchFamily="34" charset="0"/>
              <a:buChar char="•"/>
            </a:pPr>
            <a:r>
              <a:rPr lang="es-ES" i="1" dirty="0">
                <a:solidFill>
                  <a:srgbClr val="0000FF"/>
                </a:solidFill>
              </a:rPr>
              <a:t>Ensamblados</a:t>
            </a:r>
            <a:endParaRPr lang="es-SV" i="1" dirty="0">
              <a:solidFill>
                <a:srgbClr val="0000FF"/>
              </a:solidFill>
            </a:endParaRPr>
          </a:p>
          <a:p>
            <a:pPr marL="457200" indent="-457200" algn="just">
              <a:buFont typeface="Arial" pitchFamily="34" charset="0"/>
              <a:buChar char="•"/>
            </a:pPr>
            <a:r>
              <a:rPr lang="es-ES" i="1" dirty="0">
                <a:solidFill>
                  <a:srgbClr val="0000FF"/>
                </a:solidFill>
              </a:rPr>
              <a:t>Librería de clase base (BCL)</a:t>
            </a:r>
            <a:endParaRPr lang="es-SV" i="1" dirty="0">
              <a:solidFill>
                <a:srgbClr val="0000FF"/>
              </a:solidFill>
            </a:endParaRPr>
          </a:p>
          <a:p>
            <a:pPr marL="457200" indent="-457200" algn="just">
              <a:buFont typeface="Arial" pitchFamily="34" charset="0"/>
              <a:buChar char="•"/>
            </a:pPr>
            <a:r>
              <a:rPr lang="es-ES" i="1" dirty="0" err="1">
                <a:solidFill>
                  <a:srgbClr val="0000FF"/>
                </a:solidFill>
              </a:rPr>
              <a:t>Common</a:t>
            </a:r>
            <a:r>
              <a:rPr lang="es-ES" i="1" dirty="0">
                <a:solidFill>
                  <a:srgbClr val="0000FF"/>
                </a:solidFill>
              </a:rPr>
              <a:t> </a:t>
            </a:r>
            <a:r>
              <a:rPr lang="es-ES" i="1" dirty="0" err="1">
                <a:solidFill>
                  <a:srgbClr val="0000FF"/>
                </a:solidFill>
              </a:rPr>
              <a:t>Type</a:t>
            </a:r>
            <a:r>
              <a:rPr lang="es-ES" i="1" dirty="0">
                <a:solidFill>
                  <a:srgbClr val="0000FF"/>
                </a:solidFill>
              </a:rPr>
              <a:t> </a:t>
            </a:r>
            <a:r>
              <a:rPr lang="es-ES" i="1" dirty="0" err="1">
                <a:solidFill>
                  <a:srgbClr val="0000FF"/>
                </a:solidFill>
              </a:rPr>
              <a:t>System</a:t>
            </a:r>
            <a:r>
              <a:rPr lang="es-ES" i="1" dirty="0">
                <a:solidFill>
                  <a:srgbClr val="0000FF"/>
                </a:solidFill>
              </a:rPr>
              <a:t> (CTS)</a:t>
            </a:r>
            <a:endParaRPr lang="es-SV" i="1" dirty="0">
              <a:solidFill>
                <a:srgbClr val="0000FF"/>
              </a:solidFill>
            </a:endParaRPr>
          </a:p>
          <a:p>
            <a:pPr marL="457200" indent="-457200" algn="just">
              <a:buFont typeface="Arial" pitchFamily="34" charset="0"/>
              <a:buChar char="•"/>
            </a:pPr>
            <a:r>
              <a:rPr lang="es-ES" i="1" dirty="0" err="1">
                <a:solidFill>
                  <a:srgbClr val="0000FF"/>
                </a:solidFill>
              </a:rPr>
              <a:t>Common</a:t>
            </a:r>
            <a:r>
              <a:rPr lang="es-ES" i="1" dirty="0">
                <a:solidFill>
                  <a:srgbClr val="0000FF"/>
                </a:solidFill>
              </a:rPr>
              <a:t> </a:t>
            </a:r>
            <a:r>
              <a:rPr lang="es-ES" i="1" dirty="0" err="1">
                <a:solidFill>
                  <a:srgbClr val="0000FF"/>
                </a:solidFill>
              </a:rPr>
              <a:t>Language</a:t>
            </a:r>
            <a:r>
              <a:rPr lang="es-ES" i="1" dirty="0">
                <a:solidFill>
                  <a:srgbClr val="0000FF"/>
                </a:solidFill>
              </a:rPr>
              <a:t> </a:t>
            </a:r>
            <a:r>
              <a:rPr lang="es-ES" i="1" dirty="0" err="1">
                <a:solidFill>
                  <a:srgbClr val="0000FF"/>
                </a:solidFill>
              </a:rPr>
              <a:t>Specification</a:t>
            </a:r>
            <a:r>
              <a:rPr lang="es-ES" i="1" dirty="0">
                <a:solidFill>
                  <a:srgbClr val="0000FF"/>
                </a:solidFill>
              </a:rPr>
              <a:t> (CLS)</a:t>
            </a:r>
            <a:endParaRPr lang="es-SV" i="1" dirty="0">
              <a:solidFill>
                <a:srgbClr val="0000FF"/>
              </a:solidFill>
            </a:endParaRPr>
          </a:p>
          <a:p>
            <a:pPr marL="0" indent="0" algn="just"/>
            <a:endParaRPr lang="es-SV" dirty="0"/>
          </a:p>
        </p:txBody>
      </p:sp>
    </p:spTree>
    <p:extLst>
      <p:ext uri="{BB962C8B-B14F-4D97-AF65-F5344CB8AC3E}">
        <p14:creationId xmlns:p14="http://schemas.microsoft.com/office/powerpoint/2010/main" val="14332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s-ES" i="1" dirty="0" err="1"/>
              <a:t>Common</a:t>
            </a:r>
            <a:r>
              <a:rPr lang="es-ES" i="1" dirty="0"/>
              <a:t>  </a:t>
            </a:r>
            <a:r>
              <a:rPr lang="es-ES" i="1" dirty="0" err="1"/>
              <a:t>Language</a:t>
            </a:r>
            <a:r>
              <a:rPr lang="es-ES" i="1" dirty="0"/>
              <a:t> </a:t>
            </a:r>
            <a:r>
              <a:rPr lang="es-ES" i="1" dirty="0" err="1"/>
              <a:t>Runtime</a:t>
            </a:r>
            <a:r>
              <a:rPr lang="es-ES" i="1" dirty="0"/>
              <a:t> (CLR)</a:t>
            </a:r>
            <a:endParaRPr lang="es-SV" i="1"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19</a:t>
            </a:fld>
            <a:endParaRPr lang="en-US" dirty="0"/>
          </a:p>
        </p:txBody>
      </p:sp>
      <p:sp>
        <p:nvSpPr>
          <p:cNvPr id="6" name="5 Marcador de contenido"/>
          <p:cNvSpPr>
            <a:spLocks noGrp="1"/>
          </p:cNvSpPr>
          <p:nvPr>
            <p:ph idx="1"/>
          </p:nvPr>
        </p:nvSpPr>
        <p:spPr>
          <a:xfrm>
            <a:off x="2015976" y="1187549"/>
            <a:ext cx="7848872" cy="4968552"/>
          </a:xfrm>
        </p:spPr>
        <p:txBody>
          <a:bodyPr/>
          <a:lstStyle/>
          <a:p>
            <a:pPr marL="0" indent="0" algn="just"/>
            <a:r>
              <a:rPr lang="es-ES" dirty="0"/>
              <a:t>El </a:t>
            </a:r>
            <a:r>
              <a:rPr lang="es-ES" dirty="0" err="1"/>
              <a:t>Common</a:t>
            </a:r>
            <a:r>
              <a:rPr lang="es-ES" dirty="0"/>
              <a:t> </a:t>
            </a:r>
            <a:r>
              <a:rPr lang="es-ES" dirty="0" err="1"/>
              <a:t>Language</a:t>
            </a:r>
            <a:r>
              <a:rPr lang="es-ES" dirty="0"/>
              <a:t> </a:t>
            </a:r>
            <a:r>
              <a:rPr lang="es-ES" dirty="0" err="1"/>
              <a:t>Runtime</a:t>
            </a:r>
            <a:r>
              <a:rPr lang="es-ES" dirty="0"/>
              <a:t> (CLR) </a:t>
            </a:r>
            <a:r>
              <a:rPr lang="es-ES" dirty="0">
                <a:solidFill>
                  <a:srgbClr val="FF0000"/>
                </a:solidFill>
              </a:rPr>
              <a:t>es el núcleo de la plataforma .NET. Es el motor encargado de gestionar la ejecución de las aplicaciones para ella desarrolladas</a:t>
            </a:r>
            <a:r>
              <a:rPr lang="es-ES" dirty="0"/>
              <a:t> y a  las  que ofrece numerosos servicios que simplifican su desarrollo y favorecen su fiabilidad y seguridad. </a:t>
            </a:r>
            <a:endParaRPr lang="es-SV" dirty="0"/>
          </a:p>
        </p:txBody>
      </p:sp>
    </p:spTree>
    <p:extLst>
      <p:ext uri="{BB962C8B-B14F-4D97-AF65-F5344CB8AC3E}">
        <p14:creationId xmlns:p14="http://schemas.microsoft.com/office/powerpoint/2010/main" val="71668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2015976" y="4499917"/>
            <a:ext cx="7808951" cy="1440160"/>
          </a:xfrm>
        </p:spPr>
        <p:txBody>
          <a:bodyPr/>
          <a:lstStyle/>
          <a:p>
            <a:pPr algn="ctr"/>
            <a:r>
              <a:rPr lang="es-ES" dirty="0" smtClean="0">
                <a:solidFill>
                  <a:srgbClr val="0070C0"/>
                </a:solidFill>
                <a:latin typeface="Verdana" pitchFamily="34" charset="0"/>
                <a:ea typeface="Verdana" pitchFamily="34" charset="0"/>
                <a:cs typeface="Verdana" pitchFamily="34" charset="0"/>
              </a:rPr>
              <a:t>leído </a:t>
            </a:r>
            <a:r>
              <a:rPr lang="es-ES" dirty="0">
                <a:solidFill>
                  <a:srgbClr val="0070C0"/>
                </a:solidFill>
                <a:latin typeface="Verdana" pitchFamily="34" charset="0"/>
                <a:ea typeface="Verdana" pitchFamily="34" charset="0"/>
                <a:cs typeface="Verdana" pitchFamily="34" charset="0"/>
              </a:rPr>
              <a:t>en inglés “C Sharp” y en español “C Almohadilla</a:t>
            </a:r>
            <a:r>
              <a:rPr lang="es-ES" dirty="0" smtClean="0">
                <a:solidFill>
                  <a:srgbClr val="0070C0"/>
                </a:solidFill>
                <a:latin typeface="Verdana" pitchFamily="34" charset="0"/>
                <a:ea typeface="Verdana" pitchFamily="34" charset="0"/>
                <a:cs typeface="Verdana" pitchFamily="34" charset="0"/>
              </a:rPr>
              <a:t>”</a:t>
            </a:r>
            <a:endParaRPr lang="es-SV" dirty="0">
              <a:solidFill>
                <a:srgbClr val="0070C0"/>
              </a:solidFill>
              <a:latin typeface="Verdana" pitchFamily="34" charset="0"/>
              <a:ea typeface="Verdana" pitchFamily="34" charset="0"/>
              <a:cs typeface="Verdana" pitchFamily="34" charset="0"/>
            </a:endParaRPr>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2</a:t>
            </a:fld>
            <a:endParaRPr lang="en-US" dirty="0"/>
          </a:p>
        </p:txBody>
      </p:sp>
      <p:pic>
        <p:nvPicPr>
          <p:cNvPr id="2050" name="Picture 2" descr="http://1.bp.blogspot.com/-OgfhIXuIjJE/UDzTGNoqUGI/AAAAAAAAA24/xghYKV5pfRs/s1600/cshar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024" y="251445"/>
            <a:ext cx="567690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79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s-ES" i="1" dirty="0"/>
              <a:t>Microsoft </a:t>
            </a:r>
            <a:r>
              <a:rPr lang="es-ES" i="1" dirty="0" smtClean="0"/>
              <a:t> </a:t>
            </a:r>
            <a:r>
              <a:rPr lang="es-ES" i="1" dirty="0" err="1" smtClean="0"/>
              <a:t>Intermediate</a:t>
            </a:r>
            <a:r>
              <a:rPr lang="es-ES" i="1" dirty="0" smtClean="0"/>
              <a:t>  </a:t>
            </a:r>
            <a:r>
              <a:rPr lang="es-ES" i="1" dirty="0" err="1" smtClean="0"/>
              <a:t>Language</a:t>
            </a:r>
            <a:r>
              <a:rPr lang="es-ES" i="1" dirty="0" smtClean="0"/>
              <a:t> </a:t>
            </a:r>
            <a:r>
              <a:rPr lang="es-ES" i="1" dirty="0"/>
              <a:t>(MSIL)</a:t>
            </a:r>
            <a:endParaRPr lang="es-SV" i="1"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20</a:t>
            </a:fld>
            <a:endParaRPr lang="en-US" dirty="0"/>
          </a:p>
        </p:txBody>
      </p:sp>
      <p:sp>
        <p:nvSpPr>
          <p:cNvPr id="6" name="5 Marcador de contenido"/>
          <p:cNvSpPr>
            <a:spLocks noGrp="1"/>
          </p:cNvSpPr>
          <p:nvPr>
            <p:ph idx="1"/>
          </p:nvPr>
        </p:nvSpPr>
        <p:spPr>
          <a:xfrm>
            <a:off x="2015976" y="1187549"/>
            <a:ext cx="7848872" cy="4968552"/>
          </a:xfrm>
        </p:spPr>
        <p:txBody>
          <a:bodyPr>
            <a:normAutofit lnSpcReduction="10000"/>
          </a:bodyPr>
          <a:lstStyle/>
          <a:p>
            <a:pPr marL="0" indent="0" algn="just"/>
            <a:r>
              <a:rPr lang="es-ES" sz="2400" dirty="0"/>
              <a:t>Ninguno de los compiladores que generan código para la plataforma .NET produce código máquina para </a:t>
            </a:r>
            <a:r>
              <a:rPr lang="es-ES" sz="2400" dirty="0" err="1"/>
              <a:t>CPUs</a:t>
            </a:r>
            <a:r>
              <a:rPr lang="es-ES" sz="2400" dirty="0"/>
              <a:t> x86 ni para ningún otro tipo de CPU concreta, sino que </a:t>
            </a:r>
            <a:r>
              <a:rPr lang="es-ES" sz="2400" dirty="0">
                <a:solidFill>
                  <a:srgbClr val="FF0000"/>
                </a:solidFill>
              </a:rPr>
              <a:t>generan código escrito en el lenguaje intermedio conocido como Microsoft </a:t>
            </a:r>
            <a:r>
              <a:rPr lang="es-ES" sz="2400" dirty="0" err="1">
                <a:solidFill>
                  <a:srgbClr val="FF0000"/>
                </a:solidFill>
              </a:rPr>
              <a:t>Intermediate</a:t>
            </a:r>
            <a:r>
              <a:rPr lang="es-ES" sz="2400" dirty="0">
                <a:solidFill>
                  <a:srgbClr val="FF0000"/>
                </a:solidFill>
              </a:rPr>
              <a:t> </a:t>
            </a:r>
            <a:r>
              <a:rPr lang="es-ES" sz="2400" dirty="0" err="1">
                <a:solidFill>
                  <a:srgbClr val="FF0000"/>
                </a:solidFill>
              </a:rPr>
              <a:t>Lenguage</a:t>
            </a:r>
            <a:r>
              <a:rPr lang="es-ES" sz="2400" dirty="0">
                <a:solidFill>
                  <a:srgbClr val="FF0000"/>
                </a:solidFill>
              </a:rPr>
              <a:t> (MSIL)</a:t>
            </a:r>
            <a:r>
              <a:rPr lang="es-ES" sz="2400" dirty="0"/>
              <a:t> El CLR da a las aplicaciones la sensación de que se están ejecutando sobre una máquina virtual, y precisamente </a:t>
            </a:r>
            <a:r>
              <a:rPr lang="es-ES" sz="2400" dirty="0">
                <a:solidFill>
                  <a:srgbClr val="FF0000"/>
                </a:solidFill>
              </a:rPr>
              <a:t>MSIL es el código máquina de esa máquina virtual. Es decir, MSIL es el único código que es capaz de interpretar el CLR</a:t>
            </a:r>
            <a:r>
              <a:rPr lang="es-ES" sz="2400" dirty="0"/>
              <a:t>, y por tanto cuando se dice que un compilador genera código para la plataforma .NET lo que se está diciendo es que genera MSIL.</a:t>
            </a:r>
            <a:endParaRPr lang="es-SV" sz="2400" dirty="0"/>
          </a:p>
          <a:p>
            <a:pPr marL="0" indent="0" algn="just"/>
            <a:endParaRPr lang="es-SV" sz="2400" dirty="0"/>
          </a:p>
        </p:txBody>
      </p:sp>
    </p:spTree>
    <p:extLst>
      <p:ext uri="{BB962C8B-B14F-4D97-AF65-F5344CB8AC3E}">
        <p14:creationId xmlns:p14="http://schemas.microsoft.com/office/powerpoint/2010/main" val="716684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a:t>Microsoft </a:t>
            </a:r>
            <a:r>
              <a:rPr lang="es-ES" i="1" dirty="0" smtClean="0"/>
              <a:t> </a:t>
            </a:r>
            <a:r>
              <a:rPr lang="es-ES" i="1" dirty="0" err="1" smtClean="0"/>
              <a:t>Intermediate</a:t>
            </a:r>
            <a:r>
              <a:rPr lang="es-ES" i="1" dirty="0" smtClean="0"/>
              <a:t>  </a:t>
            </a:r>
            <a:r>
              <a:rPr lang="es-ES" i="1" dirty="0" err="1"/>
              <a:t>Language</a:t>
            </a:r>
            <a:r>
              <a:rPr lang="es-ES" i="1" dirty="0"/>
              <a:t> (MSIL)</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21</a:t>
            </a:fld>
            <a:endParaRPr lang="en-US" dirty="0"/>
          </a:p>
        </p:txBody>
      </p:sp>
      <p:sp>
        <p:nvSpPr>
          <p:cNvPr id="7" name="AutoShape 2" descr="G:\Images\il.jpg"/>
          <p:cNvSpPr>
            <a:spLocks noChangeAspect="1" noChangeArrowheads="1"/>
          </p:cNvSpPr>
          <p:nvPr/>
        </p:nvSpPr>
        <p:spPr bwMode="auto">
          <a:xfrm>
            <a:off x="155575" y="-2338388"/>
            <a:ext cx="5219700" cy="4886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sp>
        <p:nvSpPr>
          <p:cNvPr id="8" name="AutoShape 4" descr="G:\Images\il.jpg"/>
          <p:cNvSpPr>
            <a:spLocks noChangeAspect="1" noChangeArrowheads="1"/>
          </p:cNvSpPr>
          <p:nvPr/>
        </p:nvSpPr>
        <p:spPr bwMode="auto">
          <a:xfrm>
            <a:off x="307975" y="-2185988"/>
            <a:ext cx="5219700" cy="4886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688" y="1102518"/>
            <a:ext cx="53340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198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s-ES" i="1" dirty="0"/>
              <a:t>Metadatos</a:t>
            </a:r>
            <a:endParaRPr lang="es-SV" i="1"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22</a:t>
            </a:fld>
            <a:endParaRPr lang="en-US" dirty="0"/>
          </a:p>
        </p:txBody>
      </p:sp>
      <p:sp>
        <p:nvSpPr>
          <p:cNvPr id="6" name="5 Marcador de contenido"/>
          <p:cNvSpPr>
            <a:spLocks noGrp="1"/>
          </p:cNvSpPr>
          <p:nvPr>
            <p:ph idx="1"/>
          </p:nvPr>
        </p:nvSpPr>
        <p:spPr>
          <a:xfrm>
            <a:off x="2015976" y="1187549"/>
            <a:ext cx="7848872" cy="4968552"/>
          </a:xfrm>
        </p:spPr>
        <p:txBody>
          <a:bodyPr>
            <a:normAutofit lnSpcReduction="10000"/>
          </a:bodyPr>
          <a:lstStyle/>
          <a:p>
            <a:pPr marL="0" indent="0" algn="just"/>
            <a:r>
              <a:rPr lang="es-ES" dirty="0"/>
              <a:t>En la plataforma .NET se distinguen dos tipos de módulos de código compilado: </a:t>
            </a:r>
            <a:r>
              <a:rPr lang="es-ES" dirty="0">
                <a:solidFill>
                  <a:srgbClr val="FF0000"/>
                </a:solidFill>
              </a:rPr>
              <a:t>ejecutables (extensión .</a:t>
            </a:r>
            <a:r>
              <a:rPr lang="es-ES" dirty="0" err="1">
                <a:solidFill>
                  <a:srgbClr val="FF0000"/>
                </a:solidFill>
              </a:rPr>
              <a:t>exe</a:t>
            </a:r>
            <a:r>
              <a:rPr lang="es-ES" dirty="0">
                <a:solidFill>
                  <a:srgbClr val="FF0000"/>
                </a:solidFill>
              </a:rPr>
              <a:t>) y librerías de enlace dinámico (extensión .</a:t>
            </a:r>
            <a:r>
              <a:rPr lang="es-ES" dirty="0" err="1">
                <a:solidFill>
                  <a:srgbClr val="FF0000"/>
                </a:solidFill>
              </a:rPr>
              <a:t>dll</a:t>
            </a:r>
            <a:r>
              <a:rPr lang="es-ES" dirty="0">
                <a:solidFill>
                  <a:srgbClr val="FF0000"/>
                </a:solidFill>
              </a:rPr>
              <a:t> generalmente) </a:t>
            </a:r>
            <a:r>
              <a:rPr lang="es-ES" dirty="0"/>
              <a:t>Ambos son ficheros que contienen definiciones de tipos de datos, y la diferencia entre ellos es que sólo los primeros disponen de un método especial que sirve de punto de entrada a partir del que es posible ejecutar el código que contienen haciendo una llamada desde la línea de comandos del sistema operativo.</a:t>
            </a:r>
            <a:endParaRPr lang="es-SV" dirty="0"/>
          </a:p>
        </p:txBody>
      </p:sp>
    </p:spTree>
    <p:extLst>
      <p:ext uri="{BB962C8B-B14F-4D97-AF65-F5344CB8AC3E}">
        <p14:creationId xmlns:p14="http://schemas.microsoft.com/office/powerpoint/2010/main" val="716684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s-ES" i="1" dirty="0"/>
              <a:t>Librería de clase base (BCL)</a:t>
            </a:r>
            <a:endParaRPr lang="es-SV" i="1"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23</a:t>
            </a:fld>
            <a:endParaRPr lang="en-US" dirty="0"/>
          </a:p>
        </p:txBody>
      </p:sp>
      <p:sp>
        <p:nvSpPr>
          <p:cNvPr id="6" name="5 Marcador de contenido"/>
          <p:cNvSpPr>
            <a:spLocks noGrp="1"/>
          </p:cNvSpPr>
          <p:nvPr>
            <p:ph idx="1"/>
          </p:nvPr>
        </p:nvSpPr>
        <p:spPr>
          <a:xfrm>
            <a:off x="2015976" y="1187549"/>
            <a:ext cx="7848872" cy="4968552"/>
          </a:xfrm>
        </p:spPr>
        <p:txBody>
          <a:bodyPr/>
          <a:lstStyle/>
          <a:p>
            <a:pPr marL="0" indent="0" algn="just"/>
            <a:r>
              <a:rPr lang="es-ES" dirty="0"/>
              <a:t>La Librería de Clase Base (BCL) </a:t>
            </a:r>
            <a:r>
              <a:rPr lang="es-ES" dirty="0">
                <a:solidFill>
                  <a:srgbClr val="FF0000"/>
                </a:solidFill>
              </a:rPr>
              <a:t>es una librería incluida en el </a:t>
            </a:r>
            <a:r>
              <a:rPr lang="es-ES" i="1" dirty="0">
                <a:solidFill>
                  <a:srgbClr val="FF0000"/>
                </a:solidFill>
              </a:rPr>
              <a:t>.NET Framework</a:t>
            </a:r>
            <a:r>
              <a:rPr lang="es-ES" dirty="0">
                <a:solidFill>
                  <a:srgbClr val="FF0000"/>
                </a:solidFill>
              </a:rPr>
              <a:t> formada por cientos de tipos de datos que permiten acceder a los servicios ofrecidos por el CLR y a las funcionalidades más frecuentemente usadas a la hora de escribir programas.</a:t>
            </a:r>
            <a:r>
              <a:rPr lang="es-ES" dirty="0"/>
              <a:t> Además, a partir de estas clases prefabricadas el programador puede crear nuevas clases que mediante herencia extiendan su funcionalidad y se integren a la perfección con el resto de clases de la BCL.</a:t>
            </a:r>
            <a:endParaRPr lang="es-SV" dirty="0"/>
          </a:p>
        </p:txBody>
      </p:sp>
    </p:spTree>
    <p:extLst>
      <p:ext uri="{BB962C8B-B14F-4D97-AF65-F5344CB8AC3E}">
        <p14:creationId xmlns:p14="http://schemas.microsoft.com/office/powerpoint/2010/main" val="716684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s-ES" i="1" dirty="0" err="1"/>
              <a:t>Common</a:t>
            </a:r>
            <a:r>
              <a:rPr lang="es-ES" i="1" dirty="0"/>
              <a:t> </a:t>
            </a:r>
            <a:r>
              <a:rPr lang="es-ES" i="1" dirty="0" err="1"/>
              <a:t>Type</a:t>
            </a:r>
            <a:r>
              <a:rPr lang="es-ES" i="1" dirty="0"/>
              <a:t> </a:t>
            </a:r>
            <a:r>
              <a:rPr lang="es-ES" i="1" dirty="0" err="1"/>
              <a:t>System</a:t>
            </a:r>
            <a:r>
              <a:rPr lang="es-ES" i="1" dirty="0"/>
              <a:t> (CTS)</a:t>
            </a:r>
            <a:endParaRPr lang="es-SV" i="1"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24</a:t>
            </a:fld>
            <a:endParaRPr lang="en-US" dirty="0"/>
          </a:p>
        </p:txBody>
      </p:sp>
      <p:sp>
        <p:nvSpPr>
          <p:cNvPr id="6" name="5 Marcador de contenido"/>
          <p:cNvSpPr>
            <a:spLocks noGrp="1"/>
          </p:cNvSpPr>
          <p:nvPr>
            <p:ph idx="1"/>
          </p:nvPr>
        </p:nvSpPr>
        <p:spPr>
          <a:xfrm>
            <a:off x="2015976" y="1187549"/>
            <a:ext cx="7848872" cy="4968552"/>
          </a:xfrm>
        </p:spPr>
        <p:txBody>
          <a:bodyPr/>
          <a:lstStyle/>
          <a:p>
            <a:pPr marL="0" indent="0" algn="just"/>
            <a:r>
              <a:rPr lang="es-ES" dirty="0"/>
              <a:t>El </a:t>
            </a:r>
            <a:r>
              <a:rPr lang="es-ES" dirty="0" err="1"/>
              <a:t>Common</a:t>
            </a:r>
            <a:r>
              <a:rPr lang="es-ES" dirty="0"/>
              <a:t> </a:t>
            </a:r>
            <a:r>
              <a:rPr lang="es-ES" dirty="0" err="1"/>
              <a:t>Type</a:t>
            </a:r>
            <a:r>
              <a:rPr lang="es-ES" dirty="0"/>
              <a:t> </a:t>
            </a:r>
            <a:r>
              <a:rPr lang="es-ES" dirty="0" err="1"/>
              <a:t>System</a:t>
            </a:r>
            <a:r>
              <a:rPr lang="es-ES" dirty="0"/>
              <a:t> (CTS) o Sistema de Tipo Común es el </a:t>
            </a:r>
            <a:r>
              <a:rPr lang="es-ES" dirty="0">
                <a:solidFill>
                  <a:srgbClr val="FF0000"/>
                </a:solidFill>
              </a:rPr>
              <a:t>conjunto de reglas que han de seguir las definiciones de tipos de datos para que el CLR las acepte</a:t>
            </a:r>
            <a:r>
              <a:rPr lang="es-ES" dirty="0"/>
              <a:t>. Es decir, aunque cada lenguaje gestionado disponga de su propia sintaxis para definir tipos de datos, en el MSIL resultante de la compilación de sus códigos fuente se han de cumplir las reglas del CTS.</a:t>
            </a:r>
            <a:endParaRPr lang="es-SV" dirty="0"/>
          </a:p>
        </p:txBody>
      </p:sp>
    </p:spTree>
    <p:extLst>
      <p:ext uri="{BB962C8B-B14F-4D97-AF65-F5344CB8AC3E}">
        <p14:creationId xmlns:p14="http://schemas.microsoft.com/office/powerpoint/2010/main" val="4013010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s-ES" i="1" dirty="0" err="1"/>
              <a:t>Common</a:t>
            </a:r>
            <a:r>
              <a:rPr lang="es-ES" i="1" dirty="0"/>
              <a:t> </a:t>
            </a:r>
            <a:r>
              <a:rPr lang="es-ES" i="1" dirty="0" err="1"/>
              <a:t>Language</a:t>
            </a:r>
            <a:r>
              <a:rPr lang="es-ES" i="1" dirty="0"/>
              <a:t> </a:t>
            </a:r>
            <a:r>
              <a:rPr lang="es-ES" i="1" dirty="0" err="1"/>
              <a:t>Specification</a:t>
            </a:r>
            <a:r>
              <a:rPr lang="es-ES" i="1" dirty="0"/>
              <a:t> (CLS)</a:t>
            </a:r>
            <a:endParaRPr lang="es-SV" i="1"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25</a:t>
            </a:fld>
            <a:endParaRPr lang="en-US" dirty="0"/>
          </a:p>
        </p:txBody>
      </p:sp>
      <p:sp>
        <p:nvSpPr>
          <p:cNvPr id="6" name="5 Marcador de contenido"/>
          <p:cNvSpPr>
            <a:spLocks noGrp="1"/>
          </p:cNvSpPr>
          <p:nvPr>
            <p:ph idx="1"/>
          </p:nvPr>
        </p:nvSpPr>
        <p:spPr>
          <a:xfrm>
            <a:off x="2015976" y="1187549"/>
            <a:ext cx="7848872" cy="4968552"/>
          </a:xfrm>
        </p:spPr>
        <p:txBody>
          <a:bodyPr/>
          <a:lstStyle/>
          <a:p>
            <a:pPr marL="0" indent="0" algn="just"/>
            <a:r>
              <a:rPr lang="es-ES" dirty="0"/>
              <a:t>El </a:t>
            </a:r>
            <a:r>
              <a:rPr lang="es-ES" dirty="0" err="1"/>
              <a:t>Common</a:t>
            </a:r>
            <a:r>
              <a:rPr lang="es-ES" dirty="0"/>
              <a:t> </a:t>
            </a:r>
            <a:r>
              <a:rPr lang="es-ES" dirty="0" err="1"/>
              <a:t>Language</a:t>
            </a:r>
            <a:r>
              <a:rPr lang="es-ES" dirty="0"/>
              <a:t> </a:t>
            </a:r>
            <a:r>
              <a:rPr lang="es-ES" dirty="0" err="1"/>
              <a:t>Specification</a:t>
            </a:r>
            <a:r>
              <a:rPr lang="es-ES" dirty="0"/>
              <a:t> (CLS) o Especificación del Lenguaje Común </a:t>
            </a:r>
            <a:r>
              <a:rPr lang="es-ES" dirty="0">
                <a:solidFill>
                  <a:srgbClr val="FF0000"/>
                </a:solidFill>
              </a:rPr>
              <a:t>es un conjunto de reglas que han de seguir las definiciones de tipos que se hagan usando un determinado lenguaje</a:t>
            </a:r>
            <a:r>
              <a:rPr lang="es-ES" dirty="0"/>
              <a:t> gestionado si se desea que sean accesibles desde cualquier otro lenguaje gestionado.</a:t>
            </a:r>
            <a:endParaRPr lang="es-SV" dirty="0"/>
          </a:p>
        </p:txBody>
      </p:sp>
    </p:spTree>
    <p:extLst>
      <p:ext uri="{BB962C8B-B14F-4D97-AF65-F5344CB8AC3E}">
        <p14:creationId xmlns:p14="http://schemas.microsoft.com/office/powerpoint/2010/main" val="716684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ES" dirty="0"/>
              <a:t>Los modificadores de acceso admitidos son</a:t>
            </a:r>
            <a:r>
              <a:rPr lang="es-ES" dirty="0" smtClean="0"/>
              <a:t>:</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26</a:t>
            </a:fld>
            <a:endParaRPr lang="en-US" dirty="0"/>
          </a:p>
        </p:txBody>
      </p:sp>
      <p:graphicFrame>
        <p:nvGraphicFramePr>
          <p:cNvPr id="7" name="6 Tabla"/>
          <p:cNvGraphicFramePr>
            <a:graphicFrameLocks noGrp="1"/>
          </p:cNvGraphicFramePr>
          <p:nvPr>
            <p:extLst>
              <p:ext uri="{D42A27DB-BD31-4B8C-83A1-F6EECF244321}">
                <p14:modId xmlns:p14="http://schemas.microsoft.com/office/powerpoint/2010/main" val="1340798797"/>
              </p:ext>
            </p:extLst>
          </p:nvPr>
        </p:nvGraphicFramePr>
        <p:xfrm>
          <a:off x="2376016" y="1547589"/>
          <a:ext cx="7272808" cy="3312369"/>
        </p:xfrm>
        <a:graphic>
          <a:graphicData uri="http://schemas.openxmlformats.org/drawingml/2006/table">
            <a:tbl>
              <a:tblPr>
                <a:tableStyleId>{8799B23B-EC83-4686-B30A-512413B5E67A}</a:tableStyleId>
              </a:tblPr>
              <a:tblGrid>
                <a:gridCol w="2160240"/>
                <a:gridCol w="5112568"/>
              </a:tblGrid>
              <a:tr h="368041">
                <a:tc>
                  <a:txBody>
                    <a:bodyPr/>
                    <a:lstStyle/>
                    <a:p>
                      <a:pPr marL="0" algn="just" defTabSz="1007943" rtl="0" eaLnBrk="1" latinLnBrk="0" hangingPunct="1">
                        <a:spcAft>
                          <a:spcPts val="0"/>
                        </a:spcAft>
                      </a:pPr>
                      <a:r>
                        <a:rPr lang="en-GB" sz="1800" kern="1200" dirty="0" err="1">
                          <a:solidFill>
                            <a:schemeClr val="tx1"/>
                          </a:solidFill>
                          <a:effectLst/>
                          <a:latin typeface="+mj-lt"/>
                          <a:ea typeface="+mn-ea"/>
                          <a:cs typeface="+mn-cs"/>
                        </a:rPr>
                        <a:t>Modificador</a:t>
                      </a:r>
                      <a:endParaRPr lang="es-SV" sz="1800" kern="1200" dirty="0">
                        <a:solidFill>
                          <a:schemeClr val="tx1"/>
                        </a:solidFill>
                        <a:effectLst/>
                        <a:latin typeface="+mj-lt"/>
                        <a:ea typeface="+mn-ea"/>
                        <a:cs typeface="+mn-cs"/>
                      </a:endParaRPr>
                    </a:p>
                  </a:txBody>
                  <a:tcPr marL="44450" marR="44450" marT="0" marB="0">
                    <a:solidFill>
                      <a:srgbClr val="FFFF00"/>
                    </a:solidFill>
                  </a:tcPr>
                </a:tc>
                <a:tc>
                  <a:txBody>
                    <a:bodyPr/>
                    <a:lstStyle/>
                    <a:p>
                      <a:pPr algn="just">
                        <a:spcAft>
                          <a:spcPts val="0"/>
                        </a:spcAft>
                      </a:pPr>
                      <a:r>
                        <a:rPr lang="es-ES" sz="1800" dirty="0">
                          <a:effectLst/>
                          <a:latin typeface="+mj-lt"/>
                        </a:rPr>
                        <a:t>Código desde el que es accesible el miembro</a:t>
                      </a:r>
                      <a:endParaRPr lang="es-SV" sz="1800" dirty="0">
                        <a:effectLst/>
                        <a:latin typeface="+mj-lt"/>
                        <a:ea typeface="Times New Roman"/>
                      </a:endParaRPr>
                    </a:p>
                  </a:txBody>
                  <a:tcPr marL="44450" marR="44450" marT="0" marB="0">
                    <a:solidFill>
                      <a:srgbClr val="FFFF00"/>
                    </a:solidFill>
                  </a:tcPr>
                </a:tc>
              </a:tr>
              <a:tr h="368041">
                <a:tc>
                  <a:txBody>
                    <a:bodyPr/>
                    <a:lstStyle/>
                    <a:p>
                      <a:pPr marL="0" algn="just" defTabSz="1007943" rtl="0" eaLnBrk="1" latinLnBrk="0" hangingPunct="1">
                        <a:spcAft>
                          <a:spcPts val="0"/>
                        </a:spcAft>
                      </a:pPr>
                      <a:r>
                        <a:rPr lang="en-GB" sz="1800" kern="1200" dirty="0">
                          <a:solidFill>
                            <a:schemeClr val="tx1"/>
                          </a:solidFill>
                          <a:effectLst/>
                          <a:latin typeface="+mj-lt"/>
                          <a:ea typeface="+mn-ea"/>
                          <a:cs typeface="+mn-cs"/>
                        </a:rPr>
                        <a:t>public</a:t>
                      </a:r>
                      <a:endParaRPr lang="es-SV" sz="1800" kern="1200" dirty="0">
                        <a:solidFill>
                          <a:schemeClr val="tx1"/>
                        </a:solidFill>
                        <a:effectLst/>
                        <a:latin typeface="+mj-lt"/>
                        <a:ea typeface="+mn-ea"/>
                        <a:cs typeface="+mn-cs"/>
                      </a:endParaRPr>
                    </a:p>
                  </a:txBody>
                  <a:tcPr marL="44450" marR="44450" marT="0" marB="0"/>
                </a:tc>
                <a:tc>
                  <a:txBody>
                    <a:bodyPr/>
                    <a:lstStyle/>
                    <a:p>
                      <a:pPr algn="just">
                        <a:spcAft>
                          <a:spcPts val="0"/>
                        </a:spcAft>
                      </a:pPr>
                      <a:r>
                        <a:rPr lang="en-GB" sz="1800" dirty="0" err="1">
                          <a:effectLst/>
                          <a:latin typeface="+mj-lt"/>
                        </a:rPr>
                        <a:t>Cualquier</a:t>
                      </a:r>
                      <a:r>
                        <a:rPr lang="en-GB" sz="1800" dirty="0">
                          <a:effectLst/>
                          <a:latin typeface="+mj-lt"/>
                        </a:rPr>
                        <a:t> </a:t>
                      </a:r>
                      <a:r>
                        <a:rPr lang="en-GB" sz="1800" dirty="0" err="1">
                          <a:effectLst/>
                          <a:latin typeface="+mj-lt"/>
                        </a:rPr>
                        <a:t>código</a:t>
                      </a:r>
                      <a:endParaRPr lang="es-SV" sz="1800" dirty="0">
                        <a:effectLst/>
                        <a:latin typeface="+mj-lt"/>
                        <a:ea typeface="Times New Roman"/>
                      </a:endParaRPr>
                    </a:p>
                  </a:txBody>
                  <a:tcPr marL="44450" marR="44450" marT="0" marB="0"/>
                </a:tc>
              </a:tr>
              <a:tr h="368041">
                <a:tc>
                  <a:txBody>
                    <a:bodyPr/>
                    <a:lstStyle/>
                    <a:p>
                      <a:pPr marL="0" algn="just" defTabSz="1007943" rtl="0" eaLnBrk="1" latinLnBrk="0" hangingPunct="1">
                        <a:spcAft>
                          <a:spcPts val="0"/>
                        </a:spcAft>
                      </a:pPr>
                      <a:r>
                        <a:rPr lang="en-GB" sz="1800" kern="1200" dirty="0">
                          <a:solidFill>
                            <a:schemeClr val="tx1"/>
                          </a:solidFill>
                          <a:effectLst/>
                          <a:latin typeface="+mj-lt"/>
                          <a:ea typeface="+mn-ea"/>
                          <a:cs typeface="+mn-cs"/>
                        </a:rPr>
                        <a:t>private</a:t>
                      </a:r>
                      <a:endParaRPr lang="es-SV" sz="1800" kern="1200" dirty="0">
                        <a:solidFill>
                          <a:schemeClr val="tx1"/>
                        </a:solidFill>
                        <a:effectLst/>
                        <a:latin typeface="+mj-lt"/>
                        <a:ea typeface="+mn-ea"/>
                        <a:cs typeface="+mn-cs"/>
                      </a:endParaRPr>
                    </a:p>
                  </a:txBody>
                  <a:tcPr marL="44450" marR="44450" marT="0" marB="0"/>
                </a:tc>
                <a:tc>
                  <a:txBody>
                    <a:bodyPr/>
                    <a:lstStyle/>
                    <a:p>
                      <a:pPr algn="just">
                        <a:spcAft>
                          <a:spcPts val="0"/>
                        </a:spcAft>
                      </a:pPr>
                      <a:r>
                        <a:rPr lang="es-ES" sz="1800" dirty="0">
                          <a:effectLst/>
                          <a:latin typeface="+mj-lt"/>
                        </a:rPr>
                        <a:t>Código del mismo tipo de dato</a:t>
                      </a:r>
                      <a:endParaRPr lang="es-SV" sz="1800" dirty="0">
                        <a:effectLst/>
                        <a:latin typeface="+mj-lt"/>
                        <a:ea typeface="Times New Roman"/>
                      </a:endParaRPr>
                    </a:p>
                  </a:txBody>
                  <a:tcPr marL="44450" marR="44450" marT="0" marB="0"/>
                </a:tc>
              </a:tr>
              <a:tr h="368041">
                <a:tc>
                  <a:txBody>
                    <a:bodyPr/>
                    <a:lstStyle/>
                    <a:p>
                      <a:pPr marL="0" algn="just" defTabSz="1007943" rtl="0" eaLnBrk="1" latinLnBrk="0" hangingPunct="1">
                        <a:spcAft>
                          <a:spcPts val="0"/>
                        </a:spcAft>
                      </a:pPr>
                      <a:r>
                        <a:rPr lang="en-GB" sz="1800" kern="1200" dirty="0">
                          <a:solidFill>
                            <a:schemeClr val="tx1"/>
                          </a:solidFill>
                          <a:effectLst/>
                          <a:latin typeface="+mj-lt"/>
                          <a:ea typeface="+mn-ea"/>
                          <a:cs typeface="+mn-cs"/>
                        </a:rPr>
                        <a:t>family</a:t>
                      </a:r>
                      <a:endParaRPr lang="es-SV" sz="1800" kern="1200" dirty="0">
                        <a:solidFill>
                          <a:schemeClr val="tx1"/>
                        </a:solidFill>
                        <a:effectLst/>
                        <a:latin typeface="+mj-lt"/>
                        <a:ea typeface="+mn-ea"/>
                        <a:cs typeface="+mn-cs"/>
                      </a:endParaRPr>
                    </a:p>
                  </a:txBody>
                  <a:tcPr marL="44450" marR="44450" marT="0" marB="0"/>
                </a:tc>
                <a:tc>
                  <a:txBody>
                    <a:bodyPr/>
                    <a:lstStyle/>
                    <a:p>
                      <a:pPr algn="just">
                        <a:spcAft>
                          <a:spcPts val="0"/>
                        </a:spcAft>
                      </a:pPr>
                      <a:r>
                        <a:rPr lang="es-ES" sz="1800" dirty="0">
                          <a:effectLst/>
                          <a:latin typeface="+mj-lt"/>
                        </a:rPr>
                        <a:t>Código del mismo tipo de dato o de hijos de éste.</a:t>
                      </a:r>
                      <a:endParaRPr lang="es-SV" sz="1800" dirty="0">
                        <a:effectLst/>
                        <a:latin typeface="+mj-lt"/>
                        <a:ea typeface="Times New Roman"/>
                      </a:endParaRPr>
                    </a:p>
                  </a:txBody>
                  <a:tcPr marL="44450" marR="44450" marT="0" marB="0"/>
                </a:tc>
              </a:tr>
              <a:tr h="368041">
                <a:tc>
                  <a:txBody>
                    <a:bodyPr/>
                    <a:lstStyle/>
                    <a:p>
                      <a:pPr marL="0" algn="just" defTabSz="1007943" rtl="0" eaLnBrk="1" latinLnBrk="0" hangingPunct="1">
                        <a:spcAft>
                          <a:spcPts val="0"/>
                        </a:spcAft>
                      </a:pPr>
                      <a:r>
                        <a:rPr lang="en-GB" sz="1800" kern="1200" dirty="0">
                          <a:solidFill>
                            <a:schemeClr val="tx1"/>
                          </a:solidFill>
                          <a:effectLst/>
                          <a:latin typeface="+mj-lt"/>
                          <a:ea typeface="+mn-ea"/>
                          <a:cs typeface="+mn-cs"/>
                        </a:rPr>
                        <a:t>assembly</a:t>
                      </a:r>
                      <a:endParaRPr lang="es-SV" sz="1800" kern="1200" dirty="0">
                        <a:solidFill>
                          <a:schemeClr val="tx1"/>
                        </a:solidFill>
                        <a:effectLst/>
                        <a:latin typeface="+mj-lt"/>
                        <a:ea typeface="+mn-ea"/>
                        <a:cs typeface="+mn-cs"/>
                      </a:endParaRPr>
                    </a:p>
                  </a:txBody>
                  <a:tcPr marL="44450" marR="44450" marT="0" marB="0"/>
                </a:tc>
                <a:tc>
                  <a:txBody>
                    <a:bodyPr/>
                    <a:lstStyle/>
                    <a:p>
                      <a:pPr algn="just">
                        <a:spcAft>
                          <a:spcPts val="0"/>
                        </a:spcAft>
                      </a:pPr>
                      <a:r>
                        <a:rPr lang="en-GB" sz="1800" dirty="0" err="1">
                          <a:effectLst/>
                          <a:latin typeface="+mj-lt"/>
                        </a:rPr>
                        <a:t>Código</a:t>
                      </a:r>
                      <a:r>
                        <a:rPr lang="en-GB" sz="1800" dirty="0">
                          <a:effectLst/>
                          <a:latin typeface="+mj-lt"/>
                        </a:rPr>
                        <a:t> del </a:t>
                      </a:r>
                      <a:r>
                        <a:rPr lang="en-GB" sz="1800" dirty="0" err="1">
                          <a:effectLst/>
                          <a:latin typeface="+mj-lt"/>
                        </a:rPr>
                        <a:t>mismo</a:t>
                      </a:r>
                      <a:r>
                        <a:rPr lang="en-GB" sz="1800" dirty="0">
                          <a:effectLst/>
                          <a:latin typeface="+mj-lt"/>
                        </a:rPr>
                        <a:t> </a:t>
                      </a:r>
                      <a:r>
                        <a:rPr lang="en-GB" sz="1800" dirty="0" err="1">
                          <a:effectLst/>
                          <a:latin typeface="+mj-lt"/>
                        </a:rPr>
                        <a:t>ensamblado</a:t>
                      </a:r>
                      <a:endParaRPr lang="es-SV" sz="1800" dirty="0">
                        <a:effectLst/>
                        <a:latin typeface="+mj-lt"/>
                        <a:ea typeface="Times New Roman"/>
                      </a:endParaRPr>
                    </a:p>
                  </a:txBody>
                  <a:tcPr marL="44450" marR="44450" marT="0" marB="0"/>
                </a:tc>
              </a:tr>
              <a:tr h="736082">
                <a:tc>
                  <a:txBody>
                    <a:bodyPr/>
                    <a:lstStyle/>
                    <a:p>
                      <a:pPr marL="0" algn="just" defTabSz="1007943" rtl="0" eaLnBrk="1" latinLnBrk="0" hangingPunct="1">
                        <a:spcAft>
                          <a:spcPts val="0"/>
                        </a:spcAft>
                      </a:pPr>
                      <a:r>
                        <a:rPr lang="en-GB" sz="1800" kern="1200" dirty="0">
                          <a:solidFill>
                            <a:schemeClr val="tx1"/>
                          </a:solidFill>
                          <a:effectLst/>
                          <a:latin typeface="+mj-lt"/>
                          <a:ea typeface="+mn-ea"/>
                          <a:cs typeface="+mn-cs"/>
                        </a:rPr>
                        <a:t>family and assembly</a:t>
                      </a:r>
                      <a:endParaRPr lang="es-SV" sz="1800" kern="1200" dirty="0">
                        <a:solidFill>
                          <a:schemeClr val="tx1"/>
                        </a:solidFill>
                        <a:effectLst/>
                        <a:latin typeface="+mj-lt"/>
                        <a:ea typeface="+mn-ea"/>
                        <a:cs typeface="+mn-cs"/>
                      </a:endParaRPr>
                    </a:p>
                  </a:txBody>
                  <a:tcPr marL="44450" marR="44450" marT="0" marB="0"/>
                </a:tc>
                <a:tc>
                  <a:txBody>
                    <a:bodyPr/>
                    <a:lstStyle/>
                    <a:p>
                      <a:pPr algn="just">
                        <a:spcAft>
                          <a:spcPts val="0"/>
                        </a:spcAft>
                      </a:pPr>
                      <a:r>
                        <a:rPr lang="es-ES" sz="1800" dirty="0">
                          <a:effectLst/>
                          <a:latin typeface="+mj-lt"/>
                        </a:rPr>
                        <a:t>Código del mismo tipo o de hijos de éste ubicado en el mismo ensamblado</a:t>
                      </a:r>
                      <a:endParaRPr lang="es-SV" sz="1800" dirty="0">
                        <a:effectLst/>
                        <a:latin typeface="+mj-lt"/>
                        <a:ea typeface="Times New Roman"/>
                      </a:endParaRPr>
                    </a:p>
                  </a:txBody>
                  <a:tcPr marL="44450" marR="44450" marT="0" marB="0"/>
                </a:tc>
              </a:tr>
              <a:tr h="736082">
                <a:tc>
                  <a:txBody>
                    <a:bodyPr/>
                    <a:lstStyle/>
                    <a:p>
                      <a:pPr marL="0" algn="just" defTabSz="1007943" rtl="0" eaLnBrk="1" latinLnBrk="0" hangingPunct="1">
                        <a:spcAft>
                          <a:spcPts val="0"/>
                        </a:spcAft>
                      </a:pPr>
                      <a:r>
                        <a:rPr lang="en-GB" sz="1800" kern="1200" dirty="0">
                          <a:solidFill>
                            <a:schemeClr val="tx1"/>
                          </a:solidFill>
                          <a:effectLst/>
                          <a:latin typeface="+mj-lt"/>
                          <a:ea typeface="+mn-ea"/>
                          <a:cs typeface="+mn-cs"/>
                        </a:rPr>
                        <a:t>family or assembly</a:t>
                      </a:r>
                      <a:endParaRPr lang="es-SV" sz="1800" kern="1200" dirty="0">
                        <a:solidFill>
                          <a:schemeClr val="tx1"/>
                        </a:solidFill>
                        <a:effectLst/>
                        <a:latin typeface="+mj-lt"/>
                        <a:ea typeface="+mn-ea"/>
                        <a:cs typeface="+mn-cs"/>
                      </a:endParaRPr>
                    </a:p>
                  </a:txBody>
                  <a:tcPr marL="44450" marR="44450" marT="0" marB="0"/>
                </a:tc>
                <a:tc>
                  <a:txBody>
                    <a:bodyPr/>
                    <a:lstStyle/>
                    <a:p>
                      <a:pPr algn="just">
                        <a:spcAft>
                          <a:spcPts val="0"/>
                        </a:spcAft>
                      </a:pPr>
                      <a:r>
                        <a:rPr lang="es-ES" sz="1800" dirty="0">
                          <a:effectLst/>
                          <a:latin typeface="+mj-lt"/>
                        </a:rPr>
                        <a:t>Código del mismo tipo o de hijos de éste, o código ubicado en el mismo ensamblado</a:t>
                      </a:r>
                      <a:endParaRPr lang="es-SV" sz="1800" dirty="0">
                        <a:effectLst/>
                        <a:latin typeface="+mj-lt"/>
                        <a:ea typeface="Times New Roman"/>
                      </a:endParaRPr>
                    </a:p>
                  </a:txBody>
                  <a:tcPr marL="44450" marR="44450" marT="0" marB="0"/>
                </a:tc>
              </a:tr>
            </a:tbl>
          </a:graphicData>
        </a:graphic>
      </p:graphicFrame>
    </p:spTree>
    <p:extLst>
      <p:ext uri="{BB962C8B-B14F-4D97-AF65-F5344CB8AC3E}">
        <p14:creationId xmlns:p14="http://schemas.microsoft.com/office/powerpoint/2010/main" val="1372783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27</a:t>
            </a:fld>
            <a:endParaRPr lang="en-US" dirty="0"/>
          </a:p>
        </p:txBody>
      </p:sp>
      <p:sp>
        <p:nvSpPr>
          <p:cNvPr id="7" name="AutoShape 2" descr="G:\Images\arq_net.jpg"/>
          <p:cNvSpPr>
            <a:spLocks noChangeAspect="1" noChangeArrowheads="1"/>
          </p:cNvSpPr>
          <p:nvPr/>
        </p:nvSpPr>
        <p:spPr bwMode="auto">
          <a:xfrm>
            <a:off x="155575" y="-1614488"/>
            <a:ext cx="5200650" cy="3371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sp>
        <p:nvSpPr>
          <p:cNvPr id="8" name="AutoShape 4" descr="G:\Images\arq_net.jpg"/>
          <p:cNvSpPr>
            <a:spLocks noChangeAspect="1" noChangeArrowheads="1"/>
          </p:cNvSpPr>
          <p:nvPr/>
        </p:nvSpPr>
        <p:spPr bwMode="auto">
          <a:xfrm>
            <a:off x="307975" y="-1462088"/>
            <a:ext cx="5200650" cy="3371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sp>
        <p:nvSpPr>
          <p:cNvPr id="9" name="AutoShape 7" descr="G:\Images\arq_net.jpg"/>
          <p:cNvSpPr>
            <a:spLocks noChangeAspect="1" noChangeArrowheads="1"/>
          </p:cNvSpPr>
          <p:nvPr/>
        </p:nvSpPr>
        <p:spPr bwMode="auto">
          <a:xfrm>
            <a:off x="0" y="-136525"/>
            <a:ext cx="5200650" cy="3371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SV"/>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609" y="358775"/>
            <a:ext cx="6734175"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81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2015976" y="4499917"/>
            <a:ext cx="7808951" cy="1440160"/>
          </a:xfrm>
        </p:spPr>
        <p:txBody>
          <a:bodyPr/>
          <a:lstStyle/>
          <a:p>
            <a:pPr algn="ctr"/>
            <a:r>
              <a:rPr lang="es-ES_tradnl" sz="4400" dirty="0" smtClean="0">
                <a:solidFill>
                  <a:srgbClr val="FF0000"/>
                </a:solidFill>
                <a:latin typeface="+mj-lt"/>
              </a:rPr>
              <a:t>Tipos de datos</a:t>
            </a:r>
            <a:endParaRPr lang="es-SV" sz="4400" dirty="0">
              <a:solidFill>
                <a:srgbClr val="FF0000"/>
              </a:solidFill>
              <a:latin typeface="+mj-lt"/>
              <a:ea typeface="Verdana" pitchFamily="34" charset="0"/>
              <a:cs typeface="Verdana" pitchFamily="34" charset="0"/>
            </a:endParaRPr>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28</a:t>
            </a:fld>
            <a:endParaRPr lang="en-US" dirty="0"/>
          </a:p>
        </p:txBody>
      </p:sp>
      <p:sp>
        <p:nvSpPr>
          <p:cNvPr id="2" name="1 Rectángulo"/>
          <p:cNvSpPr/>
          <p:nvPr/>
        </p:nvSpPr>
        <p:spPr>
          <a:xfrm>
            <a:off x="3169939" y="529599"/>
            <a:ext cx="5038725" cy="3970318"/>
          </a:xfrm>
          <a:prstGeom prst="rect">
            <a:avLst/>
          </a:prstGeom>
        </p:spPr>
        <p:txBody>
          <a:bodyPr>
            <a:spAutoFit/>
          </a:bodyPr>
          <a:lstStyle/>
          <a:p>
            <a:pPr algn="ctr"/>
            <a:r>
              <a:rPr lang="es-SV" sz="2800" dirty="0">
                <a:solidFill>
                  <a:srgbClr val="0000FF"/>
                </a:solidFill>
              </a:rPr>
              <a:t>Los tipos en C# se clasifican en tipos : </a:t>
            </a:r>
            <a:r>
              <a:rPr lang="es-SV" sz="2800" b="1" i="1" dirty="0">
                <a:solidFill>
                  <a:srgbClr val="0000FF"/>
                </a:solidFill>
              </a:rPr>
              <a:t>Valor y </a:t>
            </a:r>
            <a:r>
              <a:rPr lang="es-SV" sz="2800" b="1" i="1" dirty="0" err="1">
                <a:solidFill>
                  <a:srgbClr val="0000FF"/>
                </a:solidFill>
              </a:rPr>
              <a:t>Refencia</a:t>
            </a:r>
            <a:r>
              <a:rPr lang="es-SV" sz="2800" dirty="0">
                <a:solidFill>
                  <a:srgbClr val="0000FF"/>
                </a:solidFill>
              </a:rPr>
              <a:t>. Una </a:t>
            </a:r>
            <a:r>
              <a:rPr lang="es-SV" sz="2800" dirty="0" smtClean="0">
                <a:solidFill>
                  <a:srgbClr val="0000FF"/>
                </a:solidFill>
              </a:rPr>
              <a:t>variable </a:t>
            </a:r>
            <a:r>
              <a:rPr lang="es-SV" sz="2800" dirty="0">
                <a:solidFill>
                  <a:srgbClr val="0000FF"/>
                </a:solidFill>
              </a:rPr>
              <a:t>de tipo </a:t>
            </a:r>
            <a:r>
              <a:rPr lang="es-SV" sz="2800" b="1" i="1" dirty="0">
                <a:solidFill>
                  <a:srgbClr val="0000FF"/>
                </a:solidFill>
              </a:rPr>
              <a:t>valor</a:t>
            </a:r>
            <a:r>
              <a:rPr lang="es-SV" sz="2800" b="1" dirty="0">
                <a:solidFill>
                  <a:srgbClr val="0000FF"/>
                </a:solidFill>
              </a:rPr>
              <a:t> </a:t>
            </a:r>
            <a:r>
              <a:rPr lang="es-SV" sz="2800" dirty="0" smtClean="0">
                <a:solidFill>
                  <a:srgbClr val="0000FF"/>
                </a:solidFill>
              </a:rPr>
              <a:t>almacena </a:t>
            </a:r>
            <a:r>
              <a:rPr lang="es-SV" sz="2800" dirty="0">
                <a:solidFill>
                  <a:srgbClr val="0000FF"/>
                </a:solidFill>
              </a:rPr>
              <a:t>directamente un valor (dato en general) mientras que una variable de un tipo </a:t>
            </a:r>
            <a:r>
              <a:rPr lang="es-SV" sz="2800" b="1" i="1" dirty="0">
                <a:solidFill>
                  <a:srgbClr val="0000FF"/>
                </a:solidFill>
              </a:rPr>
              <a:t>referencia</a:t>
            </a:r>
            <a:r>
              <a:rPr lang="es-SV" sz="2800" dirty="0">
                <a:solidFill>
                  <a:srgbClr val="0000FF"/>
                </a:solidFill>
              </a:rPr>
              <a:t> lo que permite almacenar es una referencia a un </a:t>
            </a:r>
            <a:r>
              <a:rPr lang="es-SV" sz="2800" dirty="0" smtClean="0">
                <a:solidFill>
                  <a:srgbClr val="0000FF"/>
                </a:solidFill>
              </a:rPr>
              <a:t>objeto(posición </a:t>
            </a:r>
            <a:r>
              <a:rPr lang="es-SV" sz="2800" dirty="0">
                <a:solidFill>
                  <a:srgbClr val="0000FF"/>
                </a:solidFill>
              </a:rPr>
              <a:t>de memoria donde esta el objeto</a:t>
            </a:r>
            <a:r>
              <a:rPr lang="es-SV" sz="2800" dirty="0" smtClean="0">
                <a:solidFill>
                  <a:srgbClr val="0000FF"/>
                </a:solidFill>
              </a:rPr>
              <a:t>)</a:t>
            </a:r>
            <a:endParaRPr lang="es-SV" sz="2800" dirty="0">
              <a:solidFill>
                <a:srgbClr val="0000FF"/>
              </a:solidFill>
            </a:endParaRPr>
          </a:p>
        </p:txBody>
      </p:sp>
    </p:spTree>
    <p:extLst>
      <p:ext uri="{BB962C8B-B14F-4D97-AF65-F5344CB8AC3E}">
        <p14:creationId xmlns:p14="http://schemas.microsoft.com/office/powerpoint/2010/main" val="1096371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Por valor y por referencia</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29</a:t>
            </a:fld>
            <a:endParaRPr lang="en-US" dirty="0"/>
          </a:p>
        </p:txBody>
      </p:sp>
      <p:sp>
        <p:nvSpPr>
          <p:cNvPr id="6" name="5 Marcador de contenido"/>
          <p:cNvSpPr>
            <a:spLocks noGrp="1"/>
          </p:cNvSpPr>
          <p:nvPr>
            <p:ph idx="1"/>
          </p:nvPr>
        </p:nvSpPr>
        <p:spPr>
          <a:xfrm>
            <a:off x="2015976" y="1187549"/>
            <a:ext cx="7848872" cy="4824536"/>
          </a:xfrm>
        </p:spPr>
        <p:txBody>
          <a:bodyPr>
            <a:normAutofit fontScale="92500"/>
          </a:bodyPr>
          <a:lstStyle/>
          <a:p>
            <a:pPr marL="0" indent="0" algn="just">
              <a:spcBef>
                <a:spcPts val="0"/>
              </a:spcBef>
            </a:pPr>
            <a:r>
              <a:rPr lang="es-ES" sz="2400" dirty="0"/>
              <a:t>Los tipos por valor difieren de los tipos por referencia en que las variables de los tipos por valor contienen directamente su valor, mientras que las variables de los tipos por referencia almacenan referencias a objetos. </a:t>
            </a:r>
            <a:endParaRPr lang="es-ES" sz="2400" dirty="0" smtClean="0"/>
          </a:p>
          <a:p>
            <a:pPr marL="0" indent="0" algn="just">
              <a:spcBef>
                <a:spcPts val="0"/>
              </a:spcBef>
            </a:pPr>
            <a:endParaRPr lang="es-ES" sz="2400" dirty="0"/>
          </a:p>
          <a:p>
            <a:pPr marL="0" indent="0" algn="just">
              <a:spcBef>
                <a:spcPts val="0"/>
              </a:spcBef>
            </a:pPr>
            <a:r>
              <a:rPr lang="es-ES" sz="2400" dirty="0" smtClean="0"/>
              <a:t>Con </a:t>
            </a:r>
            <a:r>
              <a:rPr lang="es-ES" sz="2400" dirty="0"/>
              <a:t>los tipos por referencia, es posible que dos variables se refieran al mismo objeto, y por tanto es posible que las operaciones sobre una variable afecten al objeto al que hace referencia otra variable. </a:t>
            </a:r>
            <a:endParaRPr lang="es-ES" sz="2400" dirty="0" smtClean="0"/>
          </a:p>
          <a:p>
            <a:pPr marL="0" indent="0" algn="just">
              <a:spcBef>
                <a:spcPts val="0"/>
              </a:spcBef>
            </a:pPr>
            <a:endParaRPr lang="es-ES" sz="2400" dirty="0"/>
          </a:p>
          <a:p>
            <a:pPr marL="0" indent="0" algn="just">
              <a:spcBef>
                <a:spcPts val="0"/>
              </a:spcBef>
            </a:pPr>
            <a:r>
              <a:rPr lang="es-ES" sz="2400" dirty="0" smtClean="0"/>
              <a:t>Con </a:t>
            </a:r>
            <a:r>
              <a:rPr lang="es-ES" sz="2400" dirty="0"/>
              <a:t>los tipos por valor, cada variable tienen su propia copia de los datos, y las operaciones sobre una no afectará a la otra. </a:t>
            </a:r>
            <a:endParaRPr lang="es-SV" sz="2400" dirty="0"/>
          </a:p>
          <a:p>
            <a:endParaRPr lang="es-SV" dirty="0"/>
          </a:p>
        </p:txBody>
      </p:sp>
    </p:spTree>
    <p:extLst>
      <p:ext uri="{BB962C8B-B14F-4D97-AF65-F5344CB8AC3E}">
        <p14:creationId xmlns:p14="http://schemas.microsoft.com/office/powerpoint/2010/main" val="1898944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3</a:t>
            </a:fld>
            <a:endParaRPr lang="en-US" dirty="0"/>
          </a:p>
        </p:txBody>
      </p:sp>
      <p:sp>
        <p:nvSpPr>
          <p:cNvPr id="2" name="Rectángulo 1"/>
          <p:cNvSpPr/>
          <p:nvPr/>
        </p:nvSpPr>
        <p:spPr>
          <a:xfrm>
            <a:off x="357547" y="3275781"/>
            <a:ext cx="2760564" cy="461665"/>
          </a:xfrm>
          <a:prstGeom prst="rect">
            <a:avLst/>
          </a:prstGeom>
        </p:spPr>
        <p:txBody>
          <a:bodyPr wrap="none">
            <a:spAutoFit/>
          </a:bodyPr>
          <a:lstStyle/>
          <a:p>
            <a:r>
              <a:rPr lang="es-SV" dirty="0" smtClean="0">
                <a:solidFill>
                  <a:srgbClr val="0033CC"/>
                </a:solidFill>
              </a:rPr>
              <a:t>C# </a:t>
            </a:r>
            <a:r>
              <a:rPr lang="es-SV" dirty="0" err="1" smtClean="0">
                <a:solidFill>
                  <a:srgbClr val="0033CC"/>
                </a:solidFill>
              </a:rPr>
              <a:t>Anders</a:t>
            </a:r>
            <a:r>
              <a:rPr lang="es-SV" dirty="0" smtClean="0">
                <a:solidFill>
                  <a:srgbClr val="0033CC"/>
                </a:solidFill>
              </a:rPr>
              <a:t> </a:t>
            </a:r>
            <a:r>
              <a:rPr lang="es-SV" dirty="0" err="1">
                <a:solidFill>
                  <a:srgbClr val="0033CC"/>
                </a:solidFill>
              </a:rPr>
              <a:t>Hejlsberg</a:t>
            </a:r>
            <a:endParaRPr lang="es-SV" dirty="0">
              <a:solidFill>
                <a:srgbClr val="0033CC"/>
              </a:solidFill>
            </a:endParaRPr>
          </a:p>
        </p:txBody>
      </p:sp>
      <p:pic>
        <p:nvPicPr>
          <p:cNvPr id="1028" name="Picture 4" descr="ido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713" y="257918"/>
            <a:ext cx="4114800" cy="308610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541860" y="3483963"/>
            <a:ext cx="3068469" cy="461665"/>
          </a:xfrm>
          <a:prstGeom prst="rect">
            <a:avLst/>
          </a:prstGeom>
        </p:spPr>
        <p:txBody>
          <a:bodyPr wrap="none">
            <a:spAutoFit/>
          </a:bodyPr>
          <a:lstStyle/>
          <a:p>
            <a:r>
              <a:rPr lang="es-SV" dirty="0">
                <a:solidFill>
                  <a:srgbClr val="0033CC"/>
                </a:solidFill>
              </a:rPr>
              <a:t>C++ </a:t>
            </a:r>
            <a:r>
              <a:rPr lang="es-SV" dirty="0" err="1" smtClean="0">
                <a:solidFill>
                  <a:srgbClr val="0033CC"/>
                </a:solidFill>
                <a:hlinkClick r:id="rId3"/>
              </a:rPr>
              <a:t>Bjarne</a:t>
            </a:r>
            <a:r>
              <a:rPr lang="es-SV" dirty="0" smtClean="0">
                <a:solidFill>
                  <a:srgbClr val="0033CC"/>
                </a:solidFill>
                <a:hlinkClick r:id="rId3"/>
              </a:rPr>
              <a:t> </a:t>
            </a:r>
            <a:r>
              <a:rPr lang="es-SV" dirty="0" err="1" smtClean="0">
                <a:solidFill>
                  <a:srgbClr val="0033CC"/>
                </a:solidFill>
                <a:hlinkClick r:id="rId3"/>
              </a:rPr>
              <a:t>Stroustrup</a:t>
            </a:r>
            <a:r>
              <a:rPr lang="es-SV" dirty="0" smtClean="0">
                <a:solidFill>
                  <a:srgbClr val="0033CC"/>
                </a:solidFill>
              </a:rPr>
              <a:t> </a:t>
            </a:r>
            <a:endParaRPr lang="es-SV" dirty="0">
              <a:solidFill>
                <a:srgbClr val="0033CC"/>
              </a:solidFill>
            </a:endParaRPr>
          </a:p>
        </p:txBody>
      </p:sp>
      <p:pic>
        <p:nvPicPr>
          <p:cNvPr id="1030" name="Picture 6" descr="Fundado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76" y="411842"/>
            <a:ext cx="2857500" cy="28860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nnis Ritchie ha dejado una huella imborrable en el mundo de la informátic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080" y="4372838"/>
            <a:ext cx="3744415" cy="2290274"/>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6894171" y="5042478"/>
            <a:ext cx="2020105" cy="461665"/>
          </a:xfrm>
          <a:prstGeom prst="rect">
            <a:avLst/>
          </a:prstGeom>
        </p:spPr>
        <p:txBody>
          <a:bodyPr wrap="none">
            <a:spAutoFit/>
          </a:bodyPr>
          <a:lstStyle/>
          <a:p>
            <a:r>
              <a:rPr lang="es-SV" dirty="0">
                <a:solidFill>
                  <a:srgbClr val="A35227"/>
                </a:solidFill>
              </a:rPr>
              <a:t>Dennis </a:t>
            </a:r>
            <a:r>
              <a:rPr lang="es-SV" dirty="0" err="1" smtClean="0">
                <a:solidFill>
                  <a:srgbClr val="A35227"/>
                </a:solidFill>
              </a:rPr>
              <a:t>Ritchie</a:t>
            </a:r>
            <a:endParaRPr lang="es-SV" dirty="0" smtClean="0">
              <a:solidFill>
                <a:srgbClr val="A35227"/>
              </a:solidFill>
            </a:endParaRPr>
          </a:p>
        </p:txBody>
      </p:sp>
    </p:spTree>
    <p:extLst>
      <p:ext uri="{BB962C8B-B14F-4D97-AF65-F5344CB8AC3E}">
        <p14:creationId xmlns:p14="http://schemas.microsoft.com/office/powerpoint/2010/main" val="2040984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Tipos de datos</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30</a:t>
            </a:fld>
            <a:endParaRPr lang="en-US" dirty="0"/>
          </a:p>
        </p:txBody>
      </p:sp>
      <p:sp>
        <p:nvSpPr>
          <p:cNvPr id="6" name="5 Marcador de contenido"/>
          <p:cNvSpPr>
            <a:spLocks noGrp="1"/>
          </p:cNvSpPr>
          <p:nvPr>
            <p:ph idx="1"/>
          </p:nvPr>
        </p:nvSpPr>
        <p:spPr/>
        <p:txBody>
          <a:bodyPr/>
          <a:lstStyle/>
          <a:p>
            <a:pPr marL="0" indent="0" algn="just"/>
            <a:r>
              <a:rPr lang="es-SV" dirty="0" smtClean="0"/>
              <a:t>Los tipos de datos que utiliza C# son clasificados en cuatro grupos.</a:t>
            </a:r>
          </a:p>
          <a:p>
            <a:pPr marL="0" indent="0" algn="just"/>
            <a:endParaRPr lang="es-SV" dirty="0" smtClean="0"/>
          </a:p>
          <a:p>
            <a:pPr marL="457200" indent="-457200" algn="just">
              <a:buFont typeface="Wingdings" pitchFamily="2" charset="2"/>
              <a:buChar char="q"/>
            </a:pPr>
            <a:r>
              <a:rPr lang="es-SV" dirty="0" smtClean="0"/>
              <a:t>Tipos </a:t>
            </a:r>
            <a:r>
              <a:rPr lang="es-SV" dirty="0" smtClean="0"/>
              <a:t>primitivos</a:t>
            </a:r>
            <a:endParaRPr lang="es-SV" dirty="0" smtClean="0"/>
          </a:p>
        </p:txBody>
      </p:sp>
    </p:spTree>
    <p:extLst>
      <p:ext uri="{BB962C8B-B14F-4D97-AF65-F5344CB8AC3E}">
        <p14:creationId xmlns:p14="http://schemas.microsoft.com/office/powerpoint/2010/main" val="41231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Tipos primitivos equivalencias</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31</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024" y="1255587"/>
            <a:ext cx="6768752" cy="4672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089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32</a:t>
            </a:fld>
            <a:endParaRPr lang="en-US" dirty="0"/>
          </a:p>
        </p:txBody>
      </p:sp>
      <p:graphicFrame>
        <p:nvGraphicFramePr>
          <p:cNvPr id="8" name="7 Tabla"/>
          <p:cNvGraphicFramePr>
            <a:graphicFrameLocks noGrp="1"/>
          </p:cNvGraphicFramePr>
          <p:nvPr>
            <p:extLst>
              <p:ext uri="{D42A27DB-BD31-4B8C-83A1-F6EECF244321}">
                <p14:modId xmlns:p14="http://schemas.microsoft.com/office/powerpoint/2010/main" val="112713391"/>
              </p:ext>
            </p:extLst>
          </p:nvPr>
        </p:nvGraphicFramePr>
        <p:xfrm>
          <a:off x="2159991" y="467469"/>
          <a:ext cx="7560841" cy="5328591"/>
        </p:xfrm>
        <a:graphic>
          <a:graphicData uri="http://schemas.openxmlformats.org/drawingml/2006/table">
            <a:tbl>
              <a:tblPr>
                <a:tableStyleId>{ED083AE6-46FA-4A59-8FB0-9F97EB10719F}</a:tableStyleId>
              </a:tblPr>
              <a:tblGrid>
                <a:gridCol w="1368152"/>
                <a:gridCol w="1958618"/>
                <a:gridCol w="1065718"/>
                <a:gridCol w="864096"/>
                <a:gridCol w="2304257"/>
              </a:tblGrid>
              <a:tr h="986819">
                <a:tc>
                  <a:txBody>
                    <a:bodyPr/>
                    <a:lstStyle/>
                    <a:p>
                      <a:pPr algn="ctr">
                        <a:spcAft>
                          <a:spcPts val="0"/>
                        </a:spcAft>
                      </a:pPr>
                      <a:r>
                        <a:rPr lang="es-ES" sz="1600" b="1" dirty="0">
                          <a:effectLst/>
                        </a:rPr>
                        <a:t>Tipo C#</a:t>
                      </a:r>
                      <a:endParaRPr lang="es-SV" sz="16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600" b="1" dirty="0">
                          <a:effectLst/>
                        </a:rPr>
                        <a:t>Nombre para la plataforma Mono/.NET</a:t>
                      </a:r>
                      <a:endParaRPr lang="es-SV" sz="16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600" b="1" dirty="0">
                          <a:effectLst/>
                        </a:rPr>
                        <a:t>Con signo?</a:t>
                      </a:r>
                      <a:endParaRPr lang="es-SV" sz="16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600" b="1" dirty="0">
                          <a:effectLst/>
                        </a:rPr>
                        <a:t>Bytes utilizados</a:t>
                      </a:r>
                      <a:endParaRPr lang="es-SV" sz="16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600" b="1" dirty="0">
                          <a:effectLst/>
                        </a:rPr>
                        <a:t>Rango</a:t>
                      </a:r>
                      <a:endParaRPr lang="es-SV" sz="1600" b="1" dirty="0">
                        <a:effectLst/>
                        <a:latin typeface="Times New Roman"/>
                        <a:ea typeface="Times New Roman"/>
                      </a:endParaRPr>
                    </a:p>
                  </a:txBody>
                  <a:tcPr marL="6749" marR="6749" marT="6749" marB="6749" anchor="ctr">
                    <a:solidFill>
                      <a:srgbClr val="FFFF00"/>
                    </a:solidFill>
                  </a:tcPr>
                </a:tc>
              </a:tr>
              <a:tr h="340859">
                <a:tc>
                  <a:txBody>
                    <a:bodyPr/>
                    <a:lstStyle/>
                    <a:p>
                      <a:pPr>
                        <a:spcAft>
                          <a:spcPts val="0"/>
                        </a:spcAft>
                      </a:pPr>
                      <a:r>
                        <a:rPr lang="es-ES" sz="1600">
                          <a:effectLst/>
                        </a:rPr>
                        <a:t>bool</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System.Boolean</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No</a:t>
                      </a:r>
                      <a:endParaRPr lang="es-SV" sz="1600" dirty="0">
                        <a:effectLst/>
                        <a:latin typeface="Times New Roman"/>
                        <a:ea typeface="Times New Roman"/>
                      </a:endParaRPr>
                    </a:p>
                  </a:txBody>
                  <a:tcPr marL="6749" marR="6749" marT="6749" marB="6749" anchor="ctr"/>
                </a:tc>
                <a:tc>
                  <a:txBody>
                    <a:bodyPr/>
                    <a:lstStyle/>
                    <a:p>
                      <a:pPr algn="ctr">
                        <a:spcAft>
                          <a:spcPts val="0"/>
                        </a:spcAft>
                      </a:pPr>
                      <a:r>
                        <a:rPr lang="es-ES" sz="1600">
                          <a:effectLst/>
                        </a:rPr>
                        <a:t>1</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verdadero o falso</a:t>
                      </a:r>
                      <a:endParaRPr lang="es-SV" sz="1600">
                        <a:effectLst/>
                        <a:latin typeface="Times New Roman"/>
                        <a:ea typeface="Times New Roman"/>
                      </a:endParaRPr>
                    </a:p>
                  </a:txBody>
                  <a:tcPr marL="6749" marR="6749" marT="6749" marB="6749" anchor="ctr"/>
                </a:tc>
              </a:tr>
              <a:tr h="340859">
                <a:tc>
                  <a:txBody>
                    <a:bodyPr/>
                    <a:lstStyle/>
                    <a:p>
                      <a:pPr>
                        <a:spcAft>
                          <a:spcPts val="0"/>
                        </a:spcAft>
                      </a:pPr>
                      <a:r>
                        <a:rPr lang="es-ES" sz="1600">
                          <a:effectLst/>
                        </a:rPr>
                        <a:t>byte</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System.Byte</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No</a:t>
                      </a:r>
                      <a:endParaRPr lang="es-SV" sz="1600" dirty="0">
                        <a:effectLst/>
                        <a:latin typeface="Times New Roman"/>
                        <a:ea typeface="Times New Roman"/>
                      </a:endParaRPr>
                    </a:p>
                  </a:txBody>
                  <a:tcPr marL="6749" marR="6749" marT="6749" marB="6749" anchor="ctr"/>
                </a:tc>
                <a:tc>
                  <a:txBody>
                    <a:bodyPr/>
                    <a:lstStyle/>
                    <a:p>
                      <a:pPr algn="ctr">
                        <a:spcAft>
                          <a:spcPts val="0"/>
                        </a:spcAft>
                      </a:pPr>
                      <a:r>
                        <a:rPr lang="es-ES" sz="1600">
                          <a:effectLst/>
                        </a:rPr>
                        <a:t>1</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0 hasta 255</a:t>
                      </a:r>
                      <a:endParaRPr lang="es-SV" sz="1600">
                        <a:effectLst/>
                        <a:latin typeface="Times New Roman"/>
                        <a:ea typeface="Times New Roman"/>
                      </a:endParaRPr>
                    </a:p>
                  </a:txBody>
                  <a:tcPr marL="6749" marR="6749" marT="6749" marB="6749" anchor="ctr"/>
                </a:tc>
              </a:tr>
              <a:tr h="340859">
                <a:tc>
                  <a:txBody>
                    <a:bodyPr/>
                    <a:lstStyle/>
                    <a:p>
                      <a:pPr>
                        <a:spcAft>
                          <a:spcPts val="0"/>
                        </a:spcAft>
                      </a:pPr>
                      <a:r>
                        <a:rPr lang="es-ES" sz="1600">
                          <a:effectLst/>
                        </a:rPr>
                        <a:t>sbyte</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System.SByte</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Si</a:t>
                      </a:r>
                      <a:endParaRPr lang="es-SV" sz="1600" dirty="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1</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-128 hasta 127</a:t>
                      </a:r>
                      <a:endParaRPr lang="es-SV" sz="1600">
                        <a:effectLst/>
                        <a:latin typeface="Times New Roman"/>
                        <a:ea typeface="Times New Roman"/>
                      </a:endParaRPr>
                    </a:p>
                  </a:txBody>
                  <a:tcPr marL="6749" marR="6749" marT="6749" marB="6749" anchor="ctr"/>
                </a:tc>
              </a:tr>
              <a:tr h="340859">
                <a:tc>
                  <a:txBody>
                    <a:bodyPr/>
                    <a:lstStyle/>
                    <a:p>
                      <a:pPr>
                        <a:spcAft>
                          <a:spcPts val="0"/>
                        </a:spcAft>
                      </a:pPr>
                      <a:r>
                        <a:rPr lang="es-ES" sz="1600">
                          <a:effectLst/>
                        </a:rPr>
                        <a:t>short</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System.Int16</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a:effectLst/>
                        </a:rPr>
                        <a:t>Si</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2</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-32.768 hasta 32.767</a:t>
                      </a:r>
                      <a:endParaRPr lang="es-SV" sz="1600">
                        <a:effectLst/>
                        <a:latin typeface="Times New Roman"/>
                        <a:ea typeface="Times New Roman"/>
                      </a:endParaRPr>
                    </a:p>
                  </a:txBody>
                  <a:tcPr marL="6749" marR="6749" marT="6749" marB="6749" anchor="ctr"/>
                </a:tc>
              </a:tr>
              <a:tr h="340859">
                <a:tc>
                  <a:txBody>
                    <a:bodyPr/>
                    <a:lstStyle/>
                    <a:p>
                      <a:pPr>
                        <a:spcAft>
                          <a:spcPts val="0"/>
                        </a:spcAft>
                      </a:pPr>
                      <a:r>
                        <a:rPr lang="es-ES" sz="1600">
                          <a:effectLst/>
                        </a:rPr>
                        <a:t>ushort</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System.Uint16</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a:effectLst/>
                        </a:rPr>
                        <a:t>No</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2</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0 hasta 65535</a:t>
                      </a:r>
                      <a:endParaRPr lang="es-SV" sz="1600">
                        <a:effectLst/>
                        <a:latin typeface="Times New Roman"/>
                        <a:ea typeface="Times New Roman"/>
                      </a:endParaRPr>
                    </a:p>
                  </a:txBody>
                  <a:tcPr marL="6749" marR="6749" marT="6749" marB="6749" anchor="ctr"/>
                </a:tc>
              </a:tr>
              <a:tr h="663839">
                <a:tc>
                  <a:txBody>
                    <a:bodyPr/>
                    <a:lstStyle/>
                    <a:p>
                      <a:pPr>
                        <a:spcAft>
                          <a:spcPts val="0"/>
                        </a:spcAft>
                      </a:pPr>
                      <a:r>
                        <a:rPr lang="es-ES" sz="1600">
                          <a:effectLst/>
                        </a:rPr>
                        <a:t>int</a:t>
                      </a:r>
                      <a:endParaRPr lang="es-SV" sz="1600">
                        <a:effectLst/>
                        <a:latin typeface="Times New Roman"/>
                        <a:ea typeface="Times New Roman"/>
                      </a:endParaRPr>
                    </a:p>
                  </a:txBody>
                  <a:tcPr marL="6749" marR="6749" marT="6749" marB="6749" anchor="ctr"/>
                </a:tc>
                <a:tc>
                  <a:txBody>
                    <a:bodyPr/>
                    <a:lstStyle/>
                    <a:p>
                      <a:pPr>
                        <a:spcAft>
                          <a:spcPts val="0"/>
                        </a:spcAft>
                      </a:pPr>
                      <a:r>
                        <a:rPr lang="es-ES" sz="1600">
                          <a:effectLst/>
                        </a:rPr>
                        <a:t>System.Int32</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a:effectLst/>
                        </a:rPr>
                        <a:t>Si</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4</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-2.147.483.648 hasta 2.147.483.647 </a:t>
                      </a:r>
                      <a:endParaRPr lang="es-SV" sz="1600">
                        <a:effectLst/>
                        <a:latin typeface="Times New Roman"/>
                        <a:ea typeface="Times New Roman"/>
                      </a:endParaRPr>
                    </a:p>
                  </a:txBody>
                  <a:tcPr marL="6749" marR="6749" marT="6749" marB="6749" anchor="ctr"/>
                </a:tc>
              </a:tr>
              <a:tr h="340859">
                <a:tc>
                  <a:txBody>
                    <a:bodyPr/>
                    <a:lstStyle/>
                    <a:p>
                      <a:pPr>
                        <a:spcAft>
                          <a:spcPts val="0"/>
                        </a:spcAft>
                      </a:pPr>
                      <a:r>
                        <a:rPr lang="es-ES" sz="1600" dirty="0" err="1">
                          <a:effectLst/>
                        </a:rPr>
                        <a:t>uint</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System.Uint32</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a:effectLst/>
                        </a:rPr>
                        <a:t>No</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4</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0 hasta 4.394.967.395</a:t>
                      </a:r>
                      <a:endParaRPr lang="es-SV" sz="1600">
                        <a:effectLst/>
                        <a:latin typeface="Times New Roman"/>
                        <a:ea typeface="Times New Roman"/>
                      </a:endParaRPr>
                    </a:p>
                  </a:txBody>
                  <a:tcPr marL="6749" marR="6749" marT="6749" marB="6749" anchor="ctr"/>
                </a:tc>
              </a:tr>
              <a:tr h="1632779">
                <a:tc>
                  <a:txBody>
                    <a:bodyPr/>
                    <a:lstStyle/>
                    <a:p>
                      <a:pPr>
                        <a:spcAft>
                          <a:spcPts val="0"/>
                        </a:spcAft>
                      </a:pPr>
                      <a:r>
                        <a:rPr lang="es-ES" sz="1600" dirty="0" err="1">
                          <a:effectLst/>
                        </a:rPr>
                        <a:t>long</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a:effectLst/>
                        </a:rPr>
                        <a:t>System.Int64</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a:effectLst/>
                        </a:rPr>
                        <a:t>Si</a:t>
                      </a:r>
                      <a:endParaRPr lang="es-SV" sz="1600">
                        <a:effectLst/>
                        <a:latin typeface="Times New Roman"/>
                        <a:ea typeface="Times New Roman"/>
                      </a:endParaRPr>
                    </a:p>
                  </a:txBody>
                  <a:tcPr marL="6749" marR="6749" marT="6749" marB="6749" anchor="ctr"/>
                </a:tc>
                <a:tc>
                  <a:txBody>
                    <a:bodyPr/>
                    <a:lstStyle/>
                    <a:p>
                      <a:pPr algn="ctr">
                        <a:spcAft>
                          <a:spcPts val="0"/>
                        </a:spcAft>
                      </a:pPr>
                      <a:r>
                        <a:rPr lang="es-ES" sz="1600" dirty="0">
                          <a:effectLst/>
                        </a:rPr>
                        <a:t>8</a:t>
                      </a:r>
                      <a:endParaRPr lang="es-SV" sz="1600" dirty="0">
                        <a:effectLst/>
                        <a:latin typeface="Times New Roman"/>
                        <a:ea typeface="Times New Roman"/>
                      </a:endParaRPr>
                    </a:p>
                  </a:txBody>
                  <a:tcPr marL="6749" marR="6749" marT="6749" marB="6749" anchor="ctr"/>
                </a:tc>
                <a:tc>
                  <a:txBody>
                    <a:bodyPr/>
                    <a:lstStyle/>
                    <a:p>
                      <a:pPr>
                        <a:spcAft>
                          <a:spcPts val="0"/>
                        </a:spcAft>
                      </a:pPr>
                      <a:r>
                        <a:rPr lang="es-ES" sz="1600" dirty="0">
                          <a:effectLst/>
                        </a:rPr>
                        <a:t>-9.223.372.036.854.775.808 hasta 9.223.372.036.854.775.807 </a:t>
                      </a:r>
                      <a:endParaRPr lang="es-SV" sz="1600" dirty="0">
                        <a:effectLst/>
                        <a:latin typeface="Times New Roman"/>
                        <a:ea typeface="Times New Roman"/>
                      </a:endParaRPr>
                    </a:p>
                  </a:txBody>
                  <a:tcPr marL="6749" marR="6749" marT="6749" marB="6749" anchor="ctr"/>
                </a:tc>
              </a:tr>
            </a:tbl>
          </a:graphicData>
        </a:graphic>
      </p:graphicFrame>
    </p:spTree>
    <p:extLst>
      <p:ext uri="{BB962C8B-B14F-4D97-AF65-F5344CB8AC3E}">
        <p14:creationId xmlns:p14="http://schemas.microsoft.com/office/powerpoint/2010/main" val="21335733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33</a:t>
            </a:fld>
            <a:endParaRPr lang="en-US" dirty="0"/>
          </a:p>
        </p:txBody>
      </p:sp>
      <p:graphicFrame>
        <p:nvGraphicFramePr>
          <p:cNvPr id="7" name="6 Tabla"/>
          <p:cNvGraphicFramePr>
            <a:graphicFrameLocks noGrp="1"/>
          </p:cNvGraphicFramePr>
          <p:nvPr>
            <p:extLst>
              <p:ext uri="{D42A27DB-BD31-4B8C-83A1-F6EECF244321}">
                <p14:modId xmlns:p14="http://schemas.microsoft.com/office/powerpoint/2010/main" val="2543096235"/>
              </p:ext>
            </p:extLst>
          </p:nvPr>
        </p:nvGraphicFramePr>
        <p:xfrm>
          <a:off x="2159991" y="467469"/>
          <a:ext cx="7560840" cy="5328592"/>
        </p:xfrm>
        <a:graphic>
          <a:graphicData uri="http://schemas.openxmlformats.org/drawingml/2006/table">
            <a:tbl>
              <a:tblPr>
                <a:tableStyleId>{ED083AE6-46FA-4A59-8FB0-9F97EB10719F}</a:tableStyleId>
              </a:tblPr>
              <a:tblGrid>
                <a:gridCol w="1152129"/>
                <a:gridCol w="1872207"/>
                <a:gridCol w="792089"/>
                <a:gridCol w="1080120"/>
                <a:gridCol w="2664295"/>
              </a:tblGrid>
              <a:tr h="643759">
                <a:tc>
                  <a:txBody>
                    <a:bodyPr/>
                    <a:lstStyle/>
                    <a:p>
                      <a:pPr algn="ctr">
                        <a:spcAft>
                          <a:spcPts val="0"/>
                        </a:spcAft>
                      </a:pPr>
                      <a:r>
                        <a:rPr lang="es-ES" sz="1200" b="1" dirty="0">
                          <a:effectLst/>
                        </a:rPr>
                        <a:t>Tipo C#</a:t>
                      </a:r>
                      <a:endParaRPr lang="es-SV" sz="12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200" b="1" dirty="0">
                          <a:effectLst/>
                        </a:rPr>
                        <a:t>Nombre para la plataforma Mono/.NET</a:t>
                      </a:r>
                      <a:endParaRPr lang="es-SV" sz="12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200" b="1" dirty="0">
                          <a:effectLst/>
                        </a:rPr>
                        <a:t>Con signo?</a:t>
                      </a:r>
                      <a:endParaRPr lang="es-SV" sz="12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200" b="1" dirty="0">
                          <a:effectLst/>
                        </a:rPr>
                        <a:t>Bytes utilizados</a:t>
                      </a:r>
                      <a:endParaRPr lang="es-SV" sz="1200" b="1" dirty="0">
                        <a:effectLst/>
                        <a:latin typeface="Times New Roman"/>
                        <a:ea typeface="Times New Roman"/>
                      </a:endParaRPr>
                    </a:p>
                  </a:txBody>
                  <a:tcPr marL="6749" marR="6749" marT="6749" marB="6749" anchor="ctr">
                    <a:solidFill>
                      <a:srgbClr val="FFFF00"/>
                    </a:solidFill>
                  </a:tcPr>
                </a:tc>
                <a:tc>
                  <a:txBody>
                    <a:bodyPr/>
                    <a:lstStyle/>
                    <a:p>
                      <a:pPr algn="ctr">
                        <a:spcAft>
                          <a:spcPts val="0"/>
                        </a:spcAft>
                      </a:pPr>
                      <a:r>
                        <a:rPr lang="es-ES" sz="1200" b="1" dirty="0">
                          <a:effectLst/>
                        </a:rPr>
                        <a:t>Rango</a:t>
                      </a:r>
                      <a:endParaRPr lang="es-SV" sz="1200" b="1" dirty="0">
                        <a:effectLst/>
                        <a:latin typeface="Times New Roman"/>
                        <a:ea typeface="Times New Roman"/>
                      </a:endParaRPr>
                    </a:p>
                  </a:txBody>
                  <a:tcPr marL="6749" marR="6749" marT="6749" marB="6749" anchor="ctr">
                    <a:solidFill>
                      <a:srgbClr val="FFFF00"/>
                    </a:solidFill>
                  </a:tcPr>
                </a:tc>
              </a:tr>
              <a:tr h="643759">
                <a:tc>
                  <a:txBody>
                    <a:bodyPr/>
                    <a:lstStyle/>
                    <a:p>
                      <a:pPr>
                        <a:spcAft>
                          <a:spcPts val="0"/>
                        </a:spcAft>
                      </a:pPr>
                      <a:r>
                        <a:rPr lang="es-ES" sz="1800" dirty="0" err="1">
                          <a:effectLst/>
                        </a:rPr>
                        <a:t>ulong</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dirty="0">
                          <a:effectLst/>
                        </a:rPr>
                        <a:t>System.Uint64</a:t>
                      </a:r>
                      <a:endParaRPr lang="es-SV" sz="1800" dirty="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No</a:t>
                      </a:r>
                      <a:endParaRPr lang="es-SV" sz="1800" dirty="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8</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a:effectLst/>
                        </a:rPr>
                        <a:t>0 hasta 18446744073709551615</a:t>
                      </a:r>
                      <a:endParaRPr lang="es-SV" sz="1800">
                        <a:effectLst/>
                        <a:latin typeface="Times New Roman"/>
                        <a:ea typeface="Times New Roman"/>
                      </a:endParaRPr>
                    </a:p>
                  </a:txBody>
                  <a:tcPr marL="6749" marR="6749" marT="6749" marB="6749" anchor="ctr"/>
                </a:tc>
              </a:tr>
              <a:tr h="1062627">
                <a:tc>
                  <a:txBody>
                    <a:bodyPr/>
                    <a:lstStyle/>
                    <a:p>
                      <a:pPr>
                        <a:spcAft>
                          <a:spcPts val="0"/>
                        </a:spcAft>
                      </a:pPr>
                      <a:r>
                        <a:rPr lang="es-ES" sz="1800" dirty="0" err="1">
                          <a:effectLst/>
                        </a:rPr>
                        <a:t>float</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a:effectLst/>
                        </a:rPr>
                        <a:t>System.Single</a:t>
                      </a:r>
                      <a:endParaRPr lang="es-SV" sz="180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Si</a:t>
                      </a:r>
                      <a:endParaRPr lang="es-SV" sz="1800" dirty="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4</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a:effectLst/>
                        </a:rPr>
                        <a:t>Approximadamente ±1.5E-45 hasta ±3.4E38 con 7 cifras significativas</a:t>
                      </a:r>
                      <a:endParaRPr lang="es-SV" sz="1800">
                        <a:effectLst/>
                        <a:latin typeface="Times New Roman"/>
                        <a:ea typeface="Times New Roman"/>
                      </a:endParaRPr>
                    </a:p>
                  </a:txBody>
                  <a:tcPr marL="6749" marR="6749" marT="6749" marB="6749" anchor="ctr"/>
                </a:tc>
              </a:tr>
              <a:tr h="1062627">
                <a:tc>
                  <a:txBody>
                    <a:bodyPr/>
                    <a:lstStyle/>
                    <a:p>
                      <a:pPr>
                        <a:spcAft>
                          <a:spcPts val="0"/>
                        </a:spcAft>
                      </a:pPr>
                      <a:r>
                        <a:rPr lang="es-ES" sz="1800">
                          <a:effectLst/>
                        </a:rPr>
                        <a:t>double</a:t>
                      </a:r>
                      <a:endParaRPr lang="es-SV" sz="1800">
                        <a:effectLst/>
                        <a:latin typeface="Times New Roman"/>
                        <a:ea typeface="Times New Roman"/>
                      </a:endParaRPr>
                    </a:p>
                  </a:txBody>
                  <a:tcPr marL="6749" marR="6749" marT="6749" marB="6749" anchor="ctr"/>
                </a:tc>
                <a:tc>
                  <a:txBody>
                    <a:bodyPr/>
                    <a:lstStyle/>
                    <a:p>
                      <a:pPr>
                        <a:spcAft>
                          <a:spcPts val="0"/>
                        </a:spcAft>
                      </a:pPr>
                      <a:r>
                        <a:rPr lang="es-ES" sz="1800" dirty="0" err="1">
                          <a:effectLst/>
                        </a:rPr>
                        <a:t>System.Double</a:t>
                      </a:r>
                      <a:endParaRPr lang="es-SV" sz="1800" dirty="0">
                        <a:effectLst/>
                        <a:latin typeface="Times New Roman"/>
                        <a:ea typeface="Times New Roman"/>
                      </a:endParaRPr>
                    </a:p>
                  </a:txBody>
                  <a:tcPr marL="6749" marR="6749" marT="6749" marB="6749" anchor="ctr"/>
                </a:tc>
                <a:tc>
                  <a:txBody>
                    <a:bodyPr/>
                    <a:lstStyle/>
                    <a:p>
                      <a:pPr algn="ctr">
                        <a:spcAft>
                          <a:spcPts val="0"/>
                        </a:spcAft>
                      </a:pPr>
                      <a:r>
                        <a:rPr lang="es-ES" sz="1800">
                          <a:effectLst/>
                        </a:rPr>
                        <a:t>Si</a:t>
                      </a:r>
                      <a:endParaRPr lang="es-SV" sz="180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8</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dirty="0" err="1">
                          <a:effectLst/>
                        </a:rPr>
                        <a:t>Approximadamente</a:t>
                      </a:r>
                      <a:r>
                        <a:rPr lang="es-ES" sz="1800" dirty="0">
                          <a:effectLst/>
                        </a:rPr>
                        <a:t> ±5.0E-324 hasta ±1.7E308 con 7 cifras significativas</a:t>
                      </a:r>
                      <a:endParaRPr lang="es-SV" sz="1800" dirty="0">
                        <a:effectLst/>
                        <a:latin typeface="Times New Roman"/>
                        <a:ea typeface="Times New Roman"/>
                      </a:endParaRPr>
                    </a:p>
                  </a:txBody>
                  <a:tcPr marL="6749" marR="6749" marT="6749" marB="6749" anchor="ctr"/>
                </a:tc>
              </a:tr>
              <a:tr h="1272061">
                <a:tc>
                  <a:txBody>
                    <a:bodyPr/>
                    <a:lstStyle/>
                    <a:p>
                      <a:pPr>
                        <a:spcAft>
                          <a:spcPts val="0"/>
                        </a:spcAft>
                      </a:pPr>
                      <a:r>
                        <a:rPr lang="es-ES" sz="1800">
                          <a:effectLst/>
                        </a:rPr>
                        <a:t>decimal</a:t>
                      </a:r>
                      <a:endParaRPr lang="es-SV" sz="1800">
                        <a:effectLst/>
                        <a:latin typeface="Times New Roman"/>
                        <a:ea typeface="Times New Roman"/>
                      </a:endParaRPr>
                    </a:p>
                  </a:txBody>
                  <a:tcPr marL="6749" marR="6749" marT="6749" marB="6749" anchor="ctr"/>
                </a:tc>
                <a:tc>
                  <a:txBody>
                    <a:bodyPr/>
                    <a:lstStyle/>
                    <a:p>
                      <a:pPr>
                        <a:spcAft>
                          <a:spcPts val="0"/>
                        </a:spcAft>
                      </a:pPr>
                      <a:r>
                        <a:rPr lang="es-ES" sz="1800">
                          <a:effectLst/>
                        </a:rPr>
                        <a:t>System.Decimal</a:t>
                      </a:r>
                      <a:endParaRPr lang="es-SV" sz="1800">
                        <a:effectLst/>
                        <a:latin typeface="Times New Roman"/>
                        <a:ea typeface="Times New Roman"/>
                      </a:endParaRPr>
                    </a:p>
                  </a:txBody>
                  <a:tcPr marL="6749" marR="6749" marT="6749" marB="6749" anchor="ctr"/>
                </a:tc>
                <a:tc>
                  <a:txBody>
                    <a:bodyPr/>
                    <a:lstStyle/>
                    <a:p>
                      <a:pPr algn="ctr">
                        <a:spcAft>
                          <a:spcPts val="0"/>
                        </a:spcAft>
                      </a:pPr>
                      <a:r>
                        <a:rPr lang="es-ES" sz="1800">
                          <a:effectLst/>
                        </a:rPr>
                        <a:t>Si</a:t>
                      </a:r>
                      <a:endParaRPr lang="es-SV" sz="180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12</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dirty="0" err="1">
                          <a:effectLst/>
                        </a:rPr>
                        <a:t>Approximadamente</a:t>
                      </a:r>
                      <a:r>
                        <a:rPr lang="es-ES" sz="1800" dirty="0">
                          <a:effectLst/>
                        </a:rPr>
                        <a:t> ±1.0E-28 hasta ±7.9E28 con 28 ó 29 cifras significativas</a:t>
                      </a:r>
                      <a:endParaRPr lang="es-SV" sz="1800" dirty="0">
                        <a:effectLst/>
                        <a:latin typeface="Times New Roman"/>
                        <a:ea typeface="Times New Roman"/>
                      </a:endParaRPr>
                    </a:p>
                  </a:txBody>
                  <a:tcPr marL="6749" marR="6749" marT="6749" marB="6749" anchor="ctr"/>
                </a:tc>
              </a:tr>
              <a:tr h="643759">
                <a:tc>
                  <a:txBody>
                    <a:bodyPr/>
                    <a:lstStyle/>
                    <a:p>
                      <a:pPr>
                        <a:spcAft>
                          <a:spcPts val="0"/>
                        </a:spcAft>
                      </a:pPr>
                      <a:r>
                        <a:rPr lang="es-ES" sz="1800">
                          <a:effectLst/>
                        </a:rPr>
                        <a:t>char</a:t>
                      </a:r>
                      <a:endParaRPr lang="es-SV" sz="1800">
                        <a:effectLst/>
                        <a:latin typeface="Times New Roman"/>
                        <a:ea typeface="Times New Roman"/>
                      </a:endParaRPr>
                    </a:p>
                  </a:txBody>
                  <a:tcPr marL="6749" marR="6749" marT="6749" marB="6749" anchor="ctr"/>
                </a:tc>
                <a:tc>
                  <a:txBody>
                    <a:bodyPr/>
                    <a:lstStyle/>
                    <a:p>
                      <a:pPr>
                        <a:spcAft>
                          <a:spcPts val="0"/>
                        </a:spcAft>
                      </a:pPr>
                      <a:r>
                        <a:rPr lang="es-ES" sz="1800">
                          <a:effectLst/>
                        </a:rPr>
                        <a:t>System.Char</a:t>
                      </a:r>
                      <a:endParaRPr lang="es-SV" sz="1800">
                        <a:effectLst/>
                        <a:latin typeface="Times New Roman"/>
                        <a:ea typeface="Times New Roman"/>
                      </a:endParaRPr>
                    </a:p>
                  </a:txBody>
                  <a:tcPr marL="6749" marR="6749" marT="6749" marB="6749" anchor="ctr"/>
                </a:tc>
                <a:tc>
                  <a:txBody>
                    <a:bodyPr/>
                    <a:lstStyle/>
                    <a:p>
                      <a:pPr algn="ctr">
                        <a:spcAft>
                          <a:spcPts val="0"/>
                        </a:spcAft>
                      </a:pPr>
                      <a:r>
                        <a:rPr lang="es-ES" sz="1800">
                          <a:effectLst/>
                        </a:rPr>
                        <a:t> </a:t>
                      </a:r>
                      <a:endParaRPr lang="es-SV" sz="1800">
                        <a:effectLst/>
                        <a:latin typeface="Times New Roman"/>
                        <a:ea typeface="Times New Roman"/>
                      </a:endParaRPr>
                    </a:p>
                  </a:txBody>
                  <a:tcPr marL="6749" marR="6749" marT="6749" marB="6749" anchor="ctr"/>
                </a:tc>
                <a:tc>
                  <a:txBody>
                    <a:bodyPr/>
                    <a:lstStyle/>
                    <a:p>
                      <a:pPr algn="ctr">
                        <a:spcAft>
                          <a:spcPts val="0"/>
                        </a:spcAft>
                      </a:pPr>
                      <a:r>
                        <a:rPr lang="es-ES" sz="1800" dirty="0">
                          <a:effectLst/>
                        </a:rPr>
                        <a:t>2</a:t>
                      </a:r>
                      <a:endParaRPr lang="es-SV" sz="1800" dirty="0">
                        <a:effectLst/>
                        <a:latin typeface="Times New Roman"/>
                        <a:ea typeface="Times New Roman"/>
                      </a:endParaRPr>
                    </a:p>
                  </a:txBody>
                  <a:tcPr marL="6749" marR="6749" marT="6749" marB="6749" anchor="ctr"/>
                </a:tc>
                <a:tc>
                  <a:txBody>
                    <a:bodyPr/>
                    <a:lstStyle/>
                    <a:p>
                      <a:pPr>
                        <a:spcAft>
                          <a:spcPts val="0"/>
                        </a:spcAft>
                      </a:pPr>
                      <a:r>
                        <a:rPr lang="es-ES" sz="1800" dirty="0">
                          <a:effectLst/>
                        </a:rPr>
                        <a:t>Cualquier carácter Unicode (16 bits)</a:t>
                      </a:r>
                      <a:endParaRPr lang="es-SV" sz="1800" dirty="0">
                        <a:effectLst/>
                        <a:latin typeface="Times New Roman"/>
                        <a:ea typeface="Times New Roman"/>
                      </a:endParaRPr>
                    </a:p>
                  </a:txBody>
                  <a:tcPr marL="6749" marR="6749" marT="6749" marB="6749" anchor="ctr"/>
                </a:tc>
              </a:tr>
            </a:tbl>
          </a:graphicData>
        </a:graphic>
      </p:graphicFrame>
    </p:spTree>
    <p:extLst>
      <p:ext uri="{BB962C8B-B14F-4D97-AF65-F5344CB8AC3E}">
        <p14:creationId xmlns:p14="http://schemas.microsoft.com/office/powerpoint/2010/main" val="2904490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Tipos enteros</a:t>
            </a:r>
            <a:endParaRPr lang="es-SV" dirty="0"/>
          </a:p>
        </p:txBody>
      </p:sp>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34</a:t>
            </a:fld>
            <a:endParaRPr lang="en-US" dirty="0"/>
          </a:p>
        </p:txBody>
      </p:sp>
      <p:sp>
        <p:nvSpPr>
          <p:cNvPr id="6" name="5 Marcador de contenido"/>
          <p:cNvSpPr>
            <a:spLocks noGrp="1"/>
          </p:cNvSpPr>
          <p:nvPr>
            <p:ph idx="1"/>
          </p:nvPr>
        </p:nvSpPr>
        <p:spPr/>
        <p:txBody>
          <a:bodyPr/>
          <a:lstStyle/>
          <a:p>
            <a:pPr marL="0" indent="0" algn="just"/>
            <a:r>
              <a:rPr lang="es-ES" dirty="0"/>
              <a:t>Los tipos que sirven para almacenar números enteros son: </a:t>
            </a:r>
            <a:r>
              <a:rPr lang="es-ES" dirty="0">
                <a:solidFill>
                  <a:srgbClr val="0000FF"/>
                </a:solidFill>
              </a:rPr>
              <a:t>byte, </a:t>
            </a:r>
            <a:r>
              <a:rPr lang="es-ES" dirty="0" err="1">
                <a:solidFill>
                  <a:srgbClr val="0000FF"/>
                </a:solidFill>
              </a:rPr>
              <a:t>sbyte</a:t>
            </a:r>
            <a:r>
              <a:rPr lang="es-ES" dirty="0">
                <a:solidFill>
                  <a:srgbClr val="0000FF"/>
                </a:solidFill>
              </a:rPr>
              <a:t>. short, </a:t>
            </a:r>
            <a:r>
              <a:rPr lang="es-ES" dirty="0" err="1">
                <a:solidFill>
                  <a:srgbClr val="0000FF"/>
                </a:solidFill>
              </a:rPr>
              <a:t>ushort</a:t>
            </a:r>
            <a:r>
              <a:rPr lang="es-ES" dirty="0">
                <a:solidFill>
                  <a:srgbClr val="0000FF"/>
                </a:solidFill>
              </a:rPr>
              <a:t>, </a:t>
            </a:r>
            <a:r>
              <a:rPr lang="es-ES" dirty="0" err="1">
                <a:solidFill>
                  <a:srgbClr val="0000FF"/>
                </a:solidFill>
              </a:rPr>
              <a:t>int</a:t>
            </a:r>
            <a:r>
              <a:rPr lang="es-ES" dirty="0">
                <a:solidFill>
                  <a:srgbClr val="0000FF"/>
                </a:solidFill>
              </a:rPr>
              <a:t>, </a:t>
            </a:r>
            <a:r>
              <a:rPr lang="es-ES" dirty="0" err="1">
                <a:solidFill>
                  <a:srgbClr val="0000FF"/>
                </a:solidFill>
              </a:rPr>
              <a:t>uint</a:t>
            </a:r>
            <a:r>
              <a:rPr lang="es-ES" dirty="0">
                <a:solidFill>
                  <a:srgbClr val="0000FF"/>
                </a:solidFill>
              </a:rPr>
              <a:t>, </a:t>
            </a:r>
            <a:r>
              <a:rPr lang="es-ES" dirty="0" err="1">
                <a:solidFill>
                  <a:srgbClr val="0000FF"/>
                </a:solidFill>
              </a:rPr>
              <a:t>long</a:t>
            </a:r>
            <a:r>
              <a:rPr lang="es-ES" dirty="0">
                <a:solidFill>
                  <a:srgbClr val="0000FF"/>
                </a:solidFill>
              </a:rPr>
              <a:t> y </a:t>
            </a:r>
            <a:r>
              <a:rPr lang="es-ES" dirty="0" err="1" smtClean="0">
                <a:solidFill>
                  <a:srgbClr val="0000FF"/>
                </a:solidFill>
              </a:rPr>
              <a:t>ulong</a:t>
            </a:r>
            <a:r>
              <a:rPr lang="es-ES" dirty="0">
                <a:solidFill>
                  <a:srgbClr val="0000FF"/>
                </a:solidFill>
              </a:rPr>
              <a:t>. </a:t>
            </a:r>
            <a:endParaRPr lang="es-ES" dirty="0" smtClean="0">
              <a:solidFill>
                <a:srgbClr val="0000FF"/>
              </a:solidFill>
            </a:endParaRPr>
          </a:p>
          <a:p>
            <a:pPr marL="0" indent="0" algn="just"/>
            <a:endParaRPr lang="es-ES" dirty="0">
              <a:solidFill>
                <a:srgbClr val="0000FF"/>
              </a:solidFill>
            </a:endParaRPr>
          </a:p>
          <a:p>
            <a:pPr marL="0" indent="0" algn="just"/>
            <a:r>
              <a:rPr lang="es-ES" dirty="0"/>
              <a:t>Probablemente el tipo más utilizado es el </a:t>
            </a:r>
            <a:r>
              <a:rPr lang="es-ES" dirty="0" err="1"/>
              <a:t>int</a:t>
            </a:r>
            <a:r>
              <a:rPr lang="es-ES" dirty="0"/>
              <a:t>, </a:t>
            </a:r>
            <a:r>
              <a:rPr lang="es-ES" dirty="0" err="1"/>
              <a:t>pués</a:t>
            </a:r>
            <a:r>
              <a:rPr lang="es-ES" dirty="0"/>
              <a:t> se utiliza para controlar matrices, </a:t>
            </a:r>
            <a:r>
              <a:rPr lang="es-ES" dirty="0" err="1"/>
              <a:t>inidizar</a:t>
            </a:r>
            <a:r>
              <a:rPr lang="es-ES" dirty="0"/>
              <a:t> arreglos además de las operaciones normales con enteros.</a:t>
            </a:r>
            <a:endParaRPr lang="es-SV" dirty="0">
              <a:solidFill>
                <a:srgbClr val="0000FF"/>
              </a:solidFill>
            </a:endParaRPr>
          </a:p>
        </p:txBody>
      </p:sp>
    </p:spTree>
    <p:extLst>
      <p:ext uri="{BB962C8B-B14F-4D97-AF65-F5344CB8AC3E}">
        <p14:creationId xmlns:p14="http://schemas.microsoft.com/office/powerpoint/2010/main" val="1974494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a:xfrm>
            <a:off x="3240113" y="6927850"/>
            <a:ext cx="5616624" cy="303213"/>
          </a:xfrm>
          <a:prstGeom prst="rect">
            <a:avLst/>
          </a:prstGeom>
        </p:spPr>
        <p:txBody>
          <a:bodyPr/>
          <a:lstStyle/>
          <a:p>
            <a:pPr>
              <a:defRPr/>
            </a:pPr>
            <a:r>
              <a:rPr lang="es-SV" smtClean="0"/>
              <a:t>Introducción a Lenguaje C#</a:t>
            </a:r>
            <a:endParaRPr lang="en-US" dirty="0"/>
          </a:p>
        </p:txBody>
      </p:sp>
      <p:sp>
        <p:nvSpPr>
          <p:cNvPr id="5" name="4 Marcador de número de diapositiva"/>
          <p:cNvSpPr>
            <a:spLocks noGrp="1"/>
          </p:cNvSpPr>
          <p:nvPr>
            <p:ph type="sldNum" sz="quarter" idx="12"/>
          </p:nvPr>
        </p:nvSpPr>
        <p:spPr>
          <a:prstGeom prst="ellipse">
            <a:avLst/>
          </a:prstGeom>
        </p:spPr>
        <p:txBody>
          <a:bodyPr/>
          <a:lstStyle/>
          <a:p>
            <a:pPr>
              <a:defRPr/>
            </a:pPr>
            <a:fld id="{567C4AB0-751E-4AE4-9BEE-BEBD3FC8A4A2}" type="slidenum">
              <a:rPr lang="en-US" smtClean="0"/>
              <a:pPr>
                <a:defRPr/>
              </a:pPr>
              <a:t>35</a:t>
            </a:fld>
            <a:endParaRPr lang="en-US" dirty="0"/>
          </a:p>
        </p:txBody>
      </p:sp>
      <p:sp>
        <p:nvSpPr>
          <p:cNvPr id="7" name="Rectangle 1"/>
          <p:cNvSpPr>
            <a:spLocks noChangeArrowheads="1"/>
          </p:cNvSpPr>
          <p:nvPr/>
        </p:nvSpPr>
        <p:spPr bwMode="auto">
          <a:xfrm>
            <a:off x="2015975" y="35421"/>
            <a:ext cx="7632849" cy="614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using System;</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class </a:t>
            </a:r>
            <a:r>
              <a:rPr kumimoji="0" lang="en-GB"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Enteros</a:t>
            </a:r>
            <a:r>
              <a:rPr kumimoji="0" lang="en-GB"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public static void 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p>
          <a:p>
            <a:pPr lvl="1" indent="0" defTabSz="914400"/>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int</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Minuto = 60;    //segundos por minuto        </a:t>
            </a:r>
          </a:p>
          <a:p>
            <a:pPr lvl="1" indent="0" defTabSz="914400"/>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int</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Hora = Minuto*60;        </a:t>
            </a:r>
          </a:p>
          <a:p>
            <a:pPr lvl="1" indent="0" defTabSz="914400"/>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int</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Dia</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 Hora*24;        </a:t>
            </a:r>
          </a:p>
          <a:p>
            <a:pPr lvl="1" indent="0" defTabSz="914400"/>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long</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Anio</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Dia</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*365;        </a:t>
            </a:r>
          </a:p>
          <a:p>
            <a:pPr lvl="1" indent="0" defTabSz="914400"/>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Console.WriteLine</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("Segundos en un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dia</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{0}",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Dia</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p>
          <a:p>
            <a:pPr lvl="1" indent="0" defTabSz="914400"/>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Console.WriteLine</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("Segundos en un año: {0}",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Anio</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        </a:t>
            </a:r>
            <a:r>
              <a:rPr kumimoji="0" lang="es-SV" sz="1400" b="0" i="0" u="none" strike="noStrike" cap="none" normalizeH="0" baseline="0" dirty="0" smtClean="0">
                <a:ln>
                  <a:noFill/>
                </a:ln>
                <a:solidFill>
                  <a:schemeClr val="tx1"/>
                </a:solidFill>
                <a:effectLst/>
                <a:latin typeface="Arial" pitchFamily="34" charset="0"/>
                <a:cs typeface="Arial" pitchFamily="34" charset="0"/>
              </a:rPr>
              <a:t> </a:t>
            </a:r>
            <a:endParaRPr kumimoji="0" lang="es-SV" sz="4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identificador {0} dentro de la cadena de texto indica que se sustituye {0} por el primer argumento. si hubiera más de un argumento, se seguiría con {1}, y así sucesivamente. Por ejemplo, las dos líneas que utilizan </a:t>
            </a:r>
            <a:r>
              <a:rPr kumimoji="0" lang="es-E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Console.WriteLine</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se pueden simplificar así: </a:t>
            </a:r>
          </a:p>
          <a:p>
            <a:pPr marL="0" marR="0" lvl="0" indent="0" algn="l" defTabSz="914400" rtl="0" eaLnBrk="0" fontAlgn="base" latinLnBrk="0" hangingPunct="0">
              <a:lnSpc>
                <a:spcPct val="100000"/>
              </a:lnSpc>
              <a:spcBef>
                <a:spcPct val="0"/>
              </a:spcBef>
              <a:spcAft>
                <a:spcPct val="0"/>
              </a:spcAft>
              <a:buClrTx/>
              <a:buSzTx/>
              <a:buFontTx/>
              <a:buNone/>
              <a:tabLst/>
            </a:pPr>
            <a:endParaRPr lang="es-ES" sz="1200" dirty="0">
              <a:solidFill>
                <a:schemeClr val="tx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SV"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rPr>
              <a:t>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Console.WriteLine</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("En un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dia</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{0}; en un año: {1}",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Dia</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a:t>
            </a:r>
            <a:r>
              <a:rPr kumimoji="0" lang="es-ES" sz="1800" b="0" i="0" u="none" strike="noStrike" cap="none" normalizeH="0" baseline="0" dirty="0" err="1" smtClean="0">
                <a:ln>
                  <a:noFill/>
                </a:ln>
                <a:solidFill>
                  <a:srgbClr val="0000FF"/>
                </a:solidFill>
                <a:effectLst/>
                <a:latin typeface="Arial Unicode MS" pitchFamily="34" charset="-128"/>
                <a:ea typeface="Times New Roman" pitchFamily="18" charset="0"/>
                <a:cs typeface="Courier New" pitchFamily="49" charset="0"/>
              </a:rPr>
              <a:t>Anio</a:t>
            </a:r>
            <a:r>
              <a:rPr kumimoji="0" lang="es-ES" sz="1800" b="0" i="0" u="none" strike="noStrike" cap="none" normalizeH="0" baseline="0" dirty="0" smtClean="0">
                <a:ln>
                  <a:noFill/>
                </a:ln>
                <a:solidFill>
                  <a:srgbClr val="0000FF"/>
                </a:solidFill>
                <a:effectLst/>
                <a:latin typeface="Arial Unicode MS" pitchFamily="34" charset="-128"/>
                <a:ea typeface="Times New Roman" pitchFamily="18" charset="0"/>
                <a:cs typeface="Courier New" pitchFamily="49" charset="0"/>
              </a:rPr>
              <a:t> );        </a:t>
            </a:r>
            <a:endParaRPr kumimoji="0" lang="es-ES" sz="4000" b="0" i="0" u="none" strike="noStrike" cap="none" normalizeH="0" baseline="0" dirty="0" smtClean="0">
              <a:ln>
                <a:noFill/>
              </a:ln>
              <a:solidFill>
                <a:srgbClr val="0000FF"/>
              </a:solidFill>
              <a:effectLst/>
              <a:latin typeface="Arial" pitchFamily="34" charset="0"/>
              <a:cs typeface="Arial" pitchFamily="34" charset="0"/>
            </a:endParaRPr>
          </a:p>
        </p:txBody>
      </p:sp>
    </p:spTree>
    <p:extLst>
      <p:ext uri="{BB962C8B-B14F-4D97-AF65-F5344CB8AC3E}">
        <p14:creationId xmlns:p14="http://schemas.microsoft.com/office/powerpoint/2010/main" val="412396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36</a:t>
            </a:fld>
            <a:endParaRPr lang="en-US" dirty="0"/>
          </a:p>
        </p:txBody>
      </p:sp>
      <p:sp>
        <p:nvSpPr>
          <p:cNvPr id="7" name="1 Título"/>
          <p:cNvSpPr txBox="1">
            <a:spLocks/>
          </p:cNvSpPr>
          <p:nvPr/>
        </p:nvSpPr>
        <p:spPr bwMode="auto">
          <a:xfrm>
            <a:off x="1295896" y="1547589"/>
            <a:ext cx="7517160" cy="348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2pPr>
            <a:lvl3pPr marL="11430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3pPr>
            <a:lvl4pPr marL="16002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4pPr>
            <a:lvl5pPr marL="20574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5pPr>
            <a:lvl6pPr marL="25146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6pPr>
            <a:lvl7pPr marL="29718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7pPr>
            <a:lvl8pPr marL="34290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8pPr>
            <a:lvl9pPr marL="3886200" indent="-228600" defTabSz="449263" eaLnBrk="0" fontAlgn="base" hangingPunct="0">
              <a:lnSpc>
                <a:spcPct val="93000"/>
              </a:lnSpc>
              <a:spcBef>
                <a:spcPct val="0"/>
              </a:spcBef>
              <a:spcAft>
                <a:spcPct val="0"/>
              </a:spcAft>
              <a:buClr>
                <a:srgbClr val="000000"/>
              </a:buClr>
              <a:buSzPct val="45000"/>
              <a:buFont typeface="StarSymbol"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DFKai-SB" pitchFamily="65" charset="-120"/>
              </a:defRPr>
            </a:lvl9pPr>
          </a:lstStyle>
          <a:p>
            <a:pPr lvl="1" algn="ctr" eaLnBrk="1">
              <a:defRPr/>
            </a:pPr>
            <a:r>
              <a:rPr lang="es-ES_tradnl" sz="72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MUCHAS</a:t>
            </a:r>
            <a:br>
              <a:rPr lang="es-ES_tradnl" sz="72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s-ES_tradnl" sz="7200" b="1" dirty="0" smtClean="0">
                <a:solidFill>
                  <a:schemeClr val="accent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GRACIAS</a:t>
            </a:r>
            <a:endParaRPr lang="es-ES_tradnl" sz="7200" b="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09949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pPr>
              <a:defRPr/>
            </a:pPr>
            <a:r>
              <a:rPr lang="es-SV" smtClean="0"/>
              <a:t>Introducción a Lenguaje Microsoft C#</a:t>
            </a:r>
            <a:endParaRPr lang="en-US" dirty="0"/>
          </a:p>
        </p:txBody>
      </p:sp>
      <p:sp>
        <p:nvSpPr>
          <p:cNvPr id="5" name="Marcador de número de diapositiva 4"/>
          <p:cNvSpPr>
            <a:spLocks noGrp="1"/>
          </p:cNvSpPr>
          <p:nvPr>
            <p:ph type="sldNum" sz="quarter" idx="12"/>
          </p:nvPr>
        </p:nvSpPr>
        <p:spPr/>
        <p:txBody>
          <a:bodyPr/>
          <a:lstStyle/>
          <a:p>
            <a:pPr>
              <a:defRPr/>
            </a:pPr>
            <a:fld id="{567C4AB0-751E-4AE4-9BEE-BEBD3FC8A4A2}" type="slidenum">
              <a:rPr lang="en-US" smtClean="0"/>
              <a:pPr>
                <a:defRPr/>
              </a:pPr>
              <a:t>4</a:t>
            </a:fld>
            <a:endParaRPr lang="en-US" dirty="0"/>
          </a:p>
        </p:txBody>
      </p:sp>
      <p:sp>
        <p:nvSpPr>
          <p:cNvPr id="7" name="1 Título"/>
          <p:cNvSpPr txBox="1">
            <a:spLocks/>
          </p:cNvSpPr>
          <p:nvPr/>
        </p:nvSpPr>
        <p:spPr>
          <a:xfrm>
            <a:off x="377900" y="395461"/>
            <a:ext cx="9456711" cy="648072"/>
          </a:xfrm>
          <a:prstGeom prst="rect">
            <a:avLst/>
          </a:prstGeom>
        </p:spPr>
        <p:txBody>
          <a:bodyPr vert="horz" lIns="100794" tIns="50397" rIns="100794" bIns="50397" rtlCol="0" anchor="ctr">
            <a:noAutofit/>
          </a:bodyPr>
          <a:lstStyle>
            <a:lvl1pPr algn="l" defTabSz="1006475" rtl="0" eaLnBrk="0" fontAlgn="base" hangingPunct="0">
              <a:spcBef>
                <a:spcPct val="0"/>
              </a:spcBef>
              <a:spcAft>
                <a:spcPct val="0"/>
              </a:spcAft>
              <a:defRPr sz="3200" b="1" kern="1200" cap="all">
                <a:solidFill>
                  <a:srgbClr val="0000FF"/>
                </a:solidFill>
                <a:latin typeface="+mj-lt"/>
                <a:ea typeface="+mj-ea"/>
                <a:cs typeface="+mj-cs"/>
              </a:defRPr>
            </a:lvl1pPr>
            <a:lvl2pPr algn="l" defTabSz="1006475" rtl="0" eaLnBrk="0" fontAlgn="base" hangingPunct="0">
              <a:spcBef>
                <a:spcPct val="0"/>
              </a:spcBef>
              <a:spcAft>
                <a:spcPct val="0"/>
              </a:spcAft>
              <a:defRPr sz="3100">
                <a:solidFill>
                  <a:schemeClr val="tx1"/>
                </a:solidFill>
                <a:latin typeface="Franklin Gothic Medium" pitchFamily="34" charset="0"/>
              </a:defRPr>
            </a:lvl2pPr>
            <a:lvl3pPr algn="l" defTabSz="1006475" rtl="0" eaLnBrk="0" fontAlgn="base" hangingPunct="0">
              <a:spcBef>
                <a:spcPct val="0"/>
              </a:spcBef>
              <a:spcAft>
                <a:spcPct val="0"/>
              </a:spcAft>
              <a:defRPr sz="3100">
                <a:solidFill>
                  <a:schemeClr val="tx1"/>
                </a:solidFill>
                <a:latin typeface="Franklin Gothic Medium" pitchFamily="34" charset="0"/>
              </a:defRPr>
            </a:lvl3pPr>
            <a:lvl4pPr algn="l" defTabSz="1006475" rtl="0" eaLnBrk="0" fontAlgn="base" hangingPunct="0">
              <a:spcBef>
                <a:spcPct val="0"/>
              </a:spcBef>
              <a:spcAft>
                <a:spcPct val="0"/>
              </a:spcAft>
              <a:defRPr sz="3100">
                <a:solidFill>
                  <a:schemeClr val="tx1"/>
                </a:solidFill>
                <a:latin typeface="Franklin Gothic Medium" pitchFamily="34" charset="0"/>
              </a:defRPr>
            </a:lvl4pPr>
            <a:lvl5pPr algn="l" defTabSz="1006475" rtl="0" eaLnBrk="0" fontAlgn="base" hangingPunct="0">
              <a:spcBef>
                <a:spcPct val="0"/>
              </a:spcBef>
              <a:spcAft>
                <a:spcPct val="0"/>
              </a:spcAft>
              <a:defRPr sz="3100">
                <a:solidFill>
                  <a:schemeClr val="tx1"/>
                </a:solidFill>
                <a:latin typeface="Franklin Gothic Medium" pitchFamily="34" charset="0"/>
              </a:defRPr>
            </a:lvl5pPr>
            <a:lvl6pPr marL="457200" algn="l" defTabSz="1006475" rtl="0" fontAlgn="base">
              <a:spcBef>
                <a:spcPct val="0"/>
              </a:spcBef>
              <a:spcAft>
                <a:spcPct val="0"/>
              </a:spcAft>
              <a:defRPr sz="3100">
                <a:solidFill>
                  <a:schemeClr val="tx1"/>
                </a:solidFill>
                <a:latin typeface="Franklin Gothic Medium" pitchFamily="34" charset="0"/>
              </a:defRPr>
            </a:lvl6pPr>
            <a:lvl7pPr marL="914400" algn="l" defTabSz="1006475" rtl="0" fontAlgn="base">
              <a:spcBef>
                <a:spcPct val="0"/>
              </a:spcBef>
              <a:spcAft>
                <a:spcPct val="0"/>
              </a:spcAft>
              <a:defRPr sz="3100">
                <a:solidFill>
                  <a:schemeClr val="tx1"/>
                </a:solidFill>
                <a:latin typeface="Franklin Gothic Medium" pitchFamily="34" charset="0"/>
              </a:defRPr>
            </a:lvl7pPr>
            <a:lvl8pPr marL="1371600" algn="l" defTabSz="1006475" rtl="0" fontAlgn="base">
              <a:spcBef>
                <a:spcPct val="0"/>
              </a:spcBef>
              <a:spcAft>
                <a:spcPct val="0"/>
              </a:spcAft>
              <a:defRPr sz="3100">
                <a:solidFill>
                  <a:schemeClr val="tx1"/>
                </a:solidFill>
                <a:latin typeface="Franklin Gothic Medium" pitchFamily="34" charset="0"/>
              </a:defRPr>
            </a:lvl8pPr>
            <a:lvl9pPr marL="1828800" algn="l" defTabSz="1006475" rtl="0" fontAlgn="base">
              <a:spcBef>
                <a:spcPct val="0"/>
              </a:spcBef>
              <a:spcAft>
                <a:spcPct val="0"/>
              </a:spcAft>
              <a:defRPr sz="3100">
                <a:solidFill>
                  <a:schemeClr val="tx1"/>
                </a:solidFill>
                <a:latin typeface="Franklin Gothic Medium" pitchFamily="34" charset="0"/>
              </a:defRPr>
            </a:lvl9pPr>
          </a:lstStyle>
          <a:p>
            <a:r>
              <a:rPr lang="es-SV" smtClean="0"/>
              <a:t>Creadores de c#</a:t>
            </a:r>
            <a:endParaRPr lang="es-SV" dirty="0"/>
          </a:p>
        </p:txBody>
      </p:sp>
      <p:pic>
        <p:nvPicPr>
          <p:cNvPr id="8" name="Picture 2" descr="http://velneo.es/files/2011/06/220px-Anders_Hejlsber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362" y="1187549"/>
            <a:ext cx="2095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6 Rectángulo"/>
          <p:cNvSpPr/>
          <p:nvPr/>
        </p:nvSpPr>
        <p:spPr>
          <a:xfrm>
            <a:off x="4536256" y="1097532"/>
            <a:ext cx="5183658" cy="5262979"/>
          </a:xfrm>
          <a:prstGeom prst="rect">
            <a:avLst/>
          </a:prstGeom>
        </p:spPr>
        <p:txBody>
          <a:bodyPr wrap="square">
            <a:spAutoFit/>
          </a:bodyPr>
          <a:lstStyle/>
          <a:p>
            <a:r>
              <a:rPr lang="es-SV" sz="1600" b="1" dirty="0" err="1">
                <a:solidFill>
                  <a:schemeClr val="tx1">
                    <a:lumMod val="95000"/>
                    <a:lumOff val="5000"/>
                  </a:schemeClr>
                </a:solidFill>
              </a:rPr>
              <a:t>Anders</a:t>
            </a:r>
            <a:r>
              <a:rPr lang="es-SV" sz="1600" b="1" dirty="0">
                <a:solidFill>
                  <a:schemeClr val="tx1">
                    <a:lumMod val="95000"/>
                    <a:lumOff val="5000"/>
                  </a:schemeClr>
                </a:solidFill>
              </a:rPr>
              <a:t> </a:t>
            </a:r>
            <a:r>
              <a:rPr lang="es-SV" sz="1600" b="1" dirty="0" err="1">
                <a:solidFill>
                  <a:schemeClr val="tx1">
                    <a:lumMod val="95000"/>
                    <a:lumOff val="5000"/>
                  </a:schemeClr>
                </a:solidFill>
              </a:rPr>
              <a:t>Hejlsberg</a:t>
            </a:r>
            <a:r>
              <a:rPr lang="es-SV" sz="1600" b="1" dirty="0">
                <a:solidFill>
                  <a:schemeClr val="tx1">
                    <a:lumMod val="95000"/>
                    <a:lumOff val="5000"/>
                  </a:schemeClr>
                </a:solidFill>
              </a:rPr>
              <a:t> </a:t>
            </a:r>
            <a:r>
              <a:rPr lang="es-SV" sz="1600" dirty="0">
                <a:solidFill>
                  <a:schemeClr val="tx1">
                    <a:lumMod val="95000"/>
                    <a:lumOff val="5000"/>
                  </a:schemeClr>
                </a:solidFill>
              </a:rPr>
              <a:t>nació en Copenhague (Dinamarca) en 1960. Ha creado el lenguaje </a:t>
            </a:r>
            <a:r>
              <a:rPr lang="es-SV" sz="1600" b="1" dirty="0">
                <a:solidFill>
                  <a:schemeClr val="tx1">
                    <a:lumMod val="95000"/>
                    <a:lumOff val="5000"/>
                  </a:schemeClr>
                </a:solidFill>
              </a:rPr>
              <a:t>Turbo Pascal</a:t>
            </a:r>
            <a:r>
              <a:rPr lang="es-SV" sz="1600" dirty="0">
                <a:solidFill>
                  <a:schemeClr val="tx1">
                    <a:lumMod val="95000"/>
                    <a:lumOff val="5000"/>
                  </a:schemeClr>
                </a:solidFill>
              </a:rPr>
              <a:t> y ha liderado los equipos que han desarrollado </a:t>
            </a:r>
            <a:r>
              <a:rPr lang="es-SV" sz="1600" b="1" dirty="0">
                <a:solidFill>
                  <a:schemeClr val="tx1">
                    <a:lumMod val="95000"/>
                    <a:lumOff val="5000"/>
                  </a:schemeClr>
                </a:solidFill>
              </a:rPr>
              <a:t>Delphi</a:t>
            </a:r>
            <a:r>
              <a:rPr lang="es-SV" sz="1600" dirty="0">
                <a:solidFill>
                  <a:schemeClr val="tx1">
                    <a:lumMod val="95000"/>
                    <a:lumOff val="5000"/>
                  </a:schemeClr>
                </a:solidFill>
              </a:rPr>
              <a:t> y </a:t>
            </a:r>
            <a:r>
              <a:rPr lang="es-SV" sz="1600" b="1" dirty="0">
                <a:solidFill>
                  <a:schemeClr val="tx1">
                    <a:lumMod val="95000"/>
                    <a:lumOff val="5000"/>
                  </a:schemeClr>
                </a:solidFill>
              </a:rPr>
              <a:t>C</a:t>
            </a:r>
            <a:r>
              <a:rPr lang="es-SV" sz="1600" b="1" dirty="0" smtClean="0">
                <a:solidFill>
                  <a:schemeClr val="tx1">
                    <a:lumMod val="95000"/>
                    <a:lumOff val="5000"/>
                  </a:schemeClr>
                </a:solidFill>
              </a:rPr>
              <a:t>#</a:t>
            </a:r>
            <a:r>
              <a:rPr lang="es-SV" sz="1600" dirty="0" smtClean="0">
                <a:solidFill>
                  <a:schemeClr val="tx1">
                    <a:lumMod val="95000"/>
                    <a:lumOff val="5000"/>
                  </a:schemeClr>
                </a:solidFill>
              </a:rPr>
              <a:t>.</a:t>
            </a:r>
          </a:p>
          <a:p>
            <a:endParaRPr lang="es-SV" sz="1600" dirty="0">
              <a:solidFill>
                <a:schemeClr val="tx1">
                  <a:lumMod val="95000"/>
                  <a:lumOff val="5000"/>
                </a:schemeClr>
              </a:solidFill>
            </a:endParaRPr>
          </a:p>
          <a:p>
            <a:r>
              <a:rPr lang="es-SV" sz="1600" dirty="0" err="1">
                <a:solidFill>
                  <a:schemeClr val="tx1">
                    <a:lumMod val="95000"/>
                    <a:lumOff val="5000"/>
                  </a:schemeClr>
                </a:solidFill>
              </a:rPr>
              <a:t>Anders</a:t>
            </a:r>
            <a:r>
              <a:rPr lang="es-SV" sz="1600" dirty="0">
                <a:solidFill>
                  <a:schemeClr val="tx1">
                    <a:lumMod val="95000"/>
                    <a:lumOff val="5000"/>
                  </a:schemeClr>
                </a:solidFill>
              </a:rPr>
              <a:t> montó una tienda con unos amigos en Copenhague que distribuía sistemas de contabilidad, la empresa se llamaba </a:t>
            </a:r>
            <a:r>
              <a:rPr lang="es-SV" sz="1600" dirty="0" err="1">
                <a:solidFill>
                  <a:schemeClr val="tx1">
                    <a:lumMod val="95000"/>
                    <a:lumOff val="5000"/>
                  </a:schemeClr>
                </a:solidFill>
              </a:rPr>
              <a:t>PolyData</a:t>
            </a:r>
            <a:r>
              <a:rPr lang="es-SV" sz="1600" dirty="0">
                <a:solidFill>
                  <a:schemeClr val="tx1">
                    <a:lumMod val="95000"/>
                    <a:lumOff val="5000"/>
                  </a:schemeClr>
                </a:solidFill>
              </a:rPr>
              <a:t>. Curiosamente </a:t>
            </a:r>
            <a:r>
              <a:rPr lang="es-SV" sz="1600" dirty="0" err="1">
                <a:solidFill>
                  <a:schemeClr val="tx1">
                    <a:lumMod val="95000"/>
                    <a:lumOff val="5000"/>
                  </a:schemeClr>
                </a:solidFill>
              </a:rPr>
              <a:t>PolyData</a:t>
            </a:r>
            <a:r>
              <a:rPr lang="es-SV" sz="1600" dirty="0">
                <a:solidFill>
                  <a:schemeClr val="tx1">
                    <a:lumMod val="95000"/>
                    <a:lumOff val="5000"/>
                  </a:schemeClr>
                </a:solidFill>
              </a:rPr>
              <a:t> empezó como como distribuidor de productos de Microsoft, competidor de </a:t>
            </a:r>
            <a:r>
              <a:rPr lang="es-SV" sz="1600" dirty="0" err="1">
                <a:solidFill>
                  <a:schemeClr val="tx1">
                    <a:lumMod val="95000"/>
                    <a:lumOff val="5000"/>
                  </a:schemeClr>
                </a:solidFill>
              </a:rPr>
              <a:t>Borland</a:t>
            </a:r>
            <a:r>
              <a:rPr lang="es-SV" sz="1600" dirty="0">
                <a:solidFill>
                  <a:schemeClr val="tx1">
                    <a:lumMod val="95000"/>
                    <a:lumOff val="5000"/>
                  </a:schemeClr>
                </a:solidFill>
              </a:rPr>
              <a:t>, las otras dos empresas donde </a:t>
            </a:r>
            <a:r>
              <a:rPr lang="es-SV" sz="1600" dirty="0" err="1">
                <a:solidFill>
                  <a:schemeClr val="tx1">
                    <a:lumMod val="95000"/>
                    <a:lumOff val="5000"/>
                  </a:schemeClr>
                </a:solidFill>
              </a:rPr>
              <a:t>Anders</a:t>
            </a:r>
            <a:r>
              <a:rPr lang="es-SV" sz="1600" dirty="0">
                <a:solidFill>
                  <a:schemeClr val="tx1">
                    <a:lumMod val="95000"/>
                    <a:lumOff val="5000"/>
                  </a:schemeClr>
                </a:solidFill>
              </a:rPr>
              <a:t> ha trabajado.</a:t>
            </a:r>
          </a:p>
          <a:p>
            <a:r>
              <a:rPr lang="es-SV" sz="1600" dirty="0">
                <a:solidFill>
                  <a:schemeClr val="tx1">
                    <a:lumMod val="95000"/>
                    <a:lumOff val="5000"/>
                  </a:schemeClr>
                </a:solidFill>
              </a:rPr>
              <a:t>Mientras </a:t>
            </a:r>
            <a:r>
              <a:rPr lang="es-SV" sz="1600" dirty="0" err="1">
                <a:solidFill>
                  <a:schemeClr val="tx1">
                    <a:lumMod val="95000"/>
                    <a:lumOff val="5000"/>
                  </a:schemeClr>
                </a:solidFill>
              </a:rPr>
              <a:t>Borland</a:t>
            </a:r>
            <a:r>
              <a:rPr lang="es-SV" sz="1600" dirty="0">
                <a:solidFill>
                  <a:schemeClr val="tx1">
                    <a:lumMod val="95000"/>
                    <a:lumOff val="5000"/>
                  </a:schemeClr>
                </a:solidFill>
              </a:rPr>
              <a:t> tenía gran éxito comercial con Turbo Pascal, </a:t>
            </a:r>
            <a:r>
              <a:rPr lang="es-SV" sz="1600" dirty="0" err="1">
                <a:solidFill>
                  <a:schemeClr val="tx1">
                    <a:lumMod val="95000"/>
                    <a:lumOff val="5000"/>
                  </a:schemeClr>
                </a:solidFill>
              </a:rPr>
              <a:t>Anders</a:t>
            </a:r>
            <a:r>
              <a:rPr lang="es-SV" sz="1600" dirty="0">
                <a:solidFill>
                  <a:schemeClr val="tx1">
                    <a:lumMod val="95000"/>
                    <a:lumOff val="5000"/>
                  </a:schemeClr>
                </a:solidFill>
              </a:rPr>
              <a:t> siguió con su empresa, hasta que en 1989 sus finanzas no iban bien y se mudó a California para </a:t>
            </a:r>
            <a:r>
              <a:rPr lang="es-SV" sz="1600" dirty="0" err="1">
                <a:solidFill>
                  <a:schemeClr val="tx1">
                    <a:lumMod val="95000"/>
                    <a:lumOff val="5000"/>
                  </a:schemeClr>
                </a:solidFill>
              </a:rPr>
              <a:t>incoroprarse</a:t>
            </a:r>
            <a:r>
              <a:rPr lang="es-SV" sz="1600" dirty="0">
                <a:solidFill>
                  <a:schemeClr val="tx1">
                    <a:lumMod val="95000"/>
                    <a:lumOff val="5000"/>
                  </a:schemeClr>
                </a:solidFill>
              </a:rPr>
              <a:t> como ingeniero jefe de </a:t>
            </a:r>
            <a:r>
              <a:rPr lang="es-SV" sz="1600" dirty="0" err="1">
                <a:solidFill>
                  <a:schemeClr val="tx1">
                    <a:lumMod val="95000"/>
                    <a:lumOff val="5000"/>
                  </a:schemeClr>
                </a:solidFill>
              </a:rPr>
              <a:t>Borland</a:t>
            </a:r>
            <a:r>
              <a:rPr lang="es-SV" sz="1600" dirty="0" smtClean="0">
                <a:solidFill>
                  <a:schemeClr val="tx1">
                    <a:lumMod val="95000"/>
                    <a:lumOff val="5000"/>
                  </a:schemeClr>
                </a:solidFill>
              </a:rPr>
              <a:t>.</a:t>
            </a:r>
          </a:p>
          <a:p>
            <a:endParaRPr lang="es-SV" sz="1600" dirty="0">
              <a:solidFill>
                <a:schemeClr val="tx1">
                  <a:lumMod val="95000"/>
                  <a:lumOff val="5000"/>
                </a:schemeClr>
              </a:solidFill>
            </a:endParaRPr>
          </a:p>
          <a:p>
            <a:r>
              <a:rPr lang="es-SV" sz="1600" dirty="0">
                <a:solidFill>
                  <a:schemeClr val="tx1">
                    <a:lumMod val="95000"/>
                    <a:lumOff val="5000"/>
                  </a:schemeClr>
                </a:solidFill>
              </a:rPr>
              <a:t>En la época que trabajó para </a:t>
            </a:r>
            <a:r>
              <a:rPr lang="es-SV" sz="1600" dirty="0" err="1">
                <a:solidFill>
                  <a:schemeClr val="tx1">
                    <a:lumMod val="95000"/>
                    <a:lumOff val="5000"/>
                  </a:schemeClr>
                </a:solidFill>
              </a:rPr>
              <a:t>Borland</a:t>
            </a:r>
            <a:r>
              <a:rPr lang="es-SV" sz="1600" dirty="0">
                <a:solidFill>
                  <a:schemeClr val="tx1">
                    <a:lumMod val="95000"/>
                    <a:lumOff val="5000"/>
                  </a:schemeClr>
                </a:solidFill>
              </a:rPr>
              <a:t> (1989-1996) mejoró su Turbo Pascal y lideró como arquitecto jefe el sustituto de Turbo Pascal: Delphi.</a:t>
            </a:r>
          </a:p>
          <a:p>
            <a:r>
              <a:rPr lang="es-SV" sz="1600" dirty="0">
                <a:solidFill>
                  <a:schemeClr val="tx1">
                    <a:lumMod val="95000"/>
                    <a:lumOff val="5000"/>
                  </a:schemeClr>
                </a:solidFill>
              </a:rPr>
              <a:t>En 1996 dejó </a:t>
            </a:r>
            <a:r>
              <a:rPr lang="es-SV" sz="1600" dirty="0" err="1">
                <a:solidFill>
                  <a:schemeClr val="tx1">
                    <a:lumMod val="95000"/>
                    <a:lumOff val="5000"/>
                  </a:schemeClr>
                </a:solidFill>
              </a:rPr>
              <a:t>Borland</a:t>
            </a:r>
            <a:r>
              <a:rPr lang="es-SV" sz="1600" dirty="0">
                <a:solidFill>
                  <a:schemeClr val="tx1">
                    <a:lumMod val="95000"/>
                    <a:lumOff val="5000"/>
                  </a:schemeClr>
                </a:solidFill>
              </a:rPr>
              <a:t> para fichar por Microsoft, donde empezó destacando con el lenguaje J++ y las Windows </a:t>
            </a:r>
            <a:r>
              <a:rPr lang="es-SV" sz="1600" dirty="0" err="1">
                <a:solidFill>
                  <a:schemeClr val="tx1">
                    <a:lumMod val="95000"/>
                    <a:lumOff val="5000"/>
                  </a:schemeClr>
                </a:solidFill>
              </a:rPr>
              <a:t>Foundation</a:t>
            </a:r>
            <a:r>
              <a:rPr lang="es-SV" sz="1600" dirty="0">
                <a:solidFill>
                  <a:schemeClr val="tx1">
                    <a:lumMod val="95000"/>
                    <a:lumOff val="5000"/>
                  </a:schemeClr>
                </a:solidFill>
              </a:rPr>
              <a:t> </a:t>
            </a:r>
            <a:r>
              <a:rPr lang="es-SV" sz="1600" dirty="0" err="1">
                <a:solidFill>
                  <a:schemeClr val="tx1">
                    <a:lumMod val="95000"/>
                    <a:lumOff val="5000"/>
                  </a:schemeClr>
                </a:solidFill>
              </a:rPr>
              <a:t>Classes</a:t>
            </a:r>
            <a:r>
              <a:rPr lang="es-SV" sz="1600" dirty="0">
                <a:solidFill>
                  <a:schemeClr val="tx1">
                    <a:lumMod val="95000"/>
                    <a:lumOff val="5000"/>
                  </a:schemeClr>
                </a:solidFill>
              </a:rPr>
              <a:t>.</a:t>
            </a:r>
          </a:p>
          <a:p>
            <a:r>
              <a:rPr lang="es-SV" sz="1600" dirty="0">
                <a:solidFill>
                  <a:schemeClr val="tx1">
                    <a:lumMod val="95000"/>
                    <a:lumOff val="5000"/>
                  </a:schemeClr>
                </a:solidFill>
              </a:rPr>
              <a:t>Desde 2000 lidera el equipo de desarrollo del lenguaje C#</a:t>
            </a:r>
          </a:p>
        </p:txBody>
      </p:sp>
    </p:spTree>
    <p:extLst>
      <p:ext uri="{BB962C8B-B14F-4D97-AF65-F5344CB8AC3E}">
        <p14:creationId xmlns:p14="http://schemas.microsoft.com/office/powerpoint/2010/main" val="1974205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SV" dirty="0"/>
              <a:t>Lenguaje de programación</a:t>
            </a:r>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5</a:t>
            </a:fld>
            <a:endParaRPr lang="en-US" dirty="0"/>
          </a:p>
        </p:txBody>
      </p:sp>
      <p:sp>
        <p:nvSpPr>
          <p:cNvPr id="6" name="5 Marcador de contenido"/>
          <p:cNvSpPr>
            <a:spLocks noGrp="1"/>
          </p:cNvSpPr>
          <p:nvPr>
            <p:ph idx="1"/>
          </p:nvPr>
        </p:nvSpPr>
        <p:spPr>
          <a:xfrm>
            <a:off x="377900" y="1187549"/>
            <a:ext cx="9486948" cy="4392488"/>
          </a:xfrm>
        </p:spPr>
        <p:txBody>
          <a:bodyPr/>
          <a:lstStyle/>
          <a:p>
            <a:pPr algn="ctr"/>
            <a:r>
              <a:rPr lang="es-SV" sz="3200" dirty="0"/>
              <a:t>Un lenguaje de </a:t>
            </a:r>
            <a:r>
              <a:rPr lang="es-SV" sz="3200" dirty="0" smtClean="0"/>
              <a:t>programación</a:t>
            </a:r>
          </a:p>
          <a:p>
            <a:pPr algn="ctr"/>
            <a:r>
              <a:rPr lang="es-SV" sz="3200" u="sng" dirty="0" smtClean="0">
                <a:solidFill>
                  <a:srgbClr val="C00000"/>
                </a:solidFill>
                <a:effectLst>
                  <a:outerShdw blurRad="38100" dist="38100" dir="2700000" algn="tl">
                    <a:srgbClr val="000000">
                      <a:alpha val="43137"/>
                    </a:srgbClr>
                  </a:outerShdw>
                </a:effectLst>
              </a:rPr>
              <a:t>es </a:t>
            </a:r>
            <a:r>
              <a:rPr lang="es-SV" sz="3200" u="sng" dirty="0">
                <a:solidFill>
                  <a:srgbClr val="C00000"/>
                </a:solidFill>
                <a:effectLst>
                  <a:outerShdw blurRad="38100" dist="38100" dir="2700000" algn="tl">
                    <a:srgbClr val="000000">
                      <a:alpha val="43137"/>
                    </a:srgbClr>
                  </a:outerShdw>
                </a:effectLst>
              </a:rPr>
              <a:t>un lenguaje diseñado para describir el conjunto de acciones consecutivas que un equipo debe ejecutar</a:t>
            </a:r>
            <a:r>
              <a:rPr lang="es-SV" sz="3200" u="sng" dirty="0">
                <a:effectLst>
                  <a:outerShdw blurRad="38100" dist="38100" dir="2700000" algn="tl">
                    <a:srgbClr val="000000">
                      <a:alpha val="43137"/>
                    </a:srgbClr>
                  </a:outerShdw>
                </a:effectLst>
              </a:rPr>
              <a:t>. </a:t>
            </a:r>
            <a:endParaRPr lang="es-SV" sz="3200" u="sng" dirty="0" smtClean="0">
              <a:effectLst>
                <a:outerShdw blurRad="38100" dist="38100" dir="2700000" algn="tl">
                  <a:srgbClr val="000000">
                    <a:alpha val="43137"/>
                  </a:srgbClr>
                </a:outerShdw>
              </a:effectLst>
            </a:endParaRPr>
          </a:p>
          <a:p>
            <a:pPr algn="ctr"/>
            <a:endParaRPr lang="es-SV" sz="3200" dirty="0"/>
          </a:p>
          <a:p>
            <a:pPr algn="ctr"/>
            <a:r>
              <a:rPr lang="es-SV" dirty="0" smtClean="0"/>
              <a:t>Por </a:t>
            </a:r>
            <a:r>
              <a:rPr lang="es-SV" dirty="0"/>
              <a:t>lo tanto, un lenguaje de programación es un modo práctico para que los seres humanos puedan dar instrucciones a un equipo</a:t>
            </a:r>
          </a:p>
        </p:txBody>
      </p:sp>
    </p:spTree>
    <p:extLst>
      <p:ext uri="{BB962C8B-B14F-4D97-AF65-F5344CB8AC3E}">
        <p14:creationId xmlns:p14="http://schemas.microsoft.com/office/powerpoint/2010/main" val="4205047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smtClean="0"/>
              <a:t>Tipos de Lenguajes de programación</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6</a:t>
            </a:fld>
            <a:endParaRPr lang="en-US" dirty="0"/>
          </a:p>
        </p:txBody>
      </p:sp>
      <p:sp>
        <p:nvSpPr>
          <p:cNvPr id="6" name="5 Marcador de contenido"/>
          <p:cNvSpPr>
            <a:spLocks noGrp="1"/>
          </p:cNvSpPr>
          <p:nvPr>
            <p:ph idx="1"/>
          </p:nvPr>
        </p:nvSpPr>
        <p:spPr/>
        <p:txBody>
          <a:bodyPr/>
          <a:lstStyle/>
          <a:p>
            <a:pPr marL="0" indent="0" algn="just"/>
            <a:r>
              <a:rPr lang="es-SV" dirty="0"/>
              <a:t>Los lenguajes de programación generalmente se dividen en dos grupos principales en base al procesamiento de sus comandos</a:t>
            </a:r>
            <a:r>
              <a:rPr lang="es-SV" dirty="0" smtClean="0"/>
              <a:t>:</a:t>
            </a:r>
          </a:p>
          <a:p>
            <a:pPr marL="457200" indent="-457200" algn="just">
              <a:buFont typeface="Wingdings" pitchFamily="2" charset="2"/>
              <a:buChar char="q"/>
            </a:pPr>
            <a:endParaRPr lang="es-SV" dirty="0" smtClean="0"/>
          </a:p>
          <a:p>
            <a:pPr marL="774700" lvl="3" indent="-457200" algn="just">
              <a:buFont typeface="Wingdings" pitchFamily="2" charset="2"/>
              <a:buChar char="q"/>
            </a:pPr>
            <a:r>
              <a:rPr lang="es-SV" sz="3600" dirty="0" smtClean="0"/>
              <a:t>lenguajes imperativos </a:t>
            </a:r>
            <a:endParaRPr lang="es-SV" sz="3600" dirty="0"/>
          </a:p>
          <a:p>
            <a:pPr marL="774700" lvl="3" indent="-457200" algn="just">
              <a:buFont typeface="Wingdings" pitchFamily="2" charset="2"/>
              <a:buChar char="q"/>
            </a:pPr>
            <a:r>
              <a:rPr lang="es-SV" sz="3600" dirty="0"/>
              <a:t>lenguajes </a:t>
            </a:r>
            <a:r>
              <a:rPr lang="es-SV" sz="3600" dirty="0" smtClean="0"/>
              <a:t>funcionales</a:t>
            </a:r>
            <a:endParaRPr lang="es-SV" sz="3600" dirty="0"/>
          </a:p>
          <a:p>
            <a:endParaRPr lang="es-SV" dirty="0"/>
          </a:p>
        </p:txBody>
      </p:sp>
    </p:spTree>
    <p:extLst>
      <p:ext uri="{BB962C8B-B14F-4D97-AF65-F5344CB8AC3E}">
        <p14:creationId xmlns:p14="http://schemas.microsoft.com/office/powerpoint/2010/main" val="1770581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Lenguaje de programación </a:t>
            </a:r>
            <a:r>
              <a:rPr lang="es-SV" dirty="0" smtClean="0"/>
              <a:t>imperativo</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7</a:t>
            </a:fld>
            <a:endParaRPr lang="en-US" dirty="0"/>
          </a:p>
        </p:txBody>
      </p:sp>
      <p:sp>
        <p:nvSpPr>
          <p:cNvPr id="6" name="5 Marcador de contenido"/>
          <p:cNvSpPr>
            <a:spLocks noGrp="1"/>
          </p:cNvSpPr>
          <p:nvPr>
            <p:ph idx="1"/>
          </p:nvPr>
        </p:nvSpPr>
        <p:spPr/>
        <p:txBody>
          <a:bodyPr/>
          <a:lstStyle/>
          <a:p>
            <a:pPr marL="0" indent="0" algn="just"/>
            <a:r>
              <a:rPr lang="es-SV" dirty="0"/>
              <a:t>Un lenguaje imperativo </a:t>
            </a:r>
            <a:r>
              <a:rPr lang="es-SV" dirty="0">
                <a:solidFill>
                  <a:srgbClr val="C00000"/>
                </a:solidFill>
              </a:rPr>
              <a:t>programa mediante una serie de comandos, agrupados en bloques y compuestos de órdenes condicionales que permiten al programa retornar a un bloque de comandos si se cumple la condición</a:t>
            </a:r>
            <a:r>
              <a:rPr lang="es-SV" dirty="0"/>
              <a:t>. Estos fueron los primeros lenguajes de programación en uso y aún hoy muchos lenguajes modernos usan este principio</a:t>
            </a:r>
            <a:r>
              <a:rPr lang="es-SV" dirty="0" smtClean="0"/>
              <a:t>.</a:t>
            </a:r>
          </a:p>
          <a:p>
            <a:pPr marL="0" indent="0" algn="just"/>
            <a:r>
              <a:rPr lang="es-SV" dirty="0" smtClean="0"/>
              <a:t>No </a:t>
            </a:r>
            <a:r>
              <a:rPr lang="es-SV" dirty="0"/>
              <a:t>obstante, los lenguajes imperativos estructurados carecen de flexibilidad debido a la secuencialidad de las instrucciones.</a:t>
            </a:r>
          </a:p>
          <a:p>
            <a:endParaRPr lang="es-SV" dirty="0"/>
          </a:p>
        </p:txBody>
      </p:sp>
    </p:spTree>
    <p:extLst>
      <p:ext uri="{BB962C8B-B14F-4D97-AF65-F5344CB8AC3E}">
        <p14:creationId xmlns:p14="http://schemas.microsoft.com/office/powerpoint/2010/main" val="119790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Lenguaje de programación </a:t>
            </a:r>
            <a:r>
              <a:rPr lang="es-SV" dirty="0" smtClean="0"/>
              <a:t>funcional</a:t>
            </a:r>
            <a:endParaRPr lang="es-SV" dirty="0"/>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8</a:t>
            </a:fld>
            <a:endParaRPr lang="en-US" dirty="0"/>
          </a:p>
        </p:txBody>
      </p:sp>
      <p:sp>
        <p:nvSpPr>
          <p:cNvPr id="6" name="5 Marcador de contenido"/>
          <p:cNvSpPr>
            <a:spLocks noGrp="1"/>
          </p:cNvSpPr>
          <p:nvPr>
            <p:ph idx="1"/>
          </p:nvPr>
        </p:nvSpPr>
        <p:spPr/>
        <p:txBody>
          <a:bodyPr/>
          <a:lstStyle/>
          <a:p>
            <a:pPr marL="0" indent="0" algn="just"/>
            <a:r>
              <a:rPr lang="es-SV" dirty="0"/>
              <a:t>Un lenguaje de programación funcional(a menudo llamado </a:t>
            </a:r>
            <a:r>
              <a:rPr lang="es-SV" i="1" dirty="0"/>
              <a:t>lenguaje procedimental</a:t>
            </a:r>
            <a:r>
              <a:rPr lang="es-SV" dirty="0"/>
              <a:t>) </a:t>
            </a:r>
            <a:r>
              <a:rPr lang="es-SV" dirty="0">
                <a:solidFill>
                  <a:srgbClr val="C00000"/>
                </a:solidFill>
              </a:rPr>
              <a:t>es un lenguaje que crea programas mediante funciones, devuelve un nuevo estado de resultado y recibe como entrada el resultado de otras funciones</a:t>
            </a:r>
            <a:r>
              <a:rPr lang="es-SV" dirty="0"/>
              <a:t>. </a:t>
            </a:r>
            <a:endParaRPr lang="es-SV" dirty="0" smtClean="0"/>
          </a:p>
          <a:p>
            <a:pPr marL="0" indent="0" algn="just"/>
            <a:endParaRPr lang="es-SV" dirty="0"/>
          </a:p>
          <a:p>
            <a:pPr marL="0" indent="0" algn="just"/>
            <a:r>
              <a:rPr lang="es-SV" dirty="0" smtClean="0"/>
              <a:t>Cuando </a:t>
            </a:r>
            <a:r>
              <a:rPr lang="es-SV" dirty="0"/>
              <a:t>una función se invoca a sí misma, hablamos de </a:t>
            </a:r>
            <a:r>
              <a:rPr lang="es-SV" u="sng" dirty="0">
                <a:solidFill>
                  <a:srgbClr val="C00000"/>
                </a:solidFill>
                <a:effectLst>
                  <a:outerShdw blurRad="38100" dist="38100" dir="2700000" algn="tl">
                    <a:srgbClr val="000000">
                      <a:alpha val="43137"/>
                    </a:srgbClr>
                  </a:outerShdw>
                </a:effectLst>
              </a:rPr>
              <a:t>recursividad</a:t>
            </a:r>
            <a:r>
              <a:rPr lang="es-SV" dirty="0"/>
              <a:t>.</a:t>
            </a:r>
          </a:p>
        </p:txBody>
      </p:sp>
    </p:spTree>
    <p:extLst>
      <p:ext uri="{BB962C8B-B14F-4D97-AF65-F5344CB8AC3E}">
        <p14:creationId xmlns:p14="http://schemas.microsoft.com/office/powerpoint/2010/main" val="3393175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Proceso de interpretación y compilación</a:t>
            </a:r>
          </a:p>
        </p:txBody>
      </p:sp>
      <p:sp>
        <p:nvSpPr>
          <p:cNvPr id="4" name="3 Marcador de pie de página"/>
          <p:cNvSpPr>
            <a:spLocks noGrp="1"/>
          </p:cNvSpPr>
          <p:nvPr>
            <p:ph type="ftr" sz="quarter" idx="11"/>
          </p:nvPr>
        </p:nvSpPr>
        <p:spPr/>
        <p:txBody>
          <a:bodyPr/>
          <a:lstStyle/>
          <a:p>
            <a:pPr>
              <a:defRPr/>
            </a:pPr>
            <a:r>
              <a:rPr lang="es-SV" smtClean="0"/>
              <a:t>Introducción a Lenguaje Microsoft C#</a:t>
            </a:r>
            <a:endParaRPr lang="en-US" dirty="0"/>
          </a:p>
        </p:txBody>
      </p:sp>
      <p:sp>
        <p:nvSpPr>
          <p:cNvPr id="5" name="4 Marcador de número de diapositiva"/>
          <p:cNvSpPr>
            <a:spLocks noGrp="1"/>
          </p:cNvSpPr>
          <p:nvPr>
            <p:ph type="sldNum" sz="quarter" idx="12"/>
          </p:nvPr>
        </p:nvSpPr>
        <p:spPr/>
        <p:txBody>
          <a:bodyPr/>
          <a:lstStyle/>
          <a:p>
            <a:pPr>
              <a:defRPr/>
            </a:pPr>
            <a:fld id="{567C4AB0-751E-4AE4-9BEE-BEBD3FC8A4A2}" type="slidenum">
              <a:rPr lang="en-US" smtClean="0"/>
              <a:pPr>
                <a:defRPr/>
              </a:pPr>
              <a:t>9</a:t>
            </a:fld>
            <a:endParaRPr lang="en-US" dirty="0"/>
          </a:p>
        </p:txBody>
      </p:sp>
      <p:sp>
        <p:nvSpPr>
          <p:cNvPr id="6" name="5 Marcador de contenido"/>
          <p:cNvSpPr>
            <a:spLocks noGrp="1"/>
          </p:cNvSpPr>
          <p:nvPr>
            <p:ph idx="1"/>
          </p:nvPr>
        </p:nvSpPr>
        <p:spPr/>
        <p:txBody>
          <a:bodyPr/>
          <a:lstStyle/>
          <a:p>
            <a:pPr marL="0" indent="0" algn="just"/>
            <a:r>
              <a:rPr lang="es-SV" dirty="0"/>
              <a:t>Los lenguajes de programación pueden, en líneas generales, dividirse en dos categorías</a:t>
            </a:r>
            <a:r>
              <a:rPr lang="es-SV" dirty="0" smtClean="0"/>
              <a:t>:</a:t>
            </a:r>
          </a:p>
          <a:p>
            <a:endParaRPr lang="es-SV" dirty="0"/>
          </a:p>
          <a:p>
            <a:pPr marL="774700" lvl="3" indent="-457200" algn="just">
              <a:buFont typeface="Wingdings" pitchFamily="2" charset="2"/>
              <a:buChar char="q"/>
            </a:pPr>
            <a:r>
              <a:rPr lang="es-SV" sz="3600" dirty="0"/>
              <a:t>lenguajes interpretados</a:t>
            </a:r>
          </a:p>
          <a:p>
            <a:pPr marL="774700" lvl="3" indent="-457200" algn="just">
              <a:buFont typeface="Wingdings" pitchFamily="2" charset="2"/>
              <a:buChar char="q"/>
            </a:pPr>
            <a:r>
              <a:rPr lang="es-SV" sz="3600" dirty="0"/>
              <a:t>lenguajes compilados</a:t>
            </a:r>
          </a:p>
          <a:p>
            <a:endParaRPr lang="es-SV" dirty="0"/>
          </a:p>
        </p:txBody>
      </p:sp>
    </p:spTree>
    <p:extLst>
      <p:ext uri="{BB962C8B-B14F-4D97-AF65-F5344CB8AC3E}">
        <p14:creationId xmlns:p14="http://schemas.microsoft.com/office/powerpoint/2010/main" val="1808589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2719</TotalTime>
  <Words>2003</Words>
  <Application>Microsoft Office PowerPoint</Application>
  <PresentationFormat>Personalizado</PresentationFormat>
  <Paragraphs>334</Paragraphs>
  <Slides>36</Slides>
  <Notes>0</Notes>
  <HiddenSlides>0</HiddenSlides>
  <MMClips>0</MMClips>
  <ScaleCrop>false</ScaleCrop>
  <HeadingPairs>
    <vt:vector size="6" baseType="variant">
      <vt:variant>
        <vt:lpstr>Fuentes usadas</vt:lpstr>
      </vt:variant>
      <vt:variant>
        <vt:i4>15</vt:i4>
      </vt:variant>
      <vt:variant>
        <vt:lpstr>Tema</vt:lpstr>
      </vt:variant>
      <vt:variant>
        <vt:i4>2</vt:i4>
      </vt:variant>
      <vt:variant>
        <vt:lpstr>Títulos de diapositiva</vt:lpstr>
      </vt:variant>
      <vt:variant>
        <vt:i4>36</vt:i4>
      </vt:variant>
    </vt:vector>
  </HeadingPairs>
  <TitlesOfParts>
    <vt:vector size="53" baseType="lpstr">
      <vt:lpstr>Arial Unicode MS</vt:lpstr>
      <vt:lpstr>Arial</vt:lpstr>
      <vt:lpstr>Calibri</vt:lpstr>
      <vt:lpstr>Constantia</vt:lpstr>
      <vt:lpstr>Courier New</vt:lpstr>
      <vt:lpstr>DFKai-SB</vt:lpstr>
      <vt:lpstr>Franklin Gothic Book</vt:lpstr>
      <vt:lpstr>Franklin Gothic Medium</vt:lpstr>
      <vt:lpstr>Matura MT Script Capitals</vt:lpstr>
      <vt:lpstr>msmincho</vt:lpstr>
      <vt:lpstr>Times New Roman</vt:lpstr>
      <vt:lpstr>Tunga</vt:lpstr>
      <vt:lpstr>Verdana</vt:lpstr>
      <vt:lpstr>Wingdings</vt:lpstr>
      <vt:lpstr>Wingdings 2</vt:lpstr>
      <vt:lpstr>1_Ángulos</vt:lpstr>
      <vt:lpstr>Flujo</vt:lpstr>
      <vt:lpstr>Presentación de PowerPoint</vt:lpstr>
      <vt:lpstr>leído en inglés “C Sharp” y en español “C Almohadilla”</vt:lpstr>
      <vt:lpstr>Presentación de PowerPoint</vt:lpstr>
      <vt:lpstr>Presentación de PowerPoint</vt:lpstr>
      <vt:lpstr>Lenguaje de programación</vt:lpstr>
      <vt:lpstr>Tipos de Lenguajes de programación</vt:lpstr>
      <vt:lpstr>Lenguaje de programación imperativo</vt:lpstr>
      <vt:lpstr>Lenguaje de programación funcional</vt:lpstr>
      <vt:lpstr>Proceso de interpretación y compilación</vt:lpstr>
      <vt:lpstr>Proceso de interpretación</vt:lpstr>
      <vt:lpstr>Proceso de compilación</vt:lpstr>
      <vt:lpstr>Algunos ejemplos de lenguajes ampliamente usados</vt:lpstr>
      <vt:lpstr>características</vt:lpstr>
      <vt:lpstr>Características, mapa conceptual</vt:lpstr>
      <vt:lpstr>¿Qué lenguaje de programación prefieres? http://www.ubuntu-es.org/node/95388#.UQFD1PKb7zw</vt:lpstr>
      <vt:lpstr>Contenido</vt:lpstr>
      <vt:lpstr> Elementos del lenguaje </vt:lpstr>
      <vt:lpstr> Elementos del lenguaje </vt:lpstr>
      <vt:lpstr>Common  Language Runtime (CLR)</vt:lpstr>
      <vt:lpstr>Microsoft  Intermediate  Language (MSIL)</vt:lpstr>
      <vt:lpstr>Microsoft  Intermediate  Language (MSIL)</vt:lpstr>
      <vt:lpstr>Metadatos</vt:lpstr>
      <vt:lpstr>Librería de clase base (BCL)</vt:lpstr>
      <vt:lpstr>Common Type System (CTS)</vt:lpstr>
      <vt:lpstr>Common Language Specification (CLS)</vt:lpstr>
      <vt:lpstr>Los modificadores de acceso admitidos son:</vt:lpstr>
      <vt:lpstr>Presentación de PowerPoint</vt:lpstr>
      <vt:lpstr>Tipos de datos</vt:lpstr>
      <vt:lpstr>Por valor y por referencia</vt:lpstr>
      <vt:lpstr>Tipos de datos</vt:lpstr>
      <vt:lpstr>Tipos primitivos equivalencias</vt:lpstr>
      <vt:lpstr>Presentación de PowerPoint</vt:lpstr>
      <vt:lpstr>Presentación de PowerPoint</vt:lpstr>
      <vt:lpstr>Tipos enteros</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CAPITAN  GENERAL GERARDO  BARRIOS</dc:title>
  <dc:creator>Azucena</dc:creator>
  <cp:lastModifiedBy>Juan Carlos</cp:lastModifiedBy>
  <cp:revision>148</cp:revision>
  <dcterms:created xsi:type="dcterms:W3CDTF">2009-01-24T19:23:24Z</dcterms:created>
  <dcterms:modified xsi:type="dcterms:W3CDTF">2016-02-16T04:21:03Z</dcterms:modified>
</cp:coreProperties>
</file>