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59" r:id="rId4"/>
    <p:sldId id="260" r:id="rId5"/>
    <p:sldId id="261" r:id="rId6"/>
    <p:sldId id="262" r:id="rId7"/>
    <p:sldId id="264" r:id="rId8"/>
    <p:sldId id="263" r:id="rId9"/>
    <p:sldId id="265" r:id="rId10"/>
    <p:sldId id="266" r:id="rId11"/>
    <p:sldId id="268" r:id="rId12"/>
    <p:sldId id="270" r:id="rId13"/>
    <p:sldId id="269" r:id="rId14"/>
    <p:sldId id="271" r:id="rId15"/>
    <p:sldId id="273" r:id="rId16"/>
    <p:sldId id="275" r:id="rId17"/>
    <p:sldId id="276" r:id="rId18"/>
    <p:sldId id="274" r:id="rId19"/>
    <p:sldId id="277" r:id="rId20"/>
    <p:sldId id="278" r:id="rId21"/>
    <p:sldId id="279" r:id="rId22"/>
    <p:sldId id="280" r:id="rId23"/>
    <p:sldId id="283" r:id="rId24"/>
    <p:sldId id="281" r:id="rId25"/>
    <p:sldId id="282" r:id="rId26"/>
    <p:sldId id="284" r:id="rId27"/>
    <p:sldId id="285" r:id="rId28"/>
    <p:sldId id="287" r:id="rId29"/>
    <p:sldId id="288" r:id="rId30"/>
    <p:sldId id="289" r:id="rId31"/>
    <p:sldId id="29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uis Pinto" initials="LP" lastIdx="1" clrIdx="0">
    <p:extLst>
      <p:ext uri="{19B8F6BF-5375-455C-9EA6-DF929625EA0E}">
        <p15:presenceInfo xmlns:p15="http://schemas.microsoft.com/office/powerpoint/2012/main" userId="142b0fa28ab7b2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FC1DE9-1D9F-446B-AC48-A80289B6C359}" v="4" dt="2022-04-07T21:28:41.1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MAX TEMP(°C)</c:v>
                </c:pt>
              </c:strCache>
            </c:strRef>
          </c:tx>
          <c:spPr>
            <a:solidFill>
              <a:schemeClr val="accent1"/>
            </a:solidFill>
            <a:ln>
              <a:noFill/>
            </a:ln>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30</c:v>
                </c:pt>
                <c:pt idx="1">
                  <c:v>31</c:v>
                </c:pt>
                <c:pt idx="2">
                  <c:v>36</c:v>
                </c:pt>
                <c:pt idx="3">
                  <c:v>36</c:v>
                </c:pt>
                <c:pt idx="4">
                  <c:v>31</c:v>
                </c:pt>
                <c:pt idx="5">
                  <c:v>29</c:v>
                </c:pt>
                <c:pt idx="6">
                  <c:v>29</c:v>
                </c:pt>
                <c:pt idx="7">
                  <c:v>29</c:v>
                </c:pt>
                <c:pt idx="8">
                  <c:v>29</c:v>
                </c:pt>
                <c:pt idx="9">
                  <c:v>31</c:v>
                </c:pt>
                <c:pt idx="10">
                  <c:v>30</c:v>
                </c:pt>
                <c:pt idx="11">
                  <c:v>29</c:v>
                </c:pt>
              </c:numCache>
            </c:numRef>
          </c:val>
          <c:extLst>
            <c:ext xmlns:c16="http://schemas.microsoft.com/office/drawing/2014/chart" uri="{C3380CC4-5D6E-409C-BE32-E72D297353CC}">
              <c16:uniqueId val="{00000000-7A04-4D86-8178-1DF3614F587C}"/>
            </c:ext>
          </c:extLst>
        </c:ser>
        <c:dLbls>
          <c:showLegendKey val="0"/>
          <c:showVal val="0"/>
          <c:showCatName val="0"/>
          <c:showSerName val="0"/>
          <c:showPercent val="0"/>
          <c:showBubbleSize val="0"/>
        </c:dLbls>
        <c:gapWidth val="219"/>
        <c:overlap val="-27"/>
        <c:axId val="377291576"/>
        <c:axId val="377287736"/>
      </c:barChart>
      <c:catAx>
        <c:axId val="377291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7287736"/>
        <c:crosses val="autoZero"/>
        <c:auto val="1"/>
        <c:lblAlgn val="ctr"/>
        <c:lblOffset val="100"/>
        <c:noMultiLvlLbl val="0"/>
      </c:catAx>
      <c:valAx>
        <c:axId val="377287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7291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MIN TEMP(°C)</c:v>
                </c:pt>
              </c:strCache>
            </c:strRef>
          </c:tx>
          <c:spPr>
            <a:solidFill>
              <a:schemeClr val="accent1"/>
            </a:solidFill>
            <a:ln>
              <a:noFill/>
            </a:ln>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18</c:v>
                </c:pt>
                <c:pt idx="1">
                  <c:v>17</c:v>
                </c:pt>
                <c:pt idx="2">
                  <c:v>20</c:v>
                </c:pt>
                <c:pt idx="3">
                  <c:v>22</c:v>
                </c:pt>
                <c:pt idx="4">
                  <c:v>22</c:v>
                </c:pt>
                <c:pt idx="5">
                  <c:v>21</c:v>
                </c:pt>
                <c:pt idx="6">
                  <c:v>21</c:v>
                </c:pt>
                <c:pt idx="7">
                  <c:v>21</c:v>
                </c:pt>
                <c:pt idx="8">
                  <c:v>21</c:v>
                </c:pt>
                <c:pt idx="9">
                  <c:v>20</c:v>
                </c:pt>
                <c:pt idx="10">
                  <c:v>19</c:v>
                </c:pt>
                <c:pt idx="11">
                  <c:v>18</c:v>
                </c:pt>
              </c:numCache>
            </c:numRef>
          </c:val>
          <c:extLst>
            <c:ext xmlns:c16="http://schemas.microsoft.com/office/drawing/2014/chart" uri="{C3380CC4-5D6E-409C-BE32-E72D297353CC}">
              <c16:uniqueId val="{00000000-6A1F-4239-9E56-C668081D4441}"/>
            </c:ext>
          </c:extLst>
        </c:ser>
        <c:dLbls>
          <c:showLegendKey val="0"/>
          <c:showVal val="0"/>
          <c:showCatName val="0"/>
          <c:showSerName val="0"/>
          <c:showPercent val="0"/>
          <c:showBubbleSize val="0"/>
        </c:dLbls>
        <c:gapWidth val="219"/>
        <c:overlap val="-27"/>
        <c:axId val="463664592"/>
        <c:axId val="463660752"/>
      </c:barChart>
      <c:catAx>
        <c:axId val="463664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3660752"/>
        <c:crosses val="autoZero"/>
        <c:auto val="1"/>
        <c:lblAlgn val="ctr"/>
        <c:lblOffset val="100"/>
        <c:noMultiLvlLbl val="0"/>
      </c:catAx>
      <c:valAx>
        <c:axId val="463660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3664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RAINFALL (inches)</c:v>
                </c:pt>
              </c:strCache>
            </c:strRef>
          </c:tx>
          <c:spPr>
            <a:solidFill>
              <a:schemeClr val="accent1"/>
            </a:solidFill>
            <a:ln>
              <a:noFill/>
            </a:ln>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0</c:v>
                </c:pt>
                <c:pt idx="1">
                  <c:v>0</c:v>
                </c:pt>
                <c:pt idx="2">
                  <c:v>0.3</c:v>
                </c:pt>
                <c:pt idx="3">
                  <c:v>0.4</c:v>
                </c:pt>
                <c:pt idx="4">
                  <c:v>3.2</c:v>
                </c:pt>
                <c:pt idx="5">
                  <c:v>28.7</c:v>
                </c:pt>
                <c:pt idx="6">
                  <c:v>41.7</c:v>
                </c:pt>
                <c:pt idx="7">
                  <c:v>28.1</c:v>
                </c:pt>
                <c:pt idx="8">
                  <c:v>12.3</c:v>
                </c:pt>
                <c:pt idx="9">
                  <c:v>6.7</c:v>
                </c:pt>
                <c:pt idx="10">
                  <c:v>1.4</c:v>
                </c:pt>
                <c:pt idx="11">
                  <c:v>0.2</c:v>
                </c:pt>
              </c:numCache>
            </c:numRef>
          </c:val>
          <c:extLst>
            <c:ext xmlns:c16="http://schemas.microsoft.com/office/drawing/2014/chart" uri="{C3380CC4-5D6E-409C-BE32-E72D297353CC}">
              <c16:uniqueId val="{00000000-6A1F-4239-9E56-C668081D4441}"/>
            </c:ext>
          </c:extLst>
        </c:ser>
        <c:dLbls>
          <c:showLegendKey val="0"/>
          <c:showVal val="0"/>
          <c:showCatName val="0"/>
          <c:showSerName val="0"/>
          <c:showPercent val="0"/>
          <c:showBubbleSize val="0"/>
        </c:dLbls>
        <c:gapWidth val="219"/>
        <c:overlap val="-27"/>
        <c:axId val="463664592"/>
        <c:axId val="463660752"/>
      </c:barChart>
      <c:catAx>
        <c:axId val="463664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3660752"/>
        <c:crosses val="autoZero"/>
        <c:auto val="1"/>
        <c:lblAlgn val="ctr"/>
        <c:lblOffset val="100"/>
        <c:noMultiLvlLbl val="0"/>
      </c:catAx>
      <c:valAx>
        <c:axId val="463660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3664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HUMIDITY</c:v>
                </c:pt>
              </c:strCache>
            </c:strRef>
          </c:tx>
          <c:spPr>
            <a:solidFill>
              <a:schemeClr val="accent1"/>
            </a:solidFill>
            <a:ln>
              <a:noFill/>
            </a:ln>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1.0999999999999999E-2</c:v>
                </c:pt>
                <c:pt idx="1">
                  <c:v>1.4E-2</c:v>
                </c:pt>
                <c:pt idx="2">
                  <c:v>1.9E-2</c:v>
                </c:pt>
                <c:pt idx="3">
                  <c:v>0.02</c:v>
                </c:pt>
                <c:pt idx="4">
                  <c:v>0.02</c:v>
                </c:pt>
                <c:pt idx="5">
                  <c:v>2.3E-2</c:v>
                </c:pt>
                <c:pt idx="6">
                  <c:v>2.1999999999999999E-2</c:v>
                </c:pt>
                <c:pt idx="7">
                  <c:v>2.1999999999999999E-2</c:v>
                </c:pt>
                <c:pt idx="8">
                  <c:v>2.1999999999999999E-2</c:v>
                </c:pt>
                <c:pt idx="9">
                  <c:v>2.1000000000000001E-2</c:v>
                </c:pt>
                <c:pt idx="10">
                  <c:v>1.7999999999999999E-2</c:v>
                </c:pt>
                <c:pt idx="11">
                  <c:v>1.0999999999999999E-2</c:v>
                </c:pt>
              </c:numCache>
            </c:numRef>
          </c:val>
          <c:extLst>
            <c:ext xmlns:c16="http://schemas.microsoft.com/office/drawing/2014/chart" uri="{C3380CC4-5D6E-409C-BE32-E72D297353CC}">
              <c16:uniqueId val="{00000000-6A1F-4239-9E56-C668081D4441}"/>
            </c:ext>
          </c:extLst>
        </c:ser>
        <c:dLbls>
          <c:showLegendKey val="0"/>
          <c:showVal val="0"/>
          <c:showCatName val="0"/>
          <c:showSerName val="0"/>
          <c:showPercent val="0"/>
          <c:showBubbleSize val="0"/>
        </c:dLbls>
        <c:gapWidth val="219"/>
        <c:overlap val="-27"/>
        <c:axId val="463664592"/>
        <c:axId val="463660752"/>
      </c:barChart>
      <c:catAx>
        <c:axId val="463664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3660752"/>
        <c:crosses val="autoZero"/>
        <c:auto val="1"/>
        <c:lblAlgn val="ctr"/>
        <c:lblOffset val="100"/>
        <c:noMultiLvlLbl val="0"/>
      </c:catAx>
      <c:valAx>
        <c:axId val="463660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3664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RELATIVE HUMIDITY </c:v>
                </c:pt>
              </c:strCache>
            </c:strRef>
          </c:tx>
          <c:spPr>
            <a:solidFill>
              <a:schemeClr val="accent1"/>
            </a:solidFill>
            <a:ln>
              <a:noFill/>
            </a:ln>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0%</c:formatCode>
                <c:ptCount val="12"/>
                <c:pt idx="0">
                  <c:v>0.59</c:v>
                </c:pt>
                <c:pt idx="1">
                  <c:v>0.62</c:v>
                </c:pt>
                <c:pt idx="2">
                  <c:v>0.7</c:v>
                </c:pt>
                <c:pt idx="3">
                  <c:v>0.72</c:v>
                </c:pt>
                <c:pt idx="4">
                  <c:v>0.74</c:v>
                </c:pt>
                <c:pt idx="5">
                  <c:v>0.89</c:v>
                </c:pt>
                <c:pt idx="6">
                  <c:v>0.92</c:v>
                </c:pt>
                <c:pt idx="7">
                  <c:v>0.91</c:v>
                </c:pt>
                <c:pt idx="8">
                  <c:v>0.89</c:v>
                </c:pt>
                <c:pt idx="9">
                  <c:v>0.83</c:v>
                </c:pt>
                <c:pt idx="10">
                  <c:v>0.89</c:v>
                </c:pt>
                <c:pt idx="11">
                  <c:v>0.57999999999999996</c:v>
                </c:pt>
              </c:numCache>
            </c:numRef>
          </c:val>
          <c:extLst>
            <c:ext xmlns:c16="http://schemas.microsoft.com/office/drawing/2014/chart" uri="{C3380CC4-5D6E-409C-BE32-E72D297353CC}">
              <c16:uniqueId val="{00000000-6A1F-4239-9E56-C668081D4441}"/>
            </c:ext>
          </c:extLst>
        </c:ser>
        <c:dLbls>
          <c:showLegendKey val="0"/>
          <c:showVal val="0"/>
          <c:showCatName val="0"/>
          <c:showSerName val="0"/>
          <c:showPercent val="0"/>
          <c:showBubbleSize val="0"/>
        </c:dLbls>
        <c:gapWidth val="219"/>
        <c:overlap val="-27"/>
        <c:axId val="463664592"/>
        <c:axId val="463660752"/>
      </c:barChart>
      <c:catAx>
        <c:axId val="463664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3660752"/>
        <c:crosses val="autoZero"/>
        <c:auto val="1"/>
        <c:lblAlgn val="ctr"/>
        <c:lblOffset val="100"/>
        <c:noMultiLvlLbl val="0"/>
      </c:catAx>
      <c:valAx>
        <c:axId val="4636607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3664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RSPM (ppm)</c:v>
                </c:pt>
              </c:strCache>
            </c:strRef>
          </c:tx>
          <c:spPr>
            <a:solidFill>
              <a:schemeClr val="accent1"/>
            </a:solidFill>
            <a:ln>
              <a:noFill/>
            </a:ln>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149</c:v>
                </c:pt>
                <c:pt idx="1">
                  <c:v>81</c:v>
                </c:pt>
                <c:pt idx="2">
                  <c:v>75</c:v>
                </c:pt>
                <c:pt idx="3">
                  <c:v>49</c:v>
                </c:pt>
                <c:pt idx="4">
                  <c:v>65</c:v>
                </c:pt>
                <c:pt idx="5">
                  <c:v>32</c:v>
                </c:pt>
                <c:pt idx="6">
                  <c:v>21</c:v>
                </c:pt>
                <c:pt idx="7">
                  <c:v>19</c:v>
                </c:pt>
                <c:pt idx="8">
                  <c:v>37</c:v>
                </c:pt>
                <c:pt idx="9">
                  <c:v>54</c:v>
                </c:pt>
                <c:pt idx="10">
                  <c:v>68</c:v>
                </c:pt>
                <c:pt idx="11">
                  <c:v>124</c:v>
                </c:pt>
              </c:numCache>
            </c:numRef>
          </c:val>
          <c:extLst>
            <c:ext xmlns:c16="http://schemas.microsoft.com/office/drawing/2014/chart" uri="{C3380CC4-5D6E-409C-BE32-E72D297353CC}">
              <c16:uniqueId val="{00000000-6A1F-4239-9E56-C668081D4441}"/>
            </c:ext>
          </c:extLst>
        </c:ser>
        <c:dLbls>
          <c:showLegendKey val="0"/>
          <c:showVal val="0"/>
          <c:showCatName val="0"/>
          <c:showSerName val="0"/>
          <c:showPercent val="0"/>
          <c:showBubbleSize val="0"/>
        </c:dLbls>
        <c:gapWidth val="219"/>
        <c:overlap val="-27"/>
        <c:axId val="463664592"/>
        <c:axId val="463660752"/>
      </c:barChart>
      <c:catAx>
        <c:axId val="463664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3660752"/>
        <c:crosses val="autoZero"/>
        <c:auto val="1"/>
        <c:lblAlgn val="ctr"/>
        <c:lblOffset val="100"/>
        <c:noMultiLvlLbl val="0"/>
      </c:catAx>
      <c:valAx>
        <c:axId val="463660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3664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466-4C56-B7C1-3D2F69A9EA3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466-4C56-B7C1-3D2F69A9EA3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466-4C56-B7C1-3D2F69A9EA3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466-4C56-B7C1-3D2F69A9EA3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466-4C56-B7C1-3D2F69A9EA3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466-4C56-B7C1-3D2F69A9EA31}"/>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466-4C56-B7C1-3D2F69A9EA31}"/>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466-4C56-B7C1-3D2F69A9EA31}"/>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4466-4C56-B7C1-3D2F69A9EA31}"/>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4466-4C56-B7C1-3D2F69A9EA31}"/>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4466-4C56-B7C1-3D2F69A9EA31}"/>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4466-4C56-B7C1-3D2F69A9EA31}"/>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4466-4C56-B7C1-3D2F69A9EA31}"/>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4466-4C56-B7C1-3D2F69A9EA31}"/>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4466-4C56-B7C1-3D2F69A9EA31}"/>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4466-4C56-B7C1-3D2F69A9EA31}"/>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4466-4C56-B7C1-3D2F69A9EA31}"/>
              </c:ext>
            </c:extLst>
          </c:dPt>
          <c:cat>
            <c:strRef>
              <c:f>Sheet1!$A$2:$A$18</c:f>
              <c:strCache>
                <c:ptCount val="17"/>
                <c:pt idx="0">
                  <c:v>Refrigerator</c:v>
                </c:pt>
                <c:pt idx="1">
                  <c:v>Microwave</c:v>
                </c:pt>
                <c:pt idx="2">
                  <c:v>Air Fryer</c:v>
                </c:pt>
                <c:pt idx="3">
                  <c:v>Kettle</c:v>
                </c:pt>
                <c:pt idx="4">
                  <c:v>Water Filter</c:v>
                </c:pt>
                <c:pt idx="5">
                  <c:v>Iron</c:v>
                </c:pt>
                <c:pt idx="6">
                  <c:v>TV</c:v>
                </c:pt>
                <c:pt idx="7">
                  <c:v>AC</c:v>
                </c:pt>
                <c:pt idx="8">
                  <c:v>Geyser</c:v>
                </c:pt>
                <c:pt idx="9">
                  <c:v>Printer</c:v>
                </c:pt>
                <c:pt idx="10">
                  <c:v>Bulb</c:v>
                </c:pt>
                <c:pt idx="11">
                  <c:v>Tubelight</c:v>
                </c:pt>
                <c:pt idx="12">
                  <c:v>Fan</c:v>
                </c:pt>
                <c:pt idx="13">
                  <c:v>Washing Machine</c:v>
                </c:pt>
                <c:pt idx="14">
                  <c:v>Dryer</c:v>
                </c:pt>
                <c:pt idx="15">
                  <c:v>Charger</c:v>
                </c:pt>
                <c:pt idx="16">
                  <c:v>Laptop charger</c:v>
                </c:pt>
              </c:strCache>
            </c:strRef>
          </c:cat>
          <c:val>
            <c:numRef>
              <c:f>Sheet1!$B$2:$B$18</c:f>
              <c:numCache>
                <c:formatCode>General</c:formatCode>
                <c:ptCount val="17"/>
                <c:pt idx="0">
                  <c:v>6000</c:v>
                </c:pt>
                <c:pt idx="1">
                  <c:v>250</c:v>
                </c:pt>
                <c:pt idx="2">
                  <c:v>700</c:v>
                </c:pt>
                <c:pt idx="3">
                  <c:v>350</c:v>
                </c:pt>
                <c:pt idx="4">
                  <c:v>1440</c:v>
                </c:pt>
                <c:pt idx="5">
                  <c:v>1500</c:v>
                </c:pt>
                <c:pt idx="6">
                  <c:v>250</c:v>
                </c:pt>
                <c:pt idx="7">
                  <c:v>30000</c:v>
                </c:pt>
                <c:pt idx="8">
                  <c:v>750</c:v>
                </c:pt>
                <c:pt idx="9">
                  <c:v>20</c:v>
                </c:pt>
                <c:pt idx="10">
                  <c:v>2835</c:v>
                </c:pt>
                <c:pt idx="11">
                  <c:v>720</c:v>
                </c:pt>
                <c:pt idx="12">
                  <c:v>2700</c:v>
                </c:pt>
                <c:pt idx="13">
                  <c:v>10000</c:v>
                </c:pt>
                <c:pt idx="14">
                  <c:v>9000</c:v>
                </c:pt>
                <c:pt idx="15">
                  <c:v>60</c:v>
                </c:pt>
                <c:pt idx="16">
                  <c:v>1950</c:v>
                </c:pt>
              </c:numCache>
            </c:numRef>
          </c:val>
          <c:extLst>
            <c:ext xmlns:c16="http://schemas.microsoft.com/office/drawing/2014/chart" uri="{C3380CC4-5D6E-409C-BE32-E72D297353CC}">
              <c16:uniqueId val="{00000000-CEB4-4670-B400-BB0ED5D5FB8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C3850C-2294-457E-992D-8E3EEF386464}"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6522189-E0F5-439C-8D79-6D4D312D6F38}" type="slidenum">
              <a:rPr lang="en-IN" smtClean="0"/>
              <a:t>‹#›</a:t>
            </a:fld>
            <a:endParaRPr lang="en-IN"/>
          </a:p>
        </p:txBody>
      </p:sp>
    </p:spTree>
    <p:extLst>
      <p:ext uri="{BB962C8B-B14F-4D97-AF65-F5344CB8AC3E}">
        <p14:creationId xmlns:p14="http://schemas.microsoft.com/office/powerpoint/2010/main" val="137722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3850C-2294-457E-992D-8E3EEF386464}"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522189-E0F5-439C-8D79-6D4D312D6F38}" type="slidenum">
              <a:rPr lang="en-IN" smtClean="0"/>
              <a:t>‹#›</a:t>
            </a:fld>
            <a:endParaRPr lang="en-IN"/>
          </a:p>
        </p:txBody>
      </p:sp>
    </p:spTree>
    <p:extLst>
      <p:ext uri="{BB962C8B-B14F-4D97-AF65-F5344CB8AC3E}">
        <p14:creationId xmlns:p14="http://schemas.microsoft.com/office/powerpoint/2010/main" val="2023209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3850C-2294-457E-992D-8E3EEF386464}"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522189-E0F5-439C-8D79-6D4D312D6F38}" type="slidenum">
              <a:rPr lang="en-IN" smtClean="0"/>
              <a:t>‹#›</a:t>
            </a:fld>
            <a:endParaRPr lang="en-IN"/>
          </a:p>
        </p:txBody>
      </p:sp>
    </p:spTree>
    <p:extLst>
      <p:ext uri="{BB962C8B-B14F-4D97-AF65-F5344CB8AC3E}">
        <p14:creationId xmlns:p14="http://schemas.microsoft.com/office/powerpoint/2010/main" val="2335595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3850C-2294-457E-992D-8E3EEF386464}"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522189-E0F5-439C-8D79-6D4D312D6F38}" type="slidenum">
              <a:rPr lang="en-IN" smtClean="0"/>
              <a:t>‹#›</a:t>
            </a:fld>
            <a:endParaRPr lang="en-IN"/>
          </a:p>
        </p:txBody>
      </p:sp>
    </p:spTree>
    <p:extLst>
      <p:ext uri="{BB962C8B-B14F-4D97-AF65-F5344CB8AC3E}">
        <p14:creationId xmlns:p14="http://schemas.microsoft.com/office/powerpoint/2010/main" val="2775274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0C3850C-2294-457E-992D-8E3EEF386464}" type="datetimeFigureOut">
              <a:rPr lang="en-IN" smtClean="0"/>
              <a:t>08-04-2022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6522189-E0F5-439C-8D79-6D4D312D6F38}" type="slidenum">
              <a:rPr lang="en-IN" smtClean="0"/>
              <a:t>‹#›</a:t>
            </a:fld>
            <a:endParaRPr lang="en-IN"/>
          </a:p>
        </p:txBody>
      </p:sp>
    </p:spTree>
    <p:extLst>
      <p:ext uri="{BB962C8B-B14F-4D97-AF65-F5344CB8AC3E}">
        <p14:creationId xmlns:p14="http://schemas.microsoft.com/office/powerpoint/2010/main" val="1412189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C3850C-2294-457E-992D-8E3EEF386464}"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522189-E0F5-439C-8D79-6D4D312D6F38}" type="slidenum">
              <a:rPr lang="en-IN" smtClean="0"/>
              <a:t>‹#›</a:t>
            </a:fld>
            <a:endParaRPr lang="en-IN"/>
          </a:p>
        </p:txBody>
      </p:sp>
    </p:spTree>
    <p:extLst>
      <p:ext uri="{BB962C8B-B14F-4D97-AF65-F5344CB8AC3E}">
        <p14:creationId xmlns:p14="http://schemas.microsoft.com/office/powerpoint/2010/main" val="2997927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C3850C-2294-457E-992D-8E3EEF386464}" type="datetimeFigureOut">
              <a:rPr lang="en-IN" smtClean="0"/>
              <a:t>08-04-2022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522189-E0F5-439C-8D79-6D4D312D6F38}" type="slidenum">
              <a:rPr lang="en-IN" smtClean="0"/>
              <a:t>‹#›</a:t>
            </a:fld>
            <a:endParaRPr lang="en-IN"/>
          </a:p>
        </p:txBody>
      </p:sp>
    </p:spTree>
    <p:extLst>
      <p:ext uri="{BB962C8B-B14F-4D97-AF65-F5344CB8AC3E}">
        <p14:creationId xmlns:p14="http://schemas.microsoft.com/office/powerpoint/2010/main" val="224156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C3850C-2294-457E-992D-8E3EEF386464}" type="datetimeFigureOut">
              <a:rPr lang="en-IN" smtClean="0"/>
              <a:t>08-04-2022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522189-E0F5-439C-8D79-6D4D312D6F38}" type="slidenum">
              <a:rPr lang="en-IN" smtClean="0"/>
              <a:t>‹#›</a:t>
            </a:fld>
            <a:endParaRPr lang="en-IN"/>
          </a:p>
        </p:txBody>
      </p:sp>
    </p:spTree>
    <p:extLst>
      <p:ext uri="{BB962C8B-B14F-4D97-AF65-F5344CB8AC3E}">
        <p14:creationId xmlns:p14="http://schemas.microsoft.com/office/powerpoint/2010/main" val="264928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3850C-2294-457E-992D-8E3EEF386464}" type="datetimeFigureOut">
              <a:rPr lang="en-IN" smtClean="0"/>
              <a:t>08-04-2022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522189-E0F5-439C-8D79-6D4D312D6F38}" type="slidenum">
              <a:rPr lang="en-IN" smtClean="0"/>
              <a:t>‹#›</a:t>
            </a:fld>
            <a:endParaRPr lang="en-IN"/>
          </a:p>
        </p:txBody>
      </p:sp>
    </p:spTree>
    <p:extLst>
      <p:ext uri="{BB962C8B-B14F-4D97-AF65-F5344CB8AC3E}">
        <p14:creationId xmlns:p14="http://schemas.microsoft.com/office/powerpoint/2010/main" val="2283286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C3850C-2294-457E-992D-8E3EEF386464}"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6522189-E0F5-439C-8D79-6D4D312D6F38}" type="slidenum">
              <a:rPr lang="en-IN" smtClean="0"/>
              <a:t>‹#›</a:t>
            </a:fld>
            <a:endParaRPr lang="en-IN"/>
          </a:p>
        </p:txBody>
      </p:sp>
    </p:spTree>
    <p:extLst>
      <p:ext uri="{BB962C8B-B14F-4D97-AF65-F5344CB8AC3E}">
        <p14:creationId xmlns:p14="http://schemas.microsoft.com/office/powerpoint/2010/main" val="169846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C3850C-2294-457E-992D-8E3EEF386464}" type="datetimeFigureOut">
              <a:rPr lang="en-IN" smtClean="0"/>
              <a:t>08-04-2022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6522189-E0F5-439C-8D79-6D4D312D6F38}" type="slidenum">
              <a:rPr lang="en-IN" smtClean="0"/>
              <a:t>‹#›</a:t>
            </a:fld>
            <a:endParaRPr lang="en-IN"/>
          </a:p>
        </p:txBody>
      </p:sp>
    </p:spTree>
    <p:extLst>
      <p:ext uri="{BB962C8B-B14F-4D97-AF65-F5344CB8AC3E}">
        <p14:creationId xmlns:p14="http://schemas.microsoft.com/office/powerpoint/2010/main" val="4158036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0C3850C-2294-457E-992D-8E3EEF386464}" type="datetimeFigureOut">
              <a:rPr lang="en-IN" smtClean="0"/>
              <a:t>08-04-2022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6522189-E0F5-439C-8D79-6D4D312D6F38}" type="slidenum">
              <a:rPr lang="en-IN" smtClean="0"/>
              <a:t>‹#›</a:t>
            </a:fld>
            <a:endParaRPr lang="en-IN"/>
          </a:p>
        </p:txBody>
      </p:sp>
    </p:spTree>
    <p:extLst>
      <p:ext uri="{BB962C8B-B14F-4D97-AF65-F5344CB8AC3E}">
        <p14:creationId xmlns:p14="http://schemas.microsoft.com/office/powerpoint/2010/main" val="360339408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3079-DE45-48CC-9BCF-B56EF90171A4}"/>
              </a:ext>
            </a:extLst>
          </p:cNvPr>
          <p:cNvSpPr>
            <a:spLocks noGrp="1"/>
          </p:cNvSpPr>
          <p:nvPr>
            <p:ph type="ctrTitle"/>
          </p:nvPr>
        </p:nvSpPr>
        <p:spPr>
          <a:xfrm>
            <a:off x="170328" y="-430307"/>
            <a:ext cx="10954871" cy="3155577"/>
          </a:xfrm>
        </p:spPr>
        <p:txBody>
          <a:bodyPr/>
          <a:lstStyle/>
          <a:p>
            <a:pPr algn="ctr"/>
            <a:r>
              <a:rPr lang="en-US" dirty="0"/>
              <a:t>EVS ASSIGNMENT</a:t>
            </a:r>
            <a:endParaRPr lang="en-IN" dirty="0"/>
          </a:p>
        </p:txBody>
      </p:sp>
      <p:sp>
        <p:nvSpPr>
          <p:cNvPr id="3" name="Subtitle 2">
            <a:extLst>
              <a:ext uri="{FF2B5EF4-FFF2-40B4-BE49-F238E27FC236}">
                <a16:creationId xmlns:a16="http://schemas.microsoft.com/office/drawing/2014/main" id="{8A542E3C-CD10-45FC-BFCA-CB261CB80B35}"/>
              </a:ext>
            </a:extLst>
          </p:cNvPr>
          <p:cNvSpPr>
            <a:spLocks noGrp="1"/>
          </p:cNvSpPr>
          <p:nvPr>
            <p:ph type="subTitle" idx="1"/>
          </p:nvPr>
        </p:nvSpPr>
        <p:spPr>
          <a:xfrm>
            <a:off x="2700609" y="4528363"/>
            <a:ext cx="5894308" cy="2088776"/>
          </a:xfrm>
        </p:spPr>
        <p:txBody>
          <a:bodyPr>
            <a:normAutofit/>
          </a:bodyPr>
          <a:lstStyle/>
          <a:p>
            <a:pPr algn="l"/>
            <a:r>
              <a:rPr lang="en-US" dirty="0"/>
              <a:t>NAME: Lance Lionel Barreto</a:t>
            </a:r>
          </a:p>
          <a:p>
            <a:pPr algn="l"/>
            <a:r>
              <a:rPr lang="en-US" dirty="0"/>
              <a:t>SECTION H</a:t>
            </a:r>
          </a:p>
          <a:p>
            <a:pPr algn="l"/>
            <a:r>
              <a:rPr lang="en-US" dirty="0"/>
              <a:t>ROLL NUMBER 81</a:t>
            </a:r>
          </a:p>
          <a:p>
            <a:pPr algn="l"/>
            <a:r>
              <a:rPr lang="en-US" dirty="0"/>
              <a:t>REGISTRATION NUMBER: 210953276</a:t>
            </a:r>
          </a:p>
        </p:txBody>
      </p:sp>
    </p:spTree>
    <p:extLst>
      <p:ext uri="{BB962C8B-B14F-4D97-AF65-F5344CB8AC3E}">
        <p14:creationId xmlns:p14="http://schemas.microsoft.com/office/powerpoint/2010/main" val="2254851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DC96-A6E0-4440-AB94-260EA100A2F4}"/>
              </a:ext>
            </a:extLst>
          </p:cNvPr>
          <p:cNvSpPr>
            <a:spLocks noGrp="1"/>
          </p:cNvSpPr>
          <p:nvPr>
            <p:ph type="title"/>
          </p:nvPr>
        </p:nvSpPr>
        <p:spPr/>
        <p:txBody>
          <a:bodyPr/>
          <a:lstStyle/>
          <a:p>
            <a:r>
              <a:rPr lang="en-US" dirty="0"/>
              <a:t>OBSERVATIONS-II</a:t>
            </a:r>
            <a:endParaRPr lang="en-IN" dirty="0"/>
          </a:p>
        </p:txBody>
      </p:sp>
      <p:sp>
        <p:nvSpPr>
          <p:cNvPr id="3" name="Content Placeholder 2">
            <a:extLst>
              <a:ext uri="{FF2B5EF4-FFF2-40B4-BE49-F238E27FC236}">
                <a16:creationId xmlns:a16="http://schemas.microsoft.com/office/drawing/2014/main" id="{69C8C47B-E38F-4340-AE30-BBA067A472A3}"/>
              </a:ext>
            </a:extLst>
          </p:cNvPr>
          <p:cNvSpPr>
            <a:spLocks noGrp="1"/>
          </p:cNvSpPr>
          <p:nvPr>
            <p:ph idx="1"/>
          </p:nvPr>
        </p:nvSpPr>
        <p:spPr/>
        <p:txBody>
          <a:bodyPr/>
          <a:lstStyle/>
          <a:p>
            <a:pPr marL="0" indent="0">
              <a:buNone/>
            </a:pPr>
            <a:r>
              <a:rPr lang="en-US" dirty="0"/>
              <a:t>Primary environmental issue, its cause and suggested remedies for the identified problems:</a:t>
            </a:r>
          </a:p>
          <a:p>
            <a:pPr>
              <a:buFont typeface="Arial" panose="020B0604020202020204" pitchFamily="34" charset="0"/>
              <a:buChar char="•"/>
            </a:pPr>
            <a:r>
              <a:rPr lang="en-US" dirty="0"/>
              <a:t>In Goa landslides and deforestation are the biggest issues.</a:t>
            </a:r>
          </a:p>
          <a:p>
            <a:pPr>
              <a:buFont typeface="Arial" panose="020B0604020202020204" pitchFamily="34" charset="0"/>
              <a:buChar char="•"/>
            </a:pPr>
            <a:r>
              <a:rPr lang="en-US" dirty="0"/>
              <a:t>Caused by development and the mining industry.</a:t>
            </a:r>
          </a:p>
          <a:p>
            <a:pPr>
              <a:buFont typeface="Arial" panose="020B0604020202020204" pitchFamily="34" charset="0"/>
              <a:buChar char="•"/>
            </a:pPr>
            <a:r>
              <a:rPr lang="en-US" dirty="0"/>
              <a:t>Mining should continue to be banned in the state and it should focus on further developing as a tourist hub sustainably.</a:t>
            </a:r>
          </a:p>
          <a:p>
            <a:pPr>
              <a:buFont typeface="Arial" panose="020B0604020202020204" pitchFamily="34" charset="0"/>
              <a:buChar char="•"/>
            </a:pPr>
            <a:r>
              <a:rPr lang="en-US" dirty="0"/>
              <a:t>Deforestation can be combatted with afforestation</a:t>
            </a:r>
            <a:endParaRPr lang="en-IN" dirty="0"/>
          </a:p>
        </p:txBody>
      </p:sp>
    </p:spTree>
    <p:extLst>
      <p:ext uri="{BB962C8B-B14F-4D97-AF65-F5344CB8AC3E}">
        <p14:creationId xmlns:p14="http://schemas.microsoft.com/office/powerpoint/2010/main" val="408327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BDE9-A1D4-437F-B44D-D9BCA4D10195}"/>
              </a:ext>
            </a:extLst>
          </p:cNvPr>
          <p:cNvSpPr>
            <a:spLocks noGrp="1"/>
          </p:cNvSpPr>
          <p:nvPr>
            <p:ph type="title"/>
          </p:nvPr>
        </p:nvSpPr>
        <p:spPr/>
        <p:txBody>
          <a:bodyPr/>
          <a:lstStyle/>
          <a:p>
            <a:r>
              <a:rPr lang="en-US" dirty="0"/>
              <a:t>ACTIVITY 2</a:t>
            </a:r>
            <a:endParaRPr lang="en-IN" dirty="0"/>
          </a:p>
        </p:txBody>
      </p:sp>
      <p:sp>
        <p:nvSpPr>
          <p:cNvPr id="3" name="Text Placeholder 2">
            <a:extLst>
              <a:ext uri="{FF2B5EF4-FFF2-40B4-BE49-F238E27FC236}">
                <a16:creationId xmlns:a16="http://schemas.microsoft.com/office/drawing/2014/main" id="{A7AD85DC-706B-42AB-8174-96C1DDA51476}"/>
              </a:ext>
            </a:extLst>
          </p:cNvPr>
          <p:cNvSpPr>
            <a:spLocks noGrp="1"/>
          </p:cNvSpPr>
          <p:nvPr>
            <p:ph type="body" idx="1"/>
          </p:nvPr>
        </p:nvSpPr>
        <p:spPr/>
        <p:txBody>
          <a:bodyPr/>
          <a:lstStyle/>
          <a:p>
            <a:r>
              <a:rPr lang="en-US" dirty="0"/>
              <a:t>AIM: TO DESCRIBE: A) CLIMATE OF YOUR AREA. B) YEARLY VARIATION IN SUSPENDED PARTICULATE MATTER IN THE SAME AREA.</a:t>
            </a:r>
            <a:endParaRPr lang="en-IN" dirty="0"/>
          </a:p>
        </p:txBody>
      </p:sp>
    </p:spTree>
    <p:extLst>
      <p:ext uri="{BB962C8B-B14F-4D97-AF65-F5344CB8AC3E}">
        <p14:creationId xmlns:p14="http://schemas.microsoft.com/office/powerpoint/2010/main" val="935587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DC96-A6E0-4440-AB94-260EA100A2F4}"/>
              </a:ext>
            </a:extLst>
          </p:cNvPr>
          <p:cNvSpPr>
            <a:spLocks noGrp="1"/>
          </p:cNvSpPr>
          <p:nvPr>
            <p:ph type="title"/>
          </p:nvPr>
        </p:nvSpPr>
        <p:spPr>
          <a:xfrm>
            <a:off x="1069847" y="0"/>
            <a:ext cx="10058400" cy="1609344"/>
          </a:xfrm>
        </p:spPr>
        <p:txBody>
          <a:bodyPr/>
          <a:lstStyle/>
          <a:p>
            <a:r>
              <a:rPr lang="en-US" dirty="0"/>
              <a:t>OBSERVATIONS</a:t>
            </a:r>
            <a:endParaRPr lang="en-IN" dirty="0"/>
          </a:p>
        </p:txBody>
      </p:sp>
      <p:graphicFrame>
        <p:nvGraphicFramePr>
          <p:cNvPr id="4" name="Table 4">
            <a:extLst>
              <a:ext uri="{FF2B5EF4-FFF2-40B4-BE49-F238E27FC236}">
                <a16:creationId xmlns:a16="http://schemas.microsoft.com/office/drawing/2014/main" id="{1FD07F9D-1644-45CB-8986-2E9C573DD27D}"/>
              </a:ext>
            </a:extLst>
          </p:cNvPr>
          <p:cNvGraphicFramePr>
            <a:graphicFrameLocks noGrp="1"/>
          </p:cNvGraphicFramePr>
          <p:nvPr>
            <p:ph idx="1"/>
            <p:extLst>
              <p:ext uri="{D42A27DB-BD31-4B8C-83A1-F6EECF244321}">
                <p14:modId xmlns:p14="http://schemas.microsoft.com/office/powerpoint/2010/main" val="1681322901"/>
              </p:ext>
            </p:extLst>
          </p:nvPr>
        </p:nvGraphicFramePr>
        <p:xfrm>
          <a:off x="1063753" y="1112720"/>
          <a:ext cx="9762396" cy="5601589"/>
        </p:xfrm>
        <a:graphic>
          <a:graphicData uri="http://schemas.openxmlformats.org/drawingml/2006/table">
            <a:tbl>
              <a:tblPr firstRow="1" bandRow="1">
                <a:tableStyleId>{5C22544A-7EE6-4342-B048-85BDC9FD1C3A}</a:tableStyleId>
              </a:tblPr>
              <a:tblGrid>
                <a:gridCol w="1394628">
                  <a:extLst>
                    <a:ext uri="{9D8B030D-6E8A-4147-A177-3AD203B41FA5}">
                      <a16:colId xmlns:a16="http://schemas.microsoft.com/office/drawing/2014/main" val="670185514"/>
                    </a:ext>
                  </a:extLst>
                </a:gridCol>
                <a:gridCol w="1394628">
                  <a:extLst>
                    <a:ext uri="{9D8B030D-6E8A-4147-A177-3AD203B41FA5}">
                      <a16:colId xmlns:a16="http://schemas.microsoft.com/office/drawing/2014/main" val="846341784"/>
                    </a:ext>
                  </a:extLst>
                </a:gridCol>
                <a:gridCol w="1394628">
                  <a:extLst>
                    <a:ext uri="{9D8B030D-6E8A-4147-A177-3AD203B41FA5}">
                      <a16:colId xmlns:a16="http://schemas.microsoft.com/office/drawing/2014/main" val="2425817917"/>
                    </a:ext>
                  </a:extLst>
                </a:gridCol>
                <a:gridCol w="1394628">
                  <a:extLst>
                    <a:ext uri="{9D8B030D-6E8A-4147-A177-3AD203B41FA5}">
                      <a16:colId xmlns:a16="http://schemas.microsoft.com/office/drawing/2014/main" val="49067898"/>
                    </a:ext>
                  </a:extLst>
                </a:gridCol>
                <a:gridCol w="1394628">
                  <a:extLst>
                    <a:ext uri="{9D8B030D-6E8A-4147-A177-3AD203B41FA5}">
                      <a16:colId xmlns:a16="http://schemas.microsoft.com/office/drawing/2014/main" val="459659627"/>
                    </a:ext>
                  </a:extLst>
                </a:gridCol>
                <a:gridCol w="1394628">
                  <a:extLst>
                    <a:ext uri="{9D8B030D-6E8A-4147-A177-3AD203B41FA5}">
                      <a16:colId xmlns:a16="http://schemas.microsoft.com/office/drawing/2014/main" val="597578977"/>
                    </a:ext>
                  </a:extLst>
                </a:gridCol>
                <a:gridCol w="1394628">
                  <a:extLst>
                    <a:ext uri="{9D8B030D-6E8A-4147-A177-3AD203B41FA5}">
                      <a16:colId xmlns:a16="http://schemas.microsoft.com/office/drawing/2014/main" val="3618740005"/>
                    </a:ext>
                  </a:extLst>
                </a:gridCol>
              </a:tblGrid>
              <a:tr h="819597">
                <a:tc>
                  <a:txBody>
                    <a:bodyPr/>
                    <a:lstStyle/>
                    <a:p>
                      <a:r>
                        <a:rPr lang="en-US" dirty="0"/>
                        <a:t>MONTH</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MAX TEMP(</a:t>
                      </a:r>
                      <a:r>
                        <a:rPr lang="en-IN" sz="1800" b="0" i="0" kern="1200" dirty="0">
                          <a:solidFill>
                            <a:schemeClr val="lt1"/>
                          </a:solidFill>
                          <a:effectLst/>
                          <a:latin typeface="+mn-lt"/>
                          <a:ea typeface="+mn-ea"/>
                          <a:cs typeface="+mn-cs"/>
                        </a:rPr>
                        <a:t>°C)</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MIN TEMP(</a:t>
                      </a:r>
                      <a:r>
                        <a:rPr lang="en-IN" sz="1800" b="0" i="0" kern="1200" dirty="0">
                          <a:solidFill>
                            <a:schemeClr val="lt1"/>
                          </a:solidFill>
                          <a:effectLst/>
                          <a:latin typeface="+mn-lt"/>
                          <a:ea typeface="+mn-ea"/>
                          <a:cs typeface="+mn-cs"/>
                        </a:rPr>
                        <a:t>°C)</a:t>
                      </a:r>
                      <a:endParaRPr lang="en-IN" dirty="0"/>
                    </a:p>
                  </a:txBody>
                  <a:tcPr/>
                </a:tc>
                <a:tc>
                  <a:txBody>
                    <a:bodyPr/>
                    <a:lstStyle/>
                    <a:p>
                      <a:r>
                        <a:rPr lang="en-US" dirty="0"/>
                        <a:t>RAINFALL (inches)</a:t>
                      </a:r>
                      <a:endParaRPr lang="en-IN" dirty="0"/>
                    </a:p>
                  </a:txBody>
                  <a:tcPr/>
                </a:tc>
                <a:tc>
                  <a:txBody>
                    <a:bodyPr/>
                    <a:lstStyle/>
                    <a:p>
                      <a:r>
                        <a:rPr lang="en-US" dirty="0"/>
                        <a:t>HUMIDITY</a:t>
                      </a:r>
                      <a:endParaRPr lang="en-IN" dirty="0"/>
                    </a:p>
                  </a:txBody>
                  <a:tcPr/>
                </a:tc>
                <a:tc>
                  <a:txBody>
                    <a:bodyPr/>
                    <a:lstStyle/>
                    <a:p>
                      <a:r>
                        <a:rPr lang="en-US" dirty="0"/>
                        <a:t>RELATIVE HUMIDITY </a:t>
                      </a:r>
                      <a:endParaRPr lang="en-IN" dirty="0"/>
                    </a:p>
                  </a:txBody>
                  <a:tcPr/>
                </a:tc>
                <a:tc>
                  <a:txBody>
                    <a:bodyPr/>
                    <a:lstStyle/>
                    <a:p>
                      <a:r>
                        <a:rPr lang="en-US" dirty="0"/>
                        <a:t>RSPM (ppm)</a:t>
                      </a:r>
                      <a:endParaRPr lang="en-IN" dirty="0"/>
                    </a:p>
                  </a:txBody>
                  <a:tcPr/>
                </a:tc>
                <a:extLst>
                  <a:ext uri="{0D108BD9-81ED-4DB2-BD59-A6C34878D82A}">
                    <a16:rowId xmlns:a16="http://schemas.microsoft.com/office/drawing/2014/main" val="766061734"/>
                  </a:ext>
                </a:extLst>
              </a:tr>
              <a:tr h="313992">
                <a:tc>
                  <a:txBody>
                    <a:bodyPr/>
                    <a:lstStyle/>
                    <a:p>
                      <a:r>
                        <a:rPr lang="en-US" dirty="0"/>
                        <a:t>January</a:t>
                      </a:r>
                      <a:endParaRPr lang="en-IN" dirty="0"/>
                    </a:p>
                  </a:txBody>
                  <a:tcPr/>
                </a:tc>
                <a:tc>
                  <a:txBody>
                    <a:bodyPr/>
                    <a:lstStyle/>
                    <a:p>
                      <a:r>
                        <a:rPr lang="en-US" dirty="0"/>
                        <a:t>30</a:t>
                      </a:r>
                      <a:endParaRPr lang="en-IN" dirty="0"/>
                    </a:p>
                  </a:txBody>
                  <a:tcPr/>
                </a:tc>
                <a:tc>
                  <a:txBody>
                    <a:bodyPr/>
                    <a:lstStyle/>
                    <a:p>
                      <a:r>
                        <a:rPr lang="en-US" dirty="0"/>
                        <a:t>18</a:t>
                      </a:r>
                      <a:endParaRPr lang="en-IN" dirty="0"/>
                    </a:p>
                  </a:txBody>
                  <a:tcPr/>
                </a:tc>
                <a:tc>
                  <a:txBody>
                    <a:bodyPr/>
                    <a:lstStyle/>
                    <a:p>
                      <a:r>
                        <a:rPr lang="en-US" dirty="0"/>
                        <a:t>0</a:t>
                      </a:r>
                      <a:endParaRPr lang="en-IN" dirty="0"/>
                    </a:p>
                  </a:txBody>
                  <a:tcPr/>
                </a:tc>
                <a:tc>
                  <a:txBody>
                    <a:bodyPr/>
                    <a:lstStyle/>
                    <a:p>
                      <a:r>
                        <a:rPr lang="en-US" dirty="0"/>
                        <a:t>0.011</a:t>
                      </a:r>
                      <a:endParaRPr lang="en-IN" dirty="0"/>
                    </a:p>
                  </a:txBody>
                  <a:tcPr/>
                </a:tc>
                <a:tc>
                  <a:txBody>
                    <a:bodyPr/>
                    <a:lstStyle/>
                    <a:p>
                      <a:r>
                        <a:rPr lang="en-US" dirty="0"/>
                        <a:t>59%</a:t>
                      </a:r>
                      <a:endParaRPr lang="en-IN" dirty="0"/>
                    </a:p>
                  </a:txBody>
                  <a:tcPr/>
                </a:tc>
                <a:tc>
                  <a:txBody>
                    <a:bodyPr/>
                    <a:lstStyle/>
                    <a:p>
                      <a:r>
                        <a:rPr lang="en-US" dirty="0"/>
                        <a:t>149</a:t>
                      </a:r>
                      <a:endParaRPr lang="en-IN" dirty="0"/>
                    </a:p>
                  </a:txBody>
                  <a:tcPr/>
                </a:tc>
                <a:extLst>
                  <a:ext uri="{0D108BD9-81ED-4DB2-BD59-A6C34878D82A}">
                    <a16:rowId xmlns:a16="http://schemas.microsoft.com/office/drawing/2014/main" val="3057626824"/>
                  </a:ext>
                </a:extLst>
              </a:tr>
              <a:tr h="313992">
                <a:tc>
                  <a:txBody>
                    <a:bodyPr/>
                    <a:lstStyle/>
                    <a:p>
                      <a:r>
                        <a:rPr lang="en-US" dirty="0"/>
                        <a:t>February</a:t>
                      </a:r>
                      <a:endParaRPr lang="en-IN" dirty="0"/>
                    </a:p>
                  </a:txBody>
                  <a:tcPr/>
                </a:tc>
                <a:tc>
                  <a:txBody>
                    <a:bodyPr/>
                    <a:lstStyle/>
                    <a:p>
                      <a:r>
                        <a:rPr lang="en-US" dirty="0"/>
                        <a:t>31</a:t>
                      </a:r>
                      <a:endParaRPr lang="en-IN" dirty="0"/>
                    </a:p>
                  </a:txBody>
                  <a:tcPr/>
                </a:tc>
                <a:tc>
                  <a:txBody>
                    <a:bodyPr/>
                    <a:lstStyle/>
                    <a:p>
                      <a:r>
                        <a:rPr lang="en-US" dirty="0"/>
                        <a:t>17</a:t>
                      </a:r>
                      <a:endParaRPr lang="en-IN" dirty="0"/>
                    </a:p>
                  </a:txBody>
                  <a:tcPr/>
                </a:tc>
                <a:tc>
                  <a:txBody>
                    <a:bodyPr/>
                    <a:lstStyle/>
                    <a:p>
                      <a:r>
                        <a:rPr lang="en-US" dirty="0"/>
                        <a:t>0</a:t>
                      </a:r>
                      <a:endParaRPr lang="en-IN" dirty="0"/>
                    </a:p>
                  </a:txBody>
                  <a:tcPr/>
                </a:tc>
                <a:tc>
                  <a:txBody>
                    <a:bodyPr/>
                    <a:lstStyle/>
                    <a:p>
                      <a:r>
                        <a:rPr lang="en-US" dirty="0"/>
                        <a:t>0.014</a:t>
                      </a:r>
                      <a:endParaRPr lang="en-IN" dirty="0"/>
                    </a:p>
                  </a:txBody>
                  <a:tcPr/>
                </a:tc>
                <a:tc>
                  <a:txBody>
                    <a:bodyPr/>
                    <a:lstStyle/>
                    <a:p>
                      <a:r>
                        <a:rPr lang="en-US" dirty="0"/>
                        <a:t>62%</a:t>
                      </a:r>
                      <a:endParaRPr lang="en-IN" dirty="0"/>
                    </a:p>
                  </a:txBody>
                  <a:tcPr/>
                </a:tc>
                <a:tc>
                  <a:txBody>
                    <a:bodyPr/>
                    <a:lstStyle/>
                    <a:p>
                      <a:r>
                        <a:rPr lang="en-US" dirty="0"/>
                        <a:t>81</a:t>
                      </a:r>
                      <a:endParaRPr lang="en-IN" dirty="0"/>
                    </a:p>
                  </a:txBody>
                  <a:tcPr/>
                </a:tc>
                <a:extLst>
                  <a:ext uri="{0D108BD9-81ED-4DB2-BD59-A6C34878D82A}">
                    <a16:rowId xmlns:a16="http://schemas.microsoft.com/office/drawing/2014/main" val="3519697722"/>
                  </a:ext>
                </a:extLst>
              </a:tr>
              <a:tr h="313992">
                <a:tc>
                  <a:txBody>
                    <a:bodyPr/>
                    <a:lstStyle/>
                    <a:p>
                      <a:r>
                        <a:rPr lang="en-US" dirty="0"/>
                        <a:t>March</a:t>
                      </a:r>
                      <a:endParaRPr lang="en-IN" dirty="0"/>
                    </a:p>
                  </a:txBody>
                  <a:tcPr/>
                </a:tc>
                <a:tc>
                  <a:txBody>
                    <a:bodyPr/>
                    <a:lstStyle/>
                    <a:p>
                      <a:r>
                        <a:rPr lang="en-US" dirty="0"/>
                        <a:t>36</a:t>
                      </a:r>
                      <a:endParaRPr lang="en-IN" dirty="0"/>
                    </a:p>
                  </a:txBody>
                  <a:tcPr/>
                </a:tc>
                <a:tc>
                  <a:txBody>
                    <a:bodyPr/>
                    <a:lstStyle/>
                    <a:p>
                      <a:r>
                        <a:rPr lang="en-US" dirty="0"/>
                        <a:t>20</a:t>
                      </a:r>
                      <a:endParaRPr lang="en-IN" dirty="0"/>
                    </a:p>
                  </a:txBody>
                  <a:tcPr/>
                </a:tc>
                <a:tc>
                  <a:txBody>
                    <a:bodyPr/>
                    <a:lstStyle/>
                    <a:p>
                      <a:r>
                        <a:rPr lang="en-US" dirty="0"/>
                        <a:t>0.3</a:t>
                      </a:r>
                      <a:endParaRPr lang="en-IN" dirty="0"/>
                    </a:p>
                  </a:txBody>
                  <a:tcPr/>
                </a:tc>
                <a:tc>
                  <a:txBody>
                    <a:bodyPr/>
                    <a:lstStyle/>
                    <a:p>
                      <a:r>
                        <a:rPr lang="en-US" dirty="0"/>
                        <a:t>0.019</a:t>
                      </a:r>
                      <a:endParaRPr lang="en-IN" dirty="0"/>
                    </a:p>
                  </a:txBody>
                  <a:tcPr/>
                </a:tc>
                <a:tc>
                  <a:txBody>
                    <a:bodyPr/>
                    <a:lstStyle/>
                    <a:p>
                      <a:r>
                        <a:rPr lang="en-US" dirty="0"/>
                        <a:t>70%</a:t>
                      </a:r>
                      <a:endParaRPr lang="en-IN" dirty="0"/>
                    </a:p>
                  </a:txBody>
                  <a:tcPr/>
                </a:tc>
                <a:tc>
                  <a:txBody>
                    <a:bodyPr/>
                    <a:lstStyle/>
                    <a:p>
                      <a:r>
                        <a:rPr lang="en-US" dirty="0"/>
                        <a:t>75</a:t>
                      </a:r>
                      <a:endParaRPr lang="en-IN" dirty="0"/>
                    </a:p>
                  </a:txBody>
                  <a:tcPr/>
                </a:tc>
                <a:extLst>
                  <a:ext uri="{0D108BD9-81ED-4DB2-BD59-A6C34878D82A}">
                    <a16:rowId xmlns:a16="http://schemas.microsoft.com/office/drawing/2014/main" val="3908409584"/>
                  </a:ext>
                </a:extLst>
              </a:tr>
              <a:tr h="313992">
                <a:tc>
                  <a:txBody>
                    <a:bodyPr/>
                    <a:lstStyle/>
                    <a:p>
                      <a:r>
                        <a:rPr lang="en-US" dirty="0"/>
                        <a:t>April</a:t>
                      </a:r>
                      <a:endParaRPr lang="en-IN" dirty="0"/>
                    </a:p>
                  </a:txBody>
                  <a:tcPr/>
                </a:tc>
                <a:tc>
                  <a:txBody>
                    <a:bodyPr/>
                    <a:lstStyle/>
                    <a:p>
                      <a:r>
                        <a:rPr lang="en-US" dirty="0"/>
                        <a:t>36</a:t>
                      </a:r>
                      <a:endParaRPr lang="en-IN" dirty="0"/>
                    </a:p>
                  </a:txBody>
                  <a:tcPr/>
                </a:tc>
                <a:tc>
                  <a:txBody>
                    <a:bodyPr/>
                    <a:lstStyle/>
                    <a:p>
                      <a:r>
                        <a:rPr lang="en-US" dirty="0"/>
                        <a:t>22</a:t>
                      </a:r>
                      <a:endParaRPr lang="en-IN" dirty="0"/>
                    </a:p>
                  </a:txBody>
                  <a:tcPr/>
                </a:tc>
                <a:tc>
                  <a:txBody>
                    <a:bodyPr/>
                    <a:lstStyle/>
                    <a:p>
                      <a:r>
                        <a:rPr lang="en-US" dirty="0"/>
                        <a:t>0.4</a:t>
                      </a:r>
                      <a:endParaRPr lang="en-IN" dirty="0"/>
                    </a:p>
                  </a:txBody>
                  <a:tcPr/>
                </a:tc>
                <a:tc>
                  <a:txBody>
                    <a:bodyPr/>
                    <a:lstStyle/>
                    <a:p>
                      <a:r>
                        <a:rPr lang="en-US" dirty="0"/>
                        <a:t>0.020</a:t>
                      </a:r>
                      <a:endParaRPr lang="en-IN" dirty="0"/>
                    </a:p>
                  </a:txBody>
                  <a:tcPr/>
                </a:tc>
                <a:tc>
                  <a:txBody>
                    <a:bodyPr/>
                    <a:lstStyle/>
                    <a:p>
                      <a:r>
                        <a:rPr lang="en-US" dirty="0"/>
                        <a:t>72%</a:t>
                      </a:r>
                      <a:endParaRPr lang="en-IN" dirty="0"/>
                    </a:p>
                  </a:txBody>
                  <a:tcPr/>
                </a:tc>
                <a:tc>
                  <a:txBody>
                    <a:bodyPr/>
                    <a:lstStyle/>
                    <a:p>
                      <a:r>
                        <a:rPr lang="en-US" dirty="0"/>
                        <a:t>49</a:t>
                      </a:r>
                      <a:endParaRPr lang="en-IN" dirty="0"/>
                    </a:p>
                  </a:txBody>
                  <a:tcPr/>
                </a:tc>
                <a:extLst>
                  <a:ext uri="{0D108BD9-81ED-4DB2-BD59-A6C34878D82A}">
                    <a16:rowId xmlns:a16="http://schemas.microsoft.com/office/drawing/2014/main" val="1784201155"/>
                  </a:ext>
                </a:extLst>
              </a:tr>
              <a:tr h="313992">
                <a:tc>
                  <a:txBody>
                    <a:bodyPr/>
                    <a:lstStyle/>
                    <a:p>
                      <a:r>
                        <a:rPr lang="en-US" dirty="0"/>
                        <a:t>May</a:t>
                      </a:r>
                      <a:endParaRPr lang="en-IN" dirty="0"/>
                    </a:p>
                  </a:txBody>
                  <a:tcPr/>
                </a:tc>
                <a:tc>
                  <a:txBody>
                    <a:bodyPr/>
                    <a:lstStyle/>
                    <a:p>
                      <a:r>
                        <a:rPr lang="en-US" dirty="0"/>
                        <a:t>31</a:t>
                      </a:r>
                      <a:endParaRPr lang="en-IN" dirty="0"/>
                    </a:p>
                  </a:txBody>
                  <a:tcPr/>
                </a:tc>
                <a:tc>
                  <a:txBody>
                    <a:bodyPr/>
                    <a:lstStyle/>
                    <a:p>
                      <a:r>
                        <a:rPr lang="en-US" dirty="0"/>
                        <a:t>22</a:t>
                      </a:r>
                      <a:endParaRPr lang="en-IN" dirty="0"/>
                    </a:p>
                  </a:txBody>
                  <a:tcPr/>
                </a:tc>
                <a:tc>
                  <a:txBody>
                    <a:bodyPr/>
                    <a:lstStyle/>
                    <a:p>
                      <a:r>
                        <a:rPr lang="en-US" dirty="0"/>
                        <a:t>3.2</a:t>
                      </a:r>
                      <a:endParaRPr lang="en-IN" dirty="0"/>
                    </a:p>
                  </a:txBody>
                  <a:tcPr/>
                </a:tc>
                <a:tc>
                  <a:txBody>
                    <a:bodyPr/>
                    <a:lstStyle/>
                    <a:p>
                      <a:r>
                        <a:rPr lang="en-US" dirty="0"/>
                        <a:t>0.020</a:t>
                      </a:r>
                      <a:endParaRPr lang="en-IN" dirty="0"/>
                    </a:p>
                  </a:txBody>
                  <a:tcPr/>
                </a:tc>
                <a:tc>
                  <a:txBody>
                    <a:bodyPr/>
                    <a:lstStyle/>
                    <a:p>
                      <a:r>
                        <a:rPr lang="en-US" dirty="0"/>
                        <a:t>74%</a:t>
                      </a:r>
                      <a:endParaRPr lang="en-IN" dirty="0"/>
                    </a:p>
                  </a:txBody>
                  <a:tcPr/>
                </a:tc>
                <a:tc>
                  <a:txBody>
                    <a:bodyPr/>
                    <a:lstStyle/>
                    <a:p>
                      <a:r>
                        <a:rPr lang="en-US" dirty="0"/>
                        <a:t>65</a:t>
                      </a:r>
                      <a:endParaRPr lang="en-IN" dirty="0"/>
                    </a:p>
                  </a:txBody>
                  <a:tcPr/>
                </a:tc>
                <a:extLst>
                  <a:ext uri="{0D108BD9-81ED-4DB2-BD59-A6C34878D82A}">
                    <a16:rowId xmlns:a16="http://schemas.microsoft.com/office/drawing/2014/main" val="1097352825"/>
                  </a:ext>
                </a:extLst>
              </a:tr>
              <a:tr h="313992">
                <a:tc>
                  <a:txBody>
                    <a:bodyPr/>
                    <a:lstStyle/>
                    <a:p>
                      <a:r>
                        <a:rPr lang="en-US" dirty="0"/>
                        <a:t>June</a:t>
                      </a:r>
                      <a:endParaRPr lang="en-IN" dirty="0"/>
                    </a:p>
                  </a:txBody>
                  <a:tcPr/>
                </a:tc>
                <a:tc>
                  <a:txBody>
                    <a:bodyPr/>
                    <a:lstStyle/>
                    <a:p>
                      <a:r>
                        <a:rPr lang="en-US" dirty="0"/>
                        <a:t>29</a:t>
                      </a:r>
                      <a:endParaRPr lang="en-IN" dirty="0"/>
                    </a:p>
                  </a:txBody>
                  <a:tcPr/>
                </a:tc>
                <a:tc>
                  <a:txBody>
                    <a:bodyPr/>
                    <a:lstStyle/>
                    <a:p>
                      <a:r>
                        <a:rPr lang="en-US" dirty="0"/>
                        <a:t>21</a:t>
                      </a:r>
                      <a:endParaRPr lang="en-IN" dirty="0"/>
                    </a:p>
                  </a:txBody>
                  <a:tcPr/>
                </a:tc>
                <a:tc>
                  <a:txBody>
                    <a:bodyPr/>
                    <a:lstStyle/>
                    <a:p>
                      <a:r>
                        <a:rPr lang="en-US" dirty="0"/>
                        <a:t>28.7</a:t>
                      </a:r>
                      <a:endParaRPr lang="en-IN" dirty="0"/>
                    </a:p>
                  </a:txBody>
                  <a:tcPr/>
                </a:tc>
                <a:tc>
                  <a:txBody>
                    <a:bodyPr/>
                    <a:lstStyle/>
                    <a:p>
                      <a:r>
                        <a:rPr lang="en-US" dirty="0"/>
                        <a:t>0.023</a:t>
                      </a:r>
                      <a:endParaRPr lang="en-IN" dirty="0"/>
                    </a:p>
                  </a:txBody>
                  <a:tcPr/>
                </a:tc>
                <a:tc>
                  <a:txBody>
                    <a:bodyPr/>
                    <a:lstStyle/>
                    <a:p>
                      <a:r>
                        <a:rPr lang="en-US" dirty="0"/>
                        <a:t>89%</a:t>
                      </a:r>
                      <a:endParaRPr lang="en-IN" dirty="0"/>
                    </a:p>
                  </a:txBody>
                  <a:tcPr/>
                </a:tc>
                <a:tc>
                  <a:txBody>
                    <a:bodyPr/>
                    <a:lstStyle/>
                    <a:p>
                      <a:r>
                        <a:rPr lang="en-US" dirty="0"/>
                        <a:t>32</a:t>
                      </a:r>
                      <a:endParaRPr lang="en-IN" dirty="0"/>
                    </a:p>
                  </a:txBody>
                  <a:tcPr/>
                </a:tc>
                <a:extLst>
                  <a:ext uri="{0D108BD9-81ED-4DB2-BD59-A6C34878D82A}">
                    <a16:rowId xmlns:a16="http://schemas.microsoft.com/office/drawing/2014/main" val="1653752250"/>
                  </a:ext>
                </a:extLst>
              </a:tr>
              <a:tr h="313992">
                <a:tc>
                  <a:txBody>
                    <a:bodyPr/>
                    <a:lstStyle/>
                    <a:p>
                      <a:r>
                        <a:rPr lang="en-US" dirty="0"/>
                        <a:t>July</a:t>
                      </a:r>
                      <a:endParaRPr lang="en-IN" dirty="0"/>
                    </a:p>
                  </a:txBody>
                  <a:tcPr/>
                </a:tc>
                <a:tc>
                  <a:txBody>
                    <a:bodyPr/>
                    <a:lstStyle/>
                    <a:p>
                      <a:r>
                        <a:rPr lang="en-US" dirty="0"/>
                        <a:t>29</a:t>
                      </a:r>
                      <a:endParaRPr lang="en-IN" dirty="0"/>
                    </a:p>
                  </a:txBody>
                  <a:tcPr/>
                </a:tc>
                <a:tc>
                  <a:txBody>
                    <a:bodyPr/>
                    <a:lstStyle/>
                    <a:p>
                      <a:r>
                        <a:rPr lang="en-US" dirty="0"/>
                        <a:t>21</a:t>
                      </a:r>
                      <a:endParaRPr lang="en-IN" dirty="0"/>
                    </a:p>
                  </a:txBody>
                  <a:tcPr/>
                </a:tc>
                <a:tc>
                  <a:txBody>
                    <a:bodyPr/>
                    <a:lstStyle/>
                    <a:p>
                      <a:r>
                        <a:rPr lang="en-US" dirty="0"/>
                        <a:t>41.7</a:t>
                      </a:r>
                      <a:endParaRPr lang="en-IN" dirty="0"/>
                    </a:p>
                  </a:txBody>
                  <a:tcPr/>
                </a:tc>
                <a:tc>
                  <a:txBody>
                    <a:bodyPr/>
                    <a:lstStyle/>
                    <a:p>
                      <a:r>
                        <a:rPr lang="en-US" dirty="0"/>
                        <a:t>0.022</a:t>
                      </a:r>
                      <a:endParaRPr lang="en-IN" dirty="0"/>
                    </a:p>
                  </a:txBody>
                  <a:tcPr/>
                </a:tc>
                <a:tc>
                  <a:txBody>
                    <a:bodyPr/>
                    <a:lstStyle/>
                    <a:p>
                      <a:r>
                        <a:rPr lang="en-US" dirty="0"/>
                        <a:t>92%</a:t>
                      </a:r>
                      <a:endParaRPr lang="en-IN" dirty="0"/>
                    </a:p>
                  </a:txBody>
                  <a:tcPr/>
                </a:tc>
                <a:tc>
                  <a:txBody>
                    <a:bodyPr/>
                    <a:lstStyle/>
                    <a:p>
                      <a:r>
                        <a:rPr lang="en-US" dirty="0"/>
                        <a:t>21</a:t>
                      </a:r>
                      <a:endParaRPr lang="en-IN" dirty="0"/>
                    </a:p>
                  </a:txBody>
                  <a:tcPr/>
                </a:tc>
                <a:extLst>
                  <a:ext uri="{0D108BD9-81ED-4DB2-BD59-A6C34878D82A}">
                    <a16:rowId xmlns:a16="http://schemas.microsoft.com/office/drawing/2014/main" val="3793052708"/>
                  </a:ext>
                </a:extLst>
              </a:tr>
              <a:tr h="313992">
                <a:tc>
                  <a:txBody>
                    <a:bodyPr/>
                    <a:lstStyle/>
                    <a:p>
                      <a:r>
                        <a:rPr lang="en-US" dirty="0"/>
                        <a:t>August</a:t>
                      </a:r>
                      <a:endParaRPr lang="en-IN" dirty="0"/>
                    </a:p>
                  </a:txBody>
                  <a:tcPr/>
                </a:tc>
                <a:tc>
                  <a:txBody>
                    <a:bodyPr/>
                    <a:lstStyle/>
                    <a:p>
                      <a:r>
                        <a:rPr lang="en-US" dirty="0"/>
                        <a:t>29</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21</a:t>
                      </a:r>
                      <a:endParaRPr lang="en-IN" dirty="0"/>
                    </a:p>
                  </a:txBody>
                  <a:tcPr/>
                </a:tc>
                <a:tc>
                  <a:txBody>
                    <a:bodyPr/>
                    <a:lstStyle/>
                    <a:p>
                      <a:r>
                        <a:rPr lang="en-US" dirty="0"/>
                        <a:t>28.1</a:t>
                      </a:r>
                      <a:endParaRPr lang="en-IN" dirty="0"/>
                    </a:p>
                  </a:txBody>
                  <a:tcPr/>
                </a:tc>
                <a:tc>
                  <a:txBody>
                    <a:bodyPr/>
                    <a:lstStyle/>
                    <a:p>
                      <a:r>
                        <a:rPr lang="en-US" dirty="0"/>
                        <a:t>0.022</a:t>
                      </a:r>
                      <a:endParaRPr lang="en-IN" dirty="0"/>
                    </a:p>
                  </a:txBody>
                  <a:tcPr/>
                </a:tc>
                <a:tc>
                  <a:txBody>
                    <a:bodyPr/>
                    <a:lstStyle/>
                    <a:p>
                      <a:r>
                        <a:rPr lang="en-US" dirty="0"/>
                        <a:t>91%</a:t>
                      </a:r>
                      <a:endParaRPr lang="en-IN" dirty="0"/>
                    </a:p>
                  </a:txBody>
                  <a:tcPr/>
                </a:tc>
                <a:tc>
                  <a:txBody>
                    <a:bodyPr/>
                    <a:lstStyle/>
                    <a:p>
                      <a:r>
                        <a:rPr lang="en-US" dirty="0"/>
                        <a:t>19</a:t>
                      </a:r>
                      <a:endParaRPr lang="en-IN" dirty="0"/>
                    </a:p>
                  </a:txBody>
                  <a:tcPr/>
                </a:tc>
                <a:extLst>
                  <a:ext uri="{0D108BD9-81ED-4DB2-BD59-A6C34878D82A}">
                    <a16:rowId xmlns:a16="http://schemas.microsoft.com/office/drawing/2014/main" val="3653808866"/>
                  </a:ext>
                </a:extLst>
              </a:tr>
              <a:tr h="530422">
                <a:tc>
                  <a:txBody>
                    <a:bodyPr/>
                    <a:lstStyle/>
                    <a:p>
                      <a:r>
                        <a:rPr lang="en-US" dirty="0"/>
                        <a:t>September</a:t>
                      </a:r>
                      <a:endParaRPr lang="en-IN" dirty="0"/>
                    </a:p>
                  </a:txBody>
                  <a:tcPr/>
                </a:tc>
                <a:tc>
                  <a:txBody>
                    <a:bodyPr/>
                    <a:lstStyle/>
                    <a:p>
                      <a:r>
                        <a:rPr lang="en-US" dirty="0"/>
                        <a:t>29</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21</a:t>
                      </a:r>
                      <a:endParaRPr lang="en-IN" dirty="0"/>
                    </a:p>
                  </a:txBody>
                  <a:tcPr/>
                </a:tc>
                <a:tc>
                  <a:txBody>
                    <a:bodyPr/>
                    <a:lstStyle/>
                    <a:p>
                      <a:r>
                        <a:rPr lang="en-US" dirty="0"/>
                        <a:t>12.3</a:t>
                      </a:r>
                      <a:endParaRPr lang="en-IN" dirty="0"/>
                    </a:p>
                  </a:txBody>
                  <a:tcPr/>
                </a:tc>
                <a:tc>
                  <a:txBody>
                    <a:bodyPr/>
                    <a:lstStyle/>
                    <a:p>
                      <a:r>
                        <a:rPr lang="en-US" dirty="0"/>
                        <a:t>0.022</a:t>
                      </a:r>
                      <a:endParaRPr lang="en-IN" dirty="0"/>
                    </a:p>
                  </a:txBody>
                  <a:tcPr/>
                </a:tc>
                <a:tc>
                  <a:txBody>
                    <a:bodyPr/>
                    <a:lstStyle/>
                    <a:p>
                      <a:r>
                        <a:rPr lang="en-US" dirty="0"/>
                        <a:t>89%</a:t>
                      </a:r>
                      <a:endParaRPr lang="en-IN" dirty="0"/>
                    </a:p>
                  </a:txBody>
                  <a:tcPr/>
                </a:tc>
                <a:tc>
                  <a:txBody>
                    <a:bodyPr/>
                    <a:lstStyle/>
                    <a:p>
                      <a:r>
                        <a:rPr lang="en-US" dirty="0"/>
                        <a:t>37</a:t>
                      </a:r>
                      <a:endParaRPr lang="en-IN" dirty="0"/>
                    </a:p>
                  </a:txBody>
                  <a:tcPr/>
                </a:tc>
                <a:extLst>
                  <a:ext uri="{0D108BD9-81ED-4DB2-BD59-A6C34878D82A}">
                    <a16:rowId xmlns:a16="http://schemas.microsoft.com/office/drawing/2014/main" val="2070305895"/>
                  </a:ext>
                </a:extLst>
              </a:tr>
              <a:tr h="313992">
                <a:tc>
                  <a:txBody>
                    <a:bodyPr/>
                    <a:lstStyle/>
                    <a:p>
                      <a:r>
                        <a:rPr lang="en-US" dirty="0"/>
                        <a:t>October</a:t>
                      </a:r>
                      <a:endParaRPr lang="en-IN" dirty="0"/>
                    </a:p>
                  </a:txBody>
                  <a:tcPr/>
                </a:tc>
                <a:tc>
                  <a:txBody>
                    <a:bodyPr/>
                    <a:lstStyle/>
                    <a:p>
                      <a:r>
                        <a:rPr lang="en-US" dirty="0"/>
                        <a:t>31</a:t>
                      </a:r>
                      <a:endParaRPr lang="en-IN" dirty="0"/>
                    </a:p>
                  </a:txBody>
                  <a:tcPr/>
                </a:tc>
                <a:tc>
                  <a:txBody>
                    <a:bodyPr/>
                    <a:lstStyle/>
                    <a:p>
                      <a:r>
                        <a:rPr lang="en-US" dirty="0"/>
                        <a:t>20</a:t>
                      </a:r>
                      <a:endParaRPr lang="en-IN" dirty="0"/>
                    </a:p>
                  </a:txBody>
                  <a:tcPr/>
                </a:tc>
                <a:tc>
                  <a:txBody>
                    <a:bodyPr/>
                    <a:lstStyle/>
                    <a:p>
                      <a:r>
                        <a:rPr lang="en-US" dirty="0"/>
                        <a:t>6.7</a:t>
                      </a:r>
                      <a:endParaRPr lang="en-IN" dirty="0"/>
                    </a:p>
                  </a:txBody>
                  <a:tcPr/>
                </a:tc>
                <a:tc>
                  <a:txBody>
                    <a:bodyPr/>
                    <a:lstStyle/>
                    <a:p>
                      <a:r>
                        <a:rPr lang="en-US" dirty="0"/>
                        <a:t>0.021</a:t>
                      </a:r>
                      <a:endParaRPr lang="en-IN" dirty="0"/>
                    </a:p>
                  </a:txBody>
                  <a:tcPr/>
                </a:tc>
                <a:tc>
                  <a:txBody>
                    <a:bodyPr/>
                    <a:lstStyle/>
                    <a:p>
                      <a:r>
                        <a:rPr lang="en-US" dirty="0"/>
                        <a:t>83%</a:t>
                      </a:r>
                      <a:endParaRPr lang="en-IN" dirty="0"/>
                    </a:p>
                  </a:txBody>
                  <a:tcPr/>
                </a:tc>
                <a:tc>
                  <a:txBody>
                    <a:bodyPr/>
                    <a:lstStyle/>
                    <a:p>
                      <a:r>
                        <a:rPr lang="en-US" dirty="0"/>
                        <a:t>54</a:t>
                      </a:r>
                      <a:endParaRPr lang="en-IN" dirty="0"/>
                    </a:p>
                  </a:txBody>
                  <a:tcPr/>
                </a:tc>
                <a:extLst>
                  <a:ext uri="{0D108BD9-81ED-4DB2-BD59-A6C34878D82A}">
                    <a16:rowId xmlns:a16="http://schemas.microsoft.com/office/drawing/2014/main" val="3910856973"/>
                  </a:ext>
                </a:extLst>
              </a:tr>
              <a:tr h="499167">
                <a:tc>
                  <a:txBody>
                    <a:bodyPr/>
                    <a:lstStyle/>
                    <a:p>
                      <a:r>
                        <a:rPr lang="en-US" dirty="0"/>
                        <a:t>November</a:t>
                      </a:r>
                      <a:endParaRPr lang="en-IN" dirty="0"/>
                    </a:p>
                  </a:txBody>
                  <a:tcPr/>
                </a:tc>
                <a:tc>
                  <a:txBody>
                    <a:bodyPr/>
                    <a:lstStyle/>
                    <a:p>
                      <a:r>
                        <a:rPr lang="en-US" dirty="0"/>
                        <a:t>30</a:t>
                      </a:r>
                      <a:endParaRPr lang="en-IN" dirty="0"/>
                    </a:p>
                  </a:txBody>
                  <a:tcPr/>
                </a:tc>
                <a:tc>
                  <a:txBody>
                    <a:bodyPr/>
                    <a:lstStyle/>
                    <a:p>
                      <a:r>
                        <a:rPr lang="en-US" dirty="0"/>
                        <a:t>19</a:t>
                      </a:r>
                      <a:endParaRPr lang="en-IN" dirty="0"/>
                    </a:p>
                  </a:txBody>
                  <a:tcPr/>
                </a:tc>
                <a:tc>
                  <a:txBody>
                    <a:bodyPr/>
                    <a:lstStyle/>
                    <a:p>
                      <a:r>
                        <a:rPr lang="en-US" dirty="0"/>
                        <a:t>1.4</a:t>
                      </a:r>
                      <a:endParaRPr lang="en-IN" dirty="0"/>
                    </a:p>
                  </a:txBody>
                  <a:tcPr/>
                </a:tc>
                <a:tc>
                  <a:txBody>
                    <a:bodyPr/>
                    <a:lstStyle/>
                    <a:p>
                      <a:r>
                        <a:rPr lang="en-US" dirty="0"/>
                        <a:t>0.018</a:t>
                      </a:r>
                      <a:endParaRPr lang="en-IN" dirty="0"/>
                    </a:p>
                  </a:txBody>
                  <a:tcPr/>
                </a:tc>
                <a:tc>
                  <a:txBody>
                    <a:bodyPr/>
                    <a:lstStyle/>
                    <a:p>
                      <a:r>
                        <a:rPr lang="en-US" dirty="0"/>
                        <a:t>89%</a:t>
                      </a:r>
                      <a:endParaRPr lang="en-IN" dirty="0"/>
                    </a:p>
                  </a:txBody>
                  <a:tcPr/>
                </a:tc>
                <a:tc>
                  <a:txBody>
                    <a:bodyPr/>
                    <a:lstStyle/>
                    <a:p>
                      <a:r>
                        <a:rPr lang="en-US" dirty="0"/>
                        <a:t>68</a:t>
                      </a:r>
                      <a:endParaRPr lang="en-IN" dirty="0"/>
                    </a:p>
                  </a:txBody>
                  <a:tcPr/>
                </a:tc>
                <a:extLst>
                  <a:ext uri="{0D108BD9-81ED-4DB2-BD59-A6C34878D82A}">
                    <a16:rowId xmlns:a16="http://schemas.microsoft.com/office/drawing/2014/main" val="3252360535"/>
                  </a:ext>
                </a:extLst>
              </a:tr>
              <a:tr h="261638">
                <a:tc>
                  <a:txBody>
                    <a:bodyPr/>
                    <a:lstStyle/>
                    <a:p>
                      <a:r>
                        <a:rPr lang="en-US" dirty="0"/>
                        <a:t>December</a:t>
                      </a:r>
                      <a:endParaRPr lang="en-IN" dirty="0"/>
                    </a:p>
                  </a:txBody>
                  <a:tcPr/>
                </a:tc>
                <a:tc>
                  <a:txBody>
                    <a:bodyPr/>
                    <a:lstStyle/>
                    <a:p>
                      <a:r>
                        <a:rPr lang="en-US" dirty="0"/>
                        <a:t>29</a:t>
                      </a:r>
                      <a:endParaRPr lang="en-IN" dirty="0"/>
                    </a:p>
                  </a:txBody>
                  <a:tcPr/>
                </a:tc>
                <a:tc>
                  <a:txBody>
                    <a:bodyPr/>
                    <a:lstStyle/>
                    <a:p>
                      <a:r>
                        <a:rPr lang="en-US" dirty="0"/>
                        <a:t>18</a:t>
                      </a:r>
                      <a:endParaRPr lang="en-IN" dirty="0"/>
                    </a:p>
                  </a:txBody>
                  <a:tcPr/>
                </a:tc>
                <a:tc>
                  <a:txBody>
                    <a:bodyPr/>
                    <a:lstStyle/>
                    <a:p>
                      <a:r>
                        <a:rPr lang="en-US" dirty="0"/>
                        <a:t>0.2</a:t>
                      </a:r>
                      <a:endParaRPr lang="en-IN" dirty="0"/>
                    </a:p>
                  </a:txBody>
                  <a:tcPr/>
                </a:tc>
                <a:tc>
                  <a:txBody>
                    <a:bodyPr/>
                    <a:lstStyle/>
                    <a:p>
                      <a:r>
                        <a:rPr lang="en-US" dirty="0"/>
                        <a:t>0.011</a:t>
                      </a:r>
                      <a:endParaRPr lang="en-IN" dirty="0"/>
                    </a:p>
                  </a:txBody>
                  <a:tcPr/>
                </a:tc>
                <a:tc>
                  <a:txBody>
                    <a:bodyPr/>
                    <a:lstStyle/>
                    <a:p>
                      <a:r>
                        <a:rPr lang="en-US" dirty="0"/>
                        <a:t>58%</a:t>
                      </a:r>
                      <a:endParaRPr lang="en-IN" dirty="0"/>
                    </a:p>
                  </a:txBody>
                  <a:tcPr/>
                </a:tc>
                <a:tc>
                  <a:txBody>
                    <a:bodyPr/>
                    <a:lstStyle/>
                    <a:p>
                      <a:r>
                        <a:rPr lang="en-US" dirty="0"/>
                        <a:t>124</a:t>
                      </a:r>
                      <a:endParaRPr lang="en-IN" dirty="0"/>
                    </a:p>
                  </a:txBody>
                  <a:tcPr/>
                </a:tc>
                <a:extLst>
                  <a:ext uri="{0D108BD9-81ED-4DB2-BD59-A6C34878D82A}">
                    <a16:rowId xmlns:a16="http://schemas.microsoft.com/office/drawing/2014/main" val="4134860119"/>
                  </a:ext>
                </a:extLst>
              </a:tr>
            </a:tbl>
          </a:graphicData>
        </a:graphic>
      </p:graphicFrame>
    </p:spTree>
    <p:extLst>
      <p:ext uri="{BB962C8B-B14F-4D97-AF65-F5344CB8AC3E}">
        <p14:creationId xmlns:p14="http://schemas.microsoft.com/office/powerpoint/2010/main" val="1363951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0C0A-AA53-4D4B-921B-576103977F09}"/>
              </a:ext>
            </a:extLst>
          </p:cNvPr>
          <p:cNvSpPr>
            <a:spLocks noGrp="1"/>
          </p:cNvSpPr>
          <p:nvPr>
            <p:ph type="title"/>
          </p:nvPr>
        </p:nvSpPr>
        <p:spPr>
          <a:xfrm>
            <a:off x="1069975" y="0"/>
            <a:ext cx="10058400" cy="1609344"/>
          </a:xfrm>
        </p:spPr>
        <p:txBody>
          <a:bodyPr/>
          <a:lstStyle/>
          <a:p>
            <a:r>
              <a:rPr lang="en-US" dirty="0"/>
              <a:t>Maximum Temperature</a:t>
            </a:r>
            <a:endParaRPr lang="en-IN" dirty="0"/>
          </a:p>
        </p:txBody>
      </p:sp>
      <p:graphicFrame>
        <p:nvGraphicFramePr>
          <p:cNvPr id="6" name="Content Placeholder 5">
            <a:extLst>
              <a:ext uri="{FF2B5EF4-FFF2-40B4-BE49-F238E27FC236}">
                <a16:creationId xmlns:a16="http://schemas.microsoft.com/office/drawing/2014/main" id="{3F283EDF-2305-4BD5-8842-1E65575AB812}"/>
              </a:ext>
            </a:extLst>
          </p:cNvPr>
          <p:cNvGraphicFramePr>
            <a:graphicFrameLocks noGrp="1"/>
          </p:cNvGraphicFramePr>
          <p:nvPr>
            <p:ph idx="1"/>
            <p:extLst>
              <p:ext uri="{D42A27DB-BD31-4B8C-83A1-F6EECF244321}">
                <p14:modId xmlns:p14="http://schemas.microsoft.com/office/powerpoint/2010/main" val="2351036428"/>
              </p:ext>
            </p:extLst>
          </p:nvPr>
        </p:nvGraphicFramePr>
        <p:xfrm>
          <a:off x="1069975" y="1609344"/>
          <a:ext cx="10058400" cy="4051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69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B3EC-DEC1-4B81-AD47-1670A6F5C79E}"/>
              </a:ext>
            </a:extLst>
          </p:cNvPr>
          <p:cNvSpPr>
            <a:spLocks noGrp="1"/>
          </p:cNvSpPr>
          <p:nvPr>
            <p:ph type="title"/>
          </p:nvPr>
        </p:nvSpPr>
        <p:spPr>
          <a:xfrm>
            <a:off x="1069975" y="0"/>
            <a:ext cx="10058400" cy="1609344"/>
          </a:xfrm>
        </p:spPr>
        <p:txBody>
          <a:bodyPr/>
          <a:lstStyle/>
          <a:p>
            <a:r>
              <a:rPr lang="en-US" dirty="0"/>
              <a:t>Minimum Temperature</a:t>
            </a:r>
            <a:endParaRPr lang="en-IN" dirty="0"/>
          </a:p>
        </p:txBody>
      </p:sp>
      <p:graphicFrame>
        <p:nvGraphicFramePr>
          <p:cNvPr id="8" name="Content Placeholder 7">
            <a:extLst>
              <a:ext uri="{FF2B5EF4-FFF2-40B4-BE49-F238E27FC236}">
                <a16:creationId xmlns:a16="http://schemas.microsoft.com/office/drawing/2014/main" id="{8C9CCCCB-B185-4B7F-9135-66BED200A469}"/>
              </a:ext>
            </a:extLst>
          </p:cNvPr>
          <p:cNvGraphicFramePr>
            <a:graphicFrameLocks noGrp="1"/>
          </p:cNvGraphicFramePr>
          <p:nvPr>
            <p:ph idx="1"/>
            <p:extLst>
              <p:ext uri="{D42A27DB-BD31-4B8C-83A1-F6EECF244321}">
                <p14:modId xmlns:p14="http://schemas.microsoft.com/office/powerpoint/2010/main" val="327472229"/>
              </p:ext>
            </p:extLst>
          </p:nvPr>
        </p:nvGraphicFramePr>
        <p:xfrm>
          <a:off x="1069975" y="1706833"/>
          <a:ext cx="10058400" cy="4051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669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B3EC-DEC1-4B81-AD47-1670A6F5C79E}"/>
              </a:ext>
            </a:extLst>
          </p:cNvPr>
          <p:cNvSpPr>
            <a:spLocks noGrp="1"/>
          </p:cNvSpPr>
          <p:nvPr>
            <p:ph type="title"/>
          </p:nvPr>
        </p:nvSpPr>
        <p:spPr>
          <a:xfrm>
            <a:off x="1066800" y="0"/>
            <a:ext cx="10058400" cy="1609344"/>
          </a:xfrm>
        </p:spPr>
        <p:txBody>
          <a:bodyPr/>
          <a:lstStyle/>
          <a:p>
            <a:r>
              <a:rPr lang="en-US" dirty="0"/>
              <a:t>Rainfall</a:t>
            </a:r>
            <a:endParaRPr lang="en-IN" dirty="0"/>
          </a:p>
        </p:txBody>
      </p:sp>
      <p:graphicFrame>
        <p:nvGraphicFramePr>
          <p:cNvPr id="8" name="Content Placeholder 7">
            <a:extLst>
              <a:ext uri="{FF2B5EF4-FFF2-40B4-BE49-F238E27FC236}">
                <a16:creationId xmlns:a16="http://schemas.microsoft.com/office/drawing/2014/main" id="{8C9CCCCB-B185-4B7F-9135-66BED200A469}"/>
              </a:ext>
            </a:extLst>
          </p:cNvPr>
          <p:cNvGraphicFramePr>
            <a:graphicFrameLocks noGrp="1"/>
          </p:cNvGraphicFramePr>
          <p:nvPr>
            <p:ph idx="1"/>
            <p:extLst>
              <p:ext uri="{D42A27DB-BD31-4B8C-83A1-F6EECF244321}">
                <p14:modId xmlns:p14="http://schemas.microsoft.com/office/powerpoint/2010/main" val="1243286107"/>
              </p:ext>
            </p:extLst>
          </p:nvPr>
        </p:nvGraphicFramePr>
        <p:xfrm>
          <a:off x="1066800" y="1609344"/>
          <a:ext cx="10058400" cy="4051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1696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B3EC-DEC1-4B81-AD47-1670A6F5C79E}"/>
              </a:ext>
            </a:extLst>
          </p:cNvPr>
          <p:cNvSpPr>
            <a:spLocks noGrp="1"/>
          </p:cNvSpPr>
          <p:nvPr>
            <p:ph type="title"/>
          </p:nvPr>
        </p:nvSpPr>
        <p:spPr>
          <a:xfrm>
            <a:off x="1069975" y="0"/>
            <a:ext cx="10058400" cy="1609344"/>
          </a:xfrm>
        </p:spPr>
        <p:txBody>
          <a:bodyPr/>
          <a:lstStyle/>
          <a:p>
            <a:r>
              <a:rPr lang="en-US" dirty="0"/>
              <a:t>Humidity</a:t>
            </a:r>
            <a:endParaRPr lang="en-IN" dirty="0"/>
          </a:p>
        </p:txBody>
      </p:sp>
      <p:graphicFrame>
        <p:nvGraphicFramePr>
          <p:cNvPr id="8" name="Content Placeholder 7">
            <a:extLst>
              <a:ext uri="{FF2B5EF4-FFF2-40B4-BE49-F238E27FC236}">
                <a16:creationId xmlns:a16="http://schemas.microsoft.com/office/drawing/2014/main" id="{8C9CCCCB-B185-4B7F-9135-66BED200A469}"/>
              </a:ext>
            </a:extLst>
          </p:cNvPr>
          <p:cNvGraphicFramePr>
            <a:graphicFrameLocks noGrp="1"/>
          </p:cNvGraphicFramePr>
          <p:nvPr>
            <p:ph idx="1"/>
            <p:extLst>
              <p:ext uri="{D42A27DB-BD31-4B8C-83A1-F6EECF244321}">
                <p14:modId xmlns:p14="http://schemas.microsoft.com/office/powerpoint/2010/main" val="2856058286"/>
              </p:ext>
            </p:extLst>
          </p:nvPr>
        </p:nvGraphicFramePr>
        <p:xfrm>
          <a:off x="1069975" y="1609344"/>
          <a:ext cx="10058400" cy="4051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2518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B3EC-DEC1-4B81-AD47-1670A6F5C79E}"/>
              </a:ext>
            </a:extLst>
          </p:cNvPr>
          <p:cNvSpPr>
            <a:spLocks noGrp="1"/>
          </p:cNvSpPr>
          <p:nvPr>
            <p:ph type="title"/>
          </p:nvPr>
        </p:nvSpPr>
        <p:spPr>
          <a:xfrm>
            <a:off x="1069975" y="0"/>
            <a:ext cx="10058400" cy="1609344"/>
          </a:xfrm>
        </p:spPr>
        <p:txBody>
          <a:bodyPr/>
          <a:lstStyle/>
          <a:p>
            <a:r>
              <a:rPr lang="en-US" dirty="0"/>
              <a:t>Relative Humidity</a:t>
            </a:r>
            <a:endParaRPr lang="en-IN" dirty="0"/>
          </a:p>
        </p:txBody>
      </p:sp>
      <p:graphicFrame>
        <p:nvGraphicFramePr>
          <p:cNvPr id="8" name="Content Placeholder 7">
            <a:extLst>
              <a:ext uri="{FF2B5EF4-FFF2-40B4-BE49-F238E27FC236}">
                <a16:creationId xmlns:a16="http://schemas.microsoft.com/office/drawing/2014/main" id="{8C9CCCCB-B185-4B7F-9135-66BED200A469}"/>
              </a:ext>
            </a:extLst>
          </p:cNvPr>
          <p:cNvGraphicFramePr>
            <a:graphicFrameLocks noGrp="1"/>
          </p:cNvGraphicFramePr>
          <p:nvPr>
            <p:ph idx="1"/>
            <p:extLst>
              <p:ext uri="{D42A27DB-BD31-4B8C-83A1-F6EECF244321}">
                <p14:modId xmlns:p14="http://schemas.microsoft.com/office/powerpoint/2010/main" val="171440944"/>
              </p:ext>
            </p:extLst>
          </p:nvPr>
        </p:nvGraphicFramePr>
        <p:xfrm>
          <a:off x="1069975" y="1609344"/>
          <a:ext cx="10058400" cy="4051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20531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B3EC-DEC1-4B81-AD47-1670A6F5C79E}"/>
              </a:ext>
            </a:extLst>
          </p:cNvPr>
          <p:cNvSpPr>
            <a:spLocks noGrp="1"/>
          </p:cNvSpPr>
          <p:nvPr>
            <p:ph type="title"/>
          </p:nvPr>
        </p:nvSpPr>
        <p:spPr>
          <a:xfrm>
            <a:off x="1069975" y="0"/>
            <a:ext cx="10058400" cy="1609344"/>
          </a:xfrm>
        </p:spPr>
        <p:txBody>
          <a:bodyPr/>
          <a:lstStyle/>
          <a:p>
            <a:r>
              <a:rPr lang="en-US" dirty="0"/>
              <a:t>RSPM</a:t>
            </a:r>
            <a:endParaRPr lang="en-IN" dirty="0"/>
          </a:p>
        </p:txBody>
      </p:sp>
      <p:graphicFrame>
        <p:nvGraphicFramePr>
          <p:cNvPr id="8" name="Content Placeholder 7">
            <a:extLst>
              <a:ext uri="{FF2B5EF4-FFF2-40B4-BE49-F238E27FC236}">
                <a16:creationId xmlns:a16="http://schemas.microsoft.com/office/drawing/2014/main" id="{8C9CCCCB-B185-4B7F-9135-66BED200A469}"/>
              </a:ext>
            </a:extLst>
          </p:cNvPr>
          <p:cNvGraphicFramePr>
            <a:graphicFrameLocks noGrp="1"/>
          </p:cNvGraphicFramePr>
          <p:nvPr>
            <p:ph idx="1"/>
            <p:extLst>
              <p:ext uri="{D42A27DB-BD31-4B8C-83A1-F6EECF244321}">
                <p14:modId xmlns:p14="http://schemas.microsoft.com/office/powerpoint/2010/main" val="3011341968"/>
              </p:ext>
            </p:extLst>
          </p:nvPr>
        </p:nvGraphicFramePr>
        <p:xfrm>
          <a:off x="1069975" y="1609344"/>
          <a:ext cx="10058400" cy="4051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41950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FC87-33B6-4362-89B9-A028823DB360}"/>
              </a:ext>
            </a:extLst>
          </p:cNvPr>
          <p:cNvSpPr>
            <a:spLocks noGrp="1"/>
          </p:cNvSpPr>
          <p:nvPr>
            <p:ph type="title"/>
          </p:nvPr>
        </p:nvSpPr>
        <p:spPr/>
        <p:txBody>
          <a:bodyPr/>
          <a:lstStyle/>
          <a:p>
            <a:r>
              <a:rPr lang="en-US" dirty="0"/>
              <a:t>DISCUSSION</a:t>
            </a:r>
            <a:endParaRPr lang="en-IN" dirty="0"/>
          </a:p>
        </p:txBody>
      </p:sp>
      <p:sp>
        <p:nvSpPr>
          <p:cNvPr id="3" name="Content Placeholder 2">
            <a:extLst>
              <a:ext uri="{FF2B5EF4-FFF2-40B4-BE49-F238E27FC236}">
                <a16:creationId xmlns:a16="http://schemas.microsoft.com/office/drawing/2014/main" id="{327F1C44-EA51-41FD-ABE6-098DA59B2AD9}"/>
              </a:ext>
            </a:extLst>
          </p:cNvPr>
          <p:cNvSpPr>
            <a:spLocks noGrp="1"/>
          </p:cNvSpPr>
          <p:nvPr>
            <p:ph idx="1"/>
          </p:nvPr>
        </p:nvSpPr>
        <p:spPr/>
        <p:txBody>
          <a:bodyPr>
            <a:normAutofit/>
          </a:bodyPr>
          <a:lstStyle/>
          <a:p>
            <a:r>
              <a:rPr lang="en-US" dirty="0"/>
              <a:t>Which month of the year shows the highest average maximum temperature and why?</a:t>
            </a:r>
          </a:p>
          <a:p>
            <a:pPr marL="0" indent="0">
              <a:buNone/>
            </a:pPr>
            <a:r>
              <a:rPr lang="en-US" dirty="0"/>
              <a:t>	March and April show the highest average maximum temperature. This is the 	start and middle of summer and the Sun’s rays hit the earth nearly vertically 	and are thus not spread out much, increasing the amount of energy incident 	at any area.</a:t>
            </a:r>
            <a:endParaRPr lang="en-IN" dirty="0"/>
          </a:p>
          <a:p>
            <a:r>
              <a:rPr lang="en-US" dirty="0"/>
              <a:t>Which month of the year shows the lowest average minimum temperature and why?</a:t>
            </a:r>
          </a:p>
          <a:p>
            <a:pPr marL="0" indent="0">
              <a:buNone/>
            </a:pPr>
            <a:r>
              <a:rPr lang="en-US" dirty="0"/>
              <a:t>	February shows lowest average minimum temperature. This is the end of 	winter and the Sun’s rays hit the ground at a relatively smaller angle and 	thus are spread out over a larger area.</a:t>
            </a:r>
          </a:p>
        </p:txBody>
      </p:sp>
    </p:spTree>
    <p:extLst>
      <p:ext uri="{BB962C8B-B14F-4D97-AF65-F5344CB8AC3E}">
        <p14:creationId xmlns:p14="http://schemas.microsoft.com/office/powerpoint/2010/main" val="345820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BDE9-A1D4-437F-B44D-D9BCA4D10195}"/>
              </a:ext>
            </a:extLst>
          </p:cNvPr>
          <p:cNvSpPr>
            <a:spLocks noGrp="1"/>
          </p:cNvSpPr>
          <p:nvPr>
            <p:ph type="title"/>
          </p:nvPr>
        </p:nvSpPr>
        <p:spPr/>
        <p:txBody>
          <a:bodyPr/>
          <a:lstStyle/>
          <a:p>
            <a:r>
              <a:rPr lang="en-US" dirty="0"/>
              <a:t>ACTIVITY 1</a:t>
            </a:r>
            <a:endParaRPr lang="en-IN" dirty="0"/>
          </a:p>
        </p:txBody>
      </p:sp>
      <p:sp>
        <p:nvSpPr>
          <p:cNvPr id="3" name="Text Placeholder 2">
            <a:extLst>
              <a:ext uri="{FF2B5EF4-FFF2-40B4-BE49-F238E27FC236}">
                <a16:creationId xmlns:a16="http://schemas.microsoft.com/office/drawing/2014/main" id="{A7AD85DC-706B-42AB-8174-96C1DDA51476}"/>
              </a:ext>
            </a:extLst>
          </p:cNvPr>
          <p:cNvSpPr>
            <a:spLocks noGrp="1"/>
          </p:cNvSpPr>
          <p:nvPr>
            <p:ph type="body" idx="1"/>
          </p:nvPr>
        </p:nvSpPr>
        <p:spPr/>
        <p:txBody>
          <a:bodyPr/>
          <a:lstStyle/>
          <a:p>
            <a:r>
              <a:rPr lang="en-US" dirty="0"/>
              <a:t>AIM: TO DESCRIBE THE ENVIRONMENTAL PROBLEMS OF YOUR LOCALITY AND SUGGEST A REMEDY.</a:t>
            </a:r>
            <a:endParaRPr lang="en-IN" dirty="0"/>
          </a:p>
        </p:txBody>
      </p:sp>
    </p:spTree>
    <p:extLst>
      <p:ext uri="{BB962C8B-B14F-4D97-AF65-F5344CB8AC3E}">
        <p14:creationId xmlns:p14="http://schemas.microsoft.com/office/powerpoint/2010/main" val="205677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A601-40D4-426D-9D1A-25C104AAC29C}"/>
              </a:ext>
            </a:extLst>
          </p:cNvPr>
          <p:cNvSpPr>
            <a:spLocks noGrp="1"/>
          </p:cNvSpPr>
          <p:nvPr>
            <p:ph type="title"/>
          </p:nvPr>
        </p:nvSpPr>
        <p:spPr>
          <a:xfrm flipV="1">
            <a:off x="14538960" y="17754600"/>
            <a:ext cx="1135842"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9747D56-4420-40D7-AC9A-0F1F21BDE655}"/>
              </a:ext>
            </a:extLst>
          </p:cNvPr>
          <p:cNvSpPr>
            <a:spLocks noGrp="1"/>
          </p:cNvSpPr>
          <p:nvPr>
            <p:ph idx="1"/>
          </p:nvPr>
        </p:nvSpPr>
        <p:spPr>
          <a:xfrm>
            <a:off x="654185" y="763929"/>
            <a:ext cx="8596668" cy="5590572"/>
          </a:xfrm>
        </p:spPr>
        <p:txBody>
          <a:bodyPr>
            <a:normAutofit/>
          </a:bodyPr>
          <a:lstStyle/>
          <a:p>
            <a:r>
              <a:rPr lang="en-US" dirty="0"/>
              <a:t>Which month of the year shows the highest average rainfall and why?</a:t>
            </a:r>
          </a:p>
          <a:p>
            <a:pPr marL="0" indent="0">
              <a:buNone/>
            </a:pPr>
            <a:r>
              <a:rPr lang="en-US" dirty="0"/>
              <a:t>	July shows highest average rainfall. July is the peak of the monsoon season.</a:t>
            </a:r>
          </a:p>
          <a:p>
            <a:r>
              <a:rPr lang="en-US" dirty="0"/>
              <a:t>Which month of the year shows the lowest average rainfall and why?</a:t>
            </a:r>
          </a:p>
          <a:p>
            <a:pPr marL="0" indent="0">
              <a:buNone/>
            </a:pPr>
            <a:r>
              <a:rPr lang="en-US" dirty="0"/>
              <a:t>	January and February.</a:t>
            </a:r>
          </a:p>
          <a:p>
            <a:r>
              <a:rPr lang="en-US" dirty="0"/>
              <a:t>Which month of the year shows the highest average humidity and why?</a:t>
            </a:r>
          </a:p>
          <a:p>
            <a:pPr marL="0" indent="0">
              <a:buNone/>
            </a:pPr>
            <a:r>
              <a:rPr lang="en-US" dirty="0"/>
              <a:t>	June shows the highest average humidity. This is because humidity is highest 	during the monsoon season.</a:t>
            </a:r>
          </a:p>
          <a:p>
            <a:r>
              <a:rPr lang="en-US" dirty="0"/>
              <a:t>Which month of the year shows the lowest average humidity and why?</a:t>
            </a:r>
          </a:p>
          <a:p>
            <a:pPr marL="0" indent="0">
              <a:buNone/>
            </a:pPr>
            <a:r>
              <a:rPr lang="en-US" dirty="0"/>
              <a:t>	January shows lowest average humidity.</a:t>
            </a:r>
          </a:p>
          <a:p>
            <a:r>
              <a:rPr lang="en-US" dirty="0"/>
              <a:t>Which month of the year shows the highest average relative humidity and why?</a:t>
            </a:r>
          </a:p>
          <a:p>
            <a:r>
              <a:rPr lang="en-US" dirty="0"/>
              <a:t>July shows highest average humidity.</a:t>
            </a:r>
          </a:p>
        </p:txBody>
      </p:sp>
    </p:spTree>
    <p:extLst>
      <p:ext uri="{BB962C8B-B14F-4D97-AF65-F5344CB8AC3E}">
        <p14:creationId xmlns:p14="http://schemas.microsoft.com/office/powerpoint/2010/main" val="1123668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0625-90F7-49D4-846D-3A31D3413B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139E4C-9528-4CF2-AC76-EE507D94DBC4}"/>
              </a:ext>
            </a:extLst>
          </p:cNvPr>
          <p:cNvSpPr>
            <a:spLocks noGrp="1"/>
          </p:cNvSpPr>
          <p:nvPr>
            <p:ph idx="1"/>
          </p:nvPr>
        </p:nvSpPr>
        <p:spPr>
          <a:xfrm>
            <a:off x="677334" y="609601"/>
            <a:ext cx="8596668" cy="5431762"/>
          </a:xfrm>
        </p:spPr>
        <p:txBody>
          <a:bodyPr/>
          <a:lstStyle/>
          <a:p>
            <a:r>
              <a:rPr lang="en-US" dirty="0"/>
              <a:t>Which month of year shows the lowest average relative humidity and why?</a:t>
            </a:r>
          </a:p>
          <a:p>
            <a:pPr marL="0" indent="0">
              <a:buNone/>
            </a:pPr>
            <a:r>
              <a:rPr lang="en-US" dirty="0"/>
              <a:t>	December shows lowest average relative humidity.</a:t>
            </a:r>
          </a:p>
          <a:p>
            <a:r>
              <a:rPr lang="en-US" dirty="0"/>
              <a:t>Which month of the year shows the highest average RSPM?</a:t>
            </a:r>
          </a:p>
          <a:p>
            <a:pPr marL="0" indent="0">
              <a:buNone/>
            </a:pPr>
            <a:r>
              <a:rPr lang="en-US" dirty="0"/>
              <a:t>	January shows highest average RSPM value.</a:t>
            </a:r>
            <a:endParaRPr lang="en-IN" dirty="0"/>
          </a:p>
          <a:p>
            <a:endParaRPr lang="en-IN" dirty="0"/>
          </a:p>
        </p:txBody>
      </p:sp>
    </p:spTree>
    <p:extLst>
      <p:ext uri="{BB962C8B-B14F-4D97-AF65-F5344CB8AC3E}">
        <p14:creationId xmlns:p14="http://schemas.microsoft.com/office/powerpoint/2010/main" val="3198167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042E-9037-457B-A132-FEA7A25ED992}"/>
              </a:ext>
            </a:extLst>
          </p:cNvPr>
          <p:cNvSpPr>
            <a:spLocks noGrp="1"/>
          </p:cNvSpPr>
          <p:nvPr>
            <p:ph type="title"/>
          </p:nvPr>
        </p:nvSpPr>
        <p:spPr/>
        <p:txBody>
          <a:bodyPr/>
          <a:lstStyle/>
          <a:p>
            <a:r>
              <a:rPr lang="en-US" dirty="0"/>
              <a:t>ACTIVITY 3</a:t>
            </a:r>
            <a:endParaRPr lang="en-IN" dirty="0"/>
          </a:p>
        </p:txBody>
      </p:sp>
      <p:sp>
        <p:nvSpPr>
          <p:cNvPr id="3" name="Text Placeholder 2">
            <a:extLst>
              <a:ext uri="{FF2B5EF4-FFF2-40B4-BE49-F238E27FC236}">
                <a16:creationId xmlns:a16="http://schemas.microsoft.com/office/drawing/2014/main" id="{44410977-459F-467E-83DB-3432FCD02EB2}"/>
              </a:ext>
            </a:extLst>
          </p:cNvPr>
          <p:cNvSpPr>
            <a:spLocks noGrp="1"/>
          </p:cNvSpPr>
          <p:nvPr>
            <p:ph type="body" idx="1"/>
          </p:nvPr>
        </p:nvSpPr>
        <p:spPr/>
        <p:txBody>
          <a:bodyPr/>
          <a:lstStyle/>
          <a:p>
            <a:r>
              <a:rPr lang="en-US" dirty="0"/>
              <a:t>AIM: TO MAKE AN AUDIT OF THE ELECTRICAL ENERGY CONSUMPTION BY VARIOUS HOUSEHOLD APPLIANCES AT YOUR HOME. </a:t>
            </a:r>
            <a:endParaRPr lang="en-IN" dirty="0"/>
          </a:p>
        </p:txBody>
      </p:sp>
    </p:spTree>
    <p:extLst>
      <p:ext uri="{BB962C8B-B14F-4D97-AF65-F5344CB8AC3E}">
        <p14:creationId xmlns:p14="http://schemas.microsoft.com/office/powerpoint/2010/main" val="3806545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E8B8F-F43E-451D-91AA-F57C5B1B9E57}"/>
              </a:ext>
            </a:extLst>
          </p:cNvPr>
          <p:cNvSpPr>
            <a:spLocks noGrp="1"/>
          </p:cNvSpPr>
          <p:nvPr>
            <p:ph type="title"/>
          </p:nvPr>
        </p:nvSpPr>
        <p:spPr/>
        <p:txBody>
          <a:bodyPr/>
          <a:lstStyle/>
          <a:p>
            <a:endParaRPr lang="en-IN"/>
          </a:p>
        </p:txBody>
      </p:sp>
      <p:graphicFrame>
        <p:nvGraphicFramePr>
          <p:cNvPr id="11" name="Table 11">
            <a:extLst>
              <a:ext uri="{FF2B5EF4-FFF2-40B4-BE49-F238E27FC236}">
                <a16:creationId xmlns:a16="http://schemas.microsoft.com/office/drawing/2014/main" id="{67E8E05A-0F7B-4FBE-8A15-EB048BDA2445}"/>
              </a:ext>
            </a:extLst>
          </p:cNvPr>
          <p:cNvGraphicFramePr>
            <a:graphicFrameLocks noGrp="1"/>
          </p:cNvGraphicFramePr>
          <p:nvPr>
            <p:ph idx="1"/>
            <p:extLst>
              <p:ext uri="{D42A27DB-BD31-4B8C-83A1-F6EECF244321}">
                <p14:modId xmlns:p14="http://schemas.microsoft.com/office/powerpoint/2010/main" val="2935778302"/>
              </p:ext>
            </p:extLst>
          </p:nvPr>
        </p:nvGraphicFramePr>
        <p:xfrm>
          <a:off x="643150" y="609600"/>
          <a:ext cx="9392101" cy="5667544"/>
        </p:xfrm>
        <a:graphic>
          <a:graphicData uri="http://schemas.openxmlformats.org/drawingml/2006/table">
            <a:tbl>
              <a:tblPr firstRow="1" bandRow="1">
                <a:tableStyleId>{5C22544A-7EE6-4342-B048-85BDC9FD1C3A}</a:tableStyleId>
              </a:tblPr>
              <a:tblGrid>
                <a:gridCol w="838409">
                  <a:extLst>
                    <a:ext uri="{9D8B030D-6E8A-4147-A177-3AD203B41FA5}">
                      <a16:colId xmlns:a16="http://schemas.microsoft.com/office/drawing/2014/main" val="1390875617"/>
                    </a:ext>
                  </a:extLst>
                </a:gridCol>
                <a:gridCol w="2303363">
                  <a:extLst>
                    <a:ext uri="{9D8B030D-6E8A-4147-A177-3AD203B41FA5}">
                      <a16:colId xmlns:a16="http://schemas.microsoft.com/office/drawing/2014/main" val="1229991793"/>
                    </a:ext>
                  </a:extLst>
                </a:gridCol>
                <a:gridCol w="2280212">
                  <a:extLst>
                    <a:ext uri="{9D8B030D-6E8A-4147-A177-3AD203B41FA5}">
                      <a16:colId xmlns:a16="http://schemas.microsoft.com/office/drawing/2014/main" val="915219232"/>
                    </a:ext>
                  </a:extLst>
                </a:gridCol>
                <a:gridCol w="1736203">
                  <a:extLst>
                    <a:ext uri="{9D8B030D-6E8A-4147-A177-3AD203B41FA5}">
                      <a16:colId xmlns:a16="http://schemas.microsoft.com/office/drawing/2014/main" val="1616658776"/>
                    </a:ext>
                  </a:extLst>
                </a:gridCol>
                <a:gridCol w="2233914">
                  <a:extLst>
                    <a:ext uri="{9D8B030D-6E8A-4147-A177-3AD203B41FA5}">
                      <a16:colId xmlns:a16="http://schemas.microsoft.com/office/drawing/2014/main" val="3102550396"/>
                    </a:ext>
                  </a:extLst>
                </a:gridCol>
              </a:tblGrid>
              <a:tr h="475784">
                <a:tc>
                  <a:txBody>
                    <a:bodyPr/>
                    <a:lstStyle/>
                    <a:p>
                      <a:r>
                        <a:rPr lang="en-US" dirty="0"/>
                        <a:t>S. No.</a:t>
                      </a:r>
                      <a:endParaRPr lang="en-IN" dirty="0"/>
                    </a:p>
                  </a:txBody>
                  <a:tcPr/>
                </a:tc>
                <a:tc>
                  <a:txBody>
                    <a:bodyPr/>
                    <a:lstStyle/>
                    <a:p>
                      <a:r>
                        <a:rPr lang="en-US" dirty="0"/>
                        <a:t>Electrical Appliance</a:t>
                      </a:r>
                      <a:endParaRPr lang="en-IN" dirty="0"/>
                    </a:p>
                  </a:txBody>
                  <a:tcPr/>
                </a:tc>
                <a:tc>
                  <a:txBody>
                    <a:bodyPr/>
                    <a:lstStyle/>
                    <a:p>
                      <a:r>
                        <a:rPr lang="en-US" dirty="0"/>
                        <a:t>Power of Appliance</a:t>
                      </a:r>
                      <a:endParaRPr lang="en-IN" dirty="0"/>
                    </a:p>
                  </a:txBody>
                  <a:tcPr/>
                </a:tc>
                <a:tc>
                  <a:txBody>
                    <a:bodyPr/>
                    <a:lstStyle/>
                    <a:p>
                      <a:r>
                        <a:rPr lang="en-US" dirty="0"/>
                        <a:t>Duration Used</a:t>
                      </a:r>
                      <a:endParaRPr lang="en-IN" dirty="0"/>
                    </a:p>
                  </a:txBody>
                  <a:tcPr/>
                </a:tc>
                <a:tc>
                  <a:txBody>
                    <a:bodyPr/>
                    <a:lstStyle/>
                    <a:p>
                      <a:r>
                        <a:rPr lang="en-US" dirty="0"/>
                        <a:t>Energy Consumed</a:t>
                      </a:r>
                      <a:endParaRPr lang="en-IN" dirty="0"/>
                    </a:p>
                  </a:txBody>
                  <a:tcPr/>
                </a:tc>
                <a:extLst>
                  <a:ext uri="{0D108BD9-81ED-4DB2-BD59-A6C34878D82A}">
                    <a16:rowId xmlns:a16="http://schemas.microsoft.com/office/drawing/2014/main" val="2765921257"/>
                  </a:ext>
                </a:extLst>
              </a:tr>
              <a:tr h="370840">
                <a:tc>
                  <a:txBody>
                    <a:bodyPr/>
                    <a:lstStyle/>
                    <a:p>
                      <a:r>
                        <a:rPr lang="en-US" dirty="0"/>
                        <a:t>1.</a:t>
                      </a:r>
                      <a:endParaRPr lang="en-IN" dirty="0"/>
                    </a:p>
                  </a:txBody>
                  <a:tcPr/>
                </a:tc>
                <a:tc>
                  <a:txBody>
                    <a:bodyPr/>
                    <a:lstStyle/>
                    <a:p>
                      <a:r>
                        <a:rPr lang="en-US" dirty="0"/>
                        <a:t>Refrigerator</a:t>
                      </a:r>
                      <a:endParaRPr lang="en-IN" dirty="0"/>
                    </a:p>
                  </a:txBody>
                  <a:tcPr/>
                </a:tc>
                <a:tc>
                  <a:txBody>
                    <a:bodyPr/>
                    <a:lstStyle/>
                    <a:p>
                      <a:r>
                        <a:rPr lang="en-US" dirty="0"/>
                        <a:t>250</a:t>
                      </a:r>
                      <a:endParaRPr lang="en-IN" dirty="0"/>
                    </a:p>
                  </a:txBody>
                  <a:tcPr/>
                </a:tc>
                <a:tc>
                  <a:txBody>
                    <a:bodyPr/>
                    <a:lstStyle/>
                    <a:p>
                      <a:r>
                        <a:rPr lang="en-US" dirty="0"/>
                        <a:t>24</a:t>
                      </a:r>
                      <a:endParaRPr lang="en-IN" dirty="0"/>
                    </a:p>
                  </a:txBody>
                  <a:tcPr/>
                </a:tc>
                <a:tc>
                  <a:txBody>
                    <a:bodyPr/>
                    <a:lstStyle/>
                    <a:p>
                      <a:r>
                        <a:rPr lang="en-US" dirty="0"/>
                        <a:t>6000</a:t>
                      </a:r>
                      <a:endParaRPr lang="en-IN" dirty="0"/>
                    </a:p>
                  </a:txBody>
                  <a:tcPr/>
                </a:tc>
                <a:extLst>
                  <a:ext uri="{0D108BD9-81ED-4DB2-BD59-A6C34878D82A}">
                    <a16:rowId xmlns:a16="http://schemas.microsoft.com/office/drawing/2014/main" val="1824165182"/>
                  </a:ext>
                </a:extLst>
              </a:tr>
              <a:tr h="370840">
                <a:tc>
                  <a:txBody>
                    <a:bodyPr/>
                    <a:lstStyle/>
                    <a:p>
                      <a:r>
                        <a:rPr lang="en-US" dirty="0"/>
                        <a:t>2.</a:t>
                      </a:r>
                      <a:endParaRPr lang="en-IN" dirty="0"/>
                    </a:p>
                  </a:txBody>
                  <a:tcPr/>
                </a:tc>
                <a:tc>
                  <a:txBody>
                    <a:bodyPr/>
                    <a:lstStyle/>
                    <a:p>
                      <a:r>
                        <a:rPr lang="en-US" dirty="0"/>
                        <a:t>Microwave</a:t>
                      </a:r>
                    </a:p>
                  </a:txBody>
                  <a:tcPr/>
                </a:tc>
                <a:tc>
                  <a:txBody>
                    <a:bodyPr/>
                    <a:lstStyle/>
                    <a:p>
                      <a:r>
                        <a:rPr lang="en-US" dirty="0"/>
                        <a:t>1000</a:t>
                      </a:r>
                      <a:endParaRPr lang="en-IN" dirty="0"/>
                    </a:p>
                  </a:txBody>
                  <a:tcPr/>
                </a:tc>
                <a:tc>
                  <a:txBody>
                    <a:bodyPr/>
                    <a:lstStyle/>
                    <a:p>
                      <a:r>
                        <a:rPr lang="en-US" dirty="0"/>
                        <a:t>0.25</a:t>
                      </a:r>
                      <a:endParaRPr lang="en-IN" dirty="0"/>
                    </a:p>
                  </a:txBody>
                  <a:tcPr/>
                </a:tc>
                <a:tc>
                  <a:txBody>
                    <a:bodyPr/>
                    <a:lstStyle/>
                    <a:p>
                      <a:r>
                        <a:rPr lang="en-US" dirty="0"/>
                        <a:t>250</a:t>
                      </a:r>
                      <a:endParaRPr lang="en-IN" dirty="0"/>
                    </a:p>
                  </a:txBody>
                  <a:tcPr/>
                </a:tc>
                <a:extLst>
                  <a:ext uri="{0D108BD9-81ED-4DB2-BD59-A6C34878D82A}">
                    <a16:rowId xmlns:a16="http://schemas.microsoft.com/office/drawing/2014/main" val="3889247315"/>
                  </a:ext>
                </a:extLst>
              </a:tr>
              <a:tr h="370840">
                <a:tc>
                  <a:txBody>
                    <a:bodyPr/>
                    <a:lstStyle/>
                    <a:p>
                      <a:r>
                        <a:rPr lang="en-US" dirty="0"/>
                        <a:t>3.</a:t>
                      </a:r>
                      <a:endParaRPr lang="en-IN" dirty="0"/>
                    </a:p>
                  </a:txBody>
                  <a:tcPr/>
                </a:tc>
                <a:tc>
                  <a:txBody>
                    <a:bodyPr/>
                    <a:lstStyle/>
                    <a:p>
                      <a:r>
                        <a:rPr lang="en-US" dirty="0"/>
                        <a:t>Air fryer</a:t>
                      </a:r>
                    </a:p>
                  </a:txBody>
                  <a:tcPr/>
                </a:tc>
                <a:tc>
                  <a:txBody>
                    <a:bodyPr/>
                    <a:lstStyle/>
                    <a:p>
                      <a:r>
                        <a:rPr lang="en-US" dirty="0"/>
                        <a:t>1400</a:t>
                      </a:r>
                      <a:endParaRPr lang="en-IN" dirty="0"/>
                    </a:p>
                  </a:txBody>
                  <a:tcPr/>
                </a:tc>
                <a:tc>
                  <a:txBody>
                    <a:bodyPr/>
                    <a:lstStyle/>
                    <a:p>
                      <a:r>
                        <a:rPr lang="en-US" dirty="0"/>
                        <a:t>0.5</a:t>
                      </a:r>
                      <a:endParaRPr lang="en-IN" dirty="0"/>
                    </a:p>
                  </a:txBody>
                  <a:tcPr/>
                </a:tc>
                <a:tc>
                  <a:txBody>
                    <a:bodyPr/>
                    <a:lstStyle/>
                    <a:p>
                      <a:r>
                        <a:rPr lang="en-US" dirty="0"/>
                        <a:t>700</a:t>
                      </a:r>
                      <a:endParaRPr lang="en-IN" dirty="0"/>
                    </a:p>
                  </a:txBody>
                  <a:tcPr/>
                </a:tc>
                <a:extLst>
                  <a:ext uri="{0D108BD9-81ED-4DB2-BD59-A6C34878D82A}">
                    <a16:rowId xmlns:a16="http://schemas.microsoft.com/office/drawing/2014/main" val="3890287593"/>
                  </a:ext>
                </a:extLst>
              </a:tr>
              <a:tr h="370840">
                <a:tc>
                  <a:txBody>
                    <a:bodyPr/>
                    <a:lstStyle/>
                    <a:p>
                      <a:r>
                        <a:rPr lang="en-US" dirty="0"/>
                        <a:t>4.</a:t>
                      </a:r>
                      <a:endParaRPr lang="en-IN" dirty="0"/>
                    </a:p>
                  </a:txBody>
                  <a:tcPr/>
                </a:tc>
                <a:tc>
                  <a:txBody>
                    <a:bodyPr/>
                    <a:lstStyle/>
                    <a:p>
                      <a:r>
                        <a:rPr lang="en-US" dirty="0"/>
                        <a:t>Kettle</a:t>
                      </a:r>
                      <a:endParaRPr lang="en-IN" dirty="0"/>
                    </a:p>
                  </a:txBody>
                  <a:tcPr/>
                </a:tc>
                <a:tc>
                  <a:txBody>
                    <a:bodyPr/>
                    <a:lstStyle/>
                    <a:p>
                      <a:r>
                        <a:rPr lang="en-US" dirty="0"/>
                        <a:t>1400</a:t>
                      </a:r>
                      <a:endParaRPr lang="en-IN" dirty="0"/>
                    </a:p>
                  </a:txBody>
                  <a:tcPr/>
                </a:tc>
                <a:tc>
                  <a:txBody>
                    <a:bodyPr/>
                    <a:lstStyle/>
                    <a:p>
                      <a:r>
                        <a:rPr lang="en-US" dirty="0"/>
                        <a:t>0.25</a:t>
                      </a:r>
                      <a:endParaRPr lang="en-IN" dirty="0"/>
                    </a:p>
                  </a:txBody>
                  <a:tcPr/>
                </a:tc>
                <a:tc>
                  <a:txBody>
                    <a:bodyPr/>
                    <a:lstStyle/>
                    <a:p>
                      <a:r>
                        <a:rPr lang="en-US" dirty="0"/>
                        <a:t>350</a:t>
                      </a:r>
                      <a:endParaRPr lang="en-IN" dirty="0"/>
                    </a:p>
                  </a:txBody>
                  <a:tcPr/>
                </a:tc>
                <a:extLst>
                  <a:ext uri="{0D108BD9-81ED-4DB2-BD59-A6C34878D82A}">
                    <a16:rowId xmlns:a16="http://schemas.microsoft.com/office/drawing/2014/main" val="3386417625"/>
                  </a:ext>
                </a:extLst>
              </a:tr>
              <a:tr h="370840">
                <a:tc>
                  <a:txBody>
                    <a:bodyPr/>
                    <a:lstStyle/>
                    <a:p>
                      <a:r>
                        <a:rPr lang="en-US" dirty="0"/>
                        <a:t>5.</a:t>
                      </a:r>
                      <a:endParaRPr lang="en-IN" dirty="0"/>
                    </a:p>
                  </a:txBody>
                  <a:tcPr/>
                </a:tc>
                <a:tc>
                  <a:txBody>
                    <a:bodyPr/>
                    <a:lstStyle/>
                    <a:p>
                      <a:r>
                        <a:rPr lang="en-US" dirty="0"/>
                        <a:t>Water filter</a:t>
                      </a:r>
                      <a:endParaRPr lang="en-IN" dirty="0"/>
                    </a:p>
                  </a:txBody>
                  <a:tcPr/>
                </a:tc>
                <a:tc>
                  <a:txBody>
                    <a:bodyPr/>
                    <a:lstStyle/>
                    <a:p>
                      <a:r>
                        <a:rPr lang="en-US" dirty="0"/>
                        <a:t>60</a:t>
                      </a:r>
                      <a:endParaRPr lang="en-IN" dirty="0"/>
                    </a:p>
                  </a:txBody>
                  <a:tcPr/>
                </a:tc>
                <a:tc>
                  <a:txBody>
                    <a:bodyPr/>
                    <a:lstStyle/>
                    <a:p>
                      <a:r>
                        <a:rPr lang="en-US" dirty="0"/>
                        <a:t>24</a:t>
                      </a:r>
                      <a:endParaRPr lang="en-IN" dirty="0"/>
                    </a:p>
                  </a:txBody>
                  <a:tcPr/>
                </a:tc>
                <a:tc>
                  <a:txBody>
                    <a:bodyPr/>
                    <a:lstStyle/>
                    <a:p>
                      <a:r>
                        <a:rPr lang="en-US" dirty="0"/>
                        <a:t>1440</a:t>
                      </a:r>
                      <a:endParaRPr lang="en-IN" dirty="0"/>
                    </a:p>
                  </a:txBody>
                  <a:tcPr/>
                </a:tc>
                <a:extLst>
                  <a:ext uri="{0D108BD9-81ED-4DB2-BD59-A6C34878D82A}">
                    <a16:rowId xmlns:a16="http://schemas.microsoft.com/office/drawing/2014/main" val="466300232"/>
                  </a:ext>
                </a:extLst>
              </a:tr>
              <a:tr h="370840">
                <a:tc>
                  <a:txBody>
                    <a:bodyPr/>
                    <a:lstStyle/>
                    <a:p>
                      <a:r>
                        <a:rPr lang="en-US" dirty="0"/>
                        <a:t>6.</a:t>
                      </a:r>
                      <a:endParaRPr lang="en-IN" dirty="0"/>
                    </a:p>
                  </a:txBody>
                  <a:tcPr/>
                </a:tc>
                <a:tc>
                  <a:txBody>
                    <a:bodyPr/>
                    <a:lstStyle/>
                    <a:p>
                      <a:r>
                        <a:rPr lang="en-US" dirty="0"/>
                        <a:t>Iron</a:t>
                      </a:r>
                    </a:p>
                  </a:txBody>
                  <a:tcPr/>
                </a:tc>
                <a:tc>
                  <a:txBody>
                    <a:bodyPr/>
                    <a:lstStyle/>
                    <a:p>
                      <a:r>
                        <a:rPr lang="en-US" dirty="0"/>
                        <a:t>1000</a:t>
                      </a:r>
                      <a:endParaRPr lang="en-IN" dirty="0"/>
                    </a:p>
                  </a:txBody>
                  <a:tcPr/>
                </a:tc>
                <a:tc>
                  <a:txBody>
                    <a:bodyPr/>
                    <a:lstStyle/>
                    <a:p>
                      <a:r>
                        <a:rPr lang="en-US" dirty="0"/>
                        <a:t>1.5</a:t>
                      </a:r>
                      <a:endParaRPr lang="en-IN" dirty="0"/>
                    </a:p>
                  </a:txBody>
                  <a:tcPr/>
                </a:tc>
                <a:tc>
                  <a:txBody>
                    <a:bodyPr/>
                    <a:lstStyle/>
                    <a:p>
                      <a:r>
                        <a:rPr lang="en-US" dirty="0"/>
                        <a:t>1500</a:t>
                      </a:r>
                      <a:endParaRPr lang="en-IN" dirty="0"/>
                    </a:p>
                  </a:txBody>
                  <a:tcPr/>
                </a:tc>
                <a:extLst>
                  <a:ext uri="{0D108BD9-81ED-4DB2-BD59-A6C34878D82A}">
                    <a16:rowId xmlns:a16="http://schemas.microsoft.com/office/drawing/2014/main" val="523648010"/>
                  </a:ext>
                </a:extLst>
              </a:tr>
              <a:tr h="370840">
                <a:tc>
                  <a:txBody>
                    <a:bodyPr/>
                    <a:lstStyle/>
                    <a:p>
                      <a:r>
                        <a:rPr lang="en-US" dirty="0"/>
                        <a:t>7.</a:t>
                      </a:r>
                      <a:endParaRPr lang="en-IN" dirty="0"/>
                    </a:p>
                  </a:txBody>
                  <a:tcPr/>
                </a:tc>
                <a:tc>
                  <a:txBody>
                    <a:bodyPr/>
                    <a:lstStyle/>
                    <a:p>
                      <a:r>
                        <a:rPr lang="en-US" dirty="0"/>
                        <a:t>Router</a:t>
                      </a:r>
                      <a:endParaRPr lang="en-IN" dirty="0"/>
                    </a:p>
                  </a:txBody>
                  <a:tcPr/>
                </a:tc>
                <a:tc>
                  <a:txBody>
                    <a:bodyPr/>
                    <a:lstStyle/>
                    <a:p>
                      <a:r>
                        <a:rPr lang="en-US" dirty="0"/>
                        <a:t>15</a:t>
                      </a:r>
                      <a:endParaRPr lang="en-IN" dirty="0"/>
                    </a:p>
                  </a:txBody>
                  <a:tcPr/>
                </a:tc>
                <a:tc>
                  <a:txBody>
                    <a:bodyPr/>
                    <a:lstStyle/>
                    <a:p>
                      <a:r>
                        <a:rPr lang="en-US" dirty="0"/>
                        <a:t>24</a:t>
                      </a:r>
                      <a:endParaRPr lang="en-IN" dirty="0"/>
                    </a:p>
                  </a:txBody>
                  <a:tcPr/>
                </a:tc>
                <a:tc>
                  <a:txBody>
                    <a:bodyPr/>
                    <a:lstStyle/>
                    <a:p>
                      <a:r>
                        <a:rPr lang="en-US" dirty="0"/>
                        <a:t>360</a:t>
                      </a:r>
                      <a:endParaRPr lang="en-IN" dirty="0"/>
                    </a:p>
                  </a:txBody>
                  <a:tcPr/>
                </a:tc>
                <a:extLst>
                  <a:ext uri="{0D108BD9-81ED-4DB2-BD59-A6C34878D82A}">
                    <a16:rowId xmlns:a16="http://schemas.microsoft.com/office/drawing/2014/main" val="1653308317"/>
                  </a:ext>
                </a:extLst>
              </a:tr>
              <a:tr h="370840">
                <a:tc>
                  <a:txBody>
                    <a:bodyPr/>
                    <a:lstStyle/>
                    <a:p>
                      <a:r>
                        <a:rPr lang="en-US" dirty="0"/>
                        <a:t>8.</a:t>
                      </a:r>
                      <a:endParaRPr lang="en-IN" dirty="0"/>
                    </a:p>
                  </a:txBody>
                  <a:tcPr/>
                </a:tc>
                <a:tc>
                  <a:txBody>
                    <a:bodyPr/>
                    <a:lstStyle/>
                    <a:p>
                      <a:r>
                        <a:rPr lang="en-US" dirty="0"/>
                        <a:t>TV 1</a:t>
                      </a:r>
                      <a:endParaRPr lang="en-IN" dirty="0"/>
                    </a:p>
                  </a:txBody>
                  <a:tcPr/>
                </a:tc>
                <a:tc>
                  <a:txBody>
                    <a:bodyPr/>
                    <a:lstStyle/>
                    <a:p>
                      <a:r>
                        <a:rPr lang="en-US" dirty="0"/>
                        <a:t>50</a:t>
                      </a:r>
                      <a:endParaRPr lang="en-IN" dirty="0"/>
                    </a:p>
                  </a:txBody>
                  <a:tcPr/>
                </a:tc>
                <a:tc>
                  <a:txBody>
                    <a:bodyPr/>
                    <a:lstStyle/>
                    <a:p>
                      <a:r>
                        <a:rPr lang="en-US" dirty="0"/>
                        <a:t>3</a:t>
                      </a:r>
                      <a:endParaRPr lang="en-IN" dirty="0"/>
                    </a:p>
                  </a:txBody>
                  <a:tcPr/>
                </a:tc>
                <a:tc>
                  <a:txBody>
                    <a:bodyPr/>
                    <a:lstStyle/>
                    <a:p>
                      <a:r>
                        <a:rPr lang="en-US" dirty="0"/>
                        <a:t>150</a:t>
                      </a:r>
                      <a:endParaRPr lang="en-IN" dirty="0"/>
                    </a:p>
                  </a:txBody>
                  <a:tcPr/>
                </a:tc>
                <a:extLst>
                  <a:ext uri="{0D108BD9-81ED-4DB2-BD59-A6C34878D82A}">
                    <a16:rowId xmlns:a16="http://schemas.microsoft.com/office/drawing/2014/main" val="321214343"/>
                  </a:ext>
                </a:extLst>
              </a:tr>
              <a:tr h="370840">
                <a:tc>
                  <a:txBody>
                    <a:bodyPr/>
                    <a:lstStyle/>
                    <a:p>
                      <a:r>
                        <a:rPr lang="en-US" dirty="0"/>
                        <a:t>9.</a:t>
                      </a:r>
                      <a:endParaRPr lang="en-IN" dirty="0"/>
                    </a:p>
                  </a:txBody>
                  <a:tcPr/>
                </a:tc>
                <a:tc>
                  <a:txBody>
                    <a:bodyPr/>
                    <a:lstStyle/>
                    <a:p>
                      <a:r>
                        <a:rPr lang="en-US" dirty="0"/>
                        <a:t>TV 2</a:t>
                      </a:r>
                      <a:endParaRPr lang="en-IN" dirty="0"/>
                    </a:p>
                  </a:txBody>
                  <a:tcPr/>
                </a:tc>
                <a:tc>
                  <a:txBody>
                    <a:bodyPr/>
                    <a:lstStyle/>
                    <a:p>
                      <a:r>
                        <a:rPr lang="en-US" dirty="0"/>
                        <a:t>50</a:t>
                      </a:r>
                      <a:endParaRPr lang="en-IN" dirty="0"/>
                    </a:p>
                  </a:txBody>
                  <a:tcPr/>
                </a:tc>
                <a:tc>
                  <a:txBody>
                    <a:bodyPr/>
                    <a:lstStyle/>
                    <a:p>
                      <a:r>
                        <a:rPr lang="en-US" dirty="0"/>
                        <a:t>2</a:t>
                      </a:r>
                      <a:endParaRPr lang="en-IN" dirty="0"/>
                    </a:p>
                  </a:txBody>
                  <a:tcPr/>
                </a:tc>
                <a:tc>
                  <a:txBody>
                    <a:bodyPr/>
                    <a:lstStyle/>
                    <a:p>
                      <a:r>
                        <a:rPr lang="en-US" dirty="0"/>
                        <a:t>100</a:t>
                      </a:r>
                      <a:endParaRPr lang="en-IN" dirty="0"/>
                    </a:p>
                  </a:txBody>
                  <a:tcPr/>
                </a:tc>
                <a:extLst>
                  <a:ext uri="{0D108BD9-81ED-4DB2-BD59-A6C34878D82A}">
                    <a16:rowId xmlns:a16="http://schemas.microsoft.com/office/drawing/2014/main" val="3772460129"/>
                  </a:ext>
                </a:extLst>
              </a:tr>
              <a:tr h="370840">
                <a:tc>
                  <a:txBody>
                    <a:bodyPr/>
                    <a:lstStyle/>
                    <a:p>
                      <a:r>
                        <a:rPr lang="en-US" dirty="0"/>
                        <a:t>10.</a:t>
                      </a:r>
                      <a:endParaRPr lang="en-IN" dirty="0"/>
                    </a:p>
                  </a:txBody>
                  <a:tcPr/>
                </a:tc>
                <a:tc>
                  <a:txBody>
                    <a:bodyPr/>
                    <a:lstStyle/>
                    <a:p>
                      <a:r>
                        <a:rPr lang="en-US" dirty="0"/>
                        <a:t>AC 1</a:t>
                      </a:r>
                      <a:endParaRPr lang="en-IN" dirty="0"/>
                    </a:p>
                  </a:txBody>
                  <a:tcPr/>
                </a:tc>
                <a:tc>
                  <a:txBody>
                    <a:bodyPr/>
                    <a:lstStyle/>
                    <a:p>
                      <a:r>
                        <a:rPr lang="en-US" dirty="0"/>
                        <a:t>1000</a:t>
                      </a:r>
                      <a:endParaRPr lang="en-IN" dirty="0"/>
                    </a:p>
                  </a:txBody>
                  <a:tcPr/>
                </a:tc>
                <a:tc>
                  <a:txBody>
                    <a:bodyPr/>
                    <a:lstStyle/>
                    <a:p>
                      <a:r>
                        <a:rPr lang="en-US" dirty="0"/>
                        <a:t>9</a:t>
                      </a:r>
                      <a:endParaRPr lang="en-IN" dirty="0"/>
                    </a:p>
                  </a:txBody>
                  <a:tcPr/>
                </a:tc>
                <a:tc>
                  <a:txBody>
                    <a:bodyPr/>
                    <a:lstStyle/>
                    <a:p>
                      <a:r>
                        <a:rPr lang="en-US" dirty="0"/>
                        <a:t>9000</a:t>
                      </a:r>
                      <a:endParaRPr lang="en-IN" dirty="0"/>
                    </a:p>
                  </a:txBody>
                  <a:tcPr/>
                </a:tc>
                <a:extLst>
                  <a:ext uri="{0D108BD9-81ED-4DB2-BD59-A6C34878D82A}">
                    <a16:rowId xmlns:a16="http://schemas.microsoft.com/office/drawing/2014/main" val="835992052"/>
                  </a:ext>
                </a:extLst>
              </a:tr>
              <a:tr h="370840">
                <a:tc>
                  <a:txBody>
                    <a:bodyPr/>
                    <a:lstStyle/>
                    <a:p>
                      <a:r>
                        <a:rPr lang="en-US" dirty="0"/>
                        <a:t>11.</a:t>
                      </a:r>
                      <a:endParaRPr lang="en-IN" dirty="0"/>
                    </a:p>
                  </a:txBody>
                  <a:tcPr/>
                </a:tc>
                <a:tc>
                  <a:txBody>
                    <a:bodyPr/>
                    <a:lstStyle/>
                    <a:p>
                      <a:r>
                        <a:rPr lang="en-US" dirty="0"/>
                        <a:t>AC 2</a:t>
                      </a:r>
                      <a:endParaRPr lang="en-IN" dirty="0"/>
                    </a:p>
                  </a:txBody>
                  <a:tcPr/>
                </a:tc>
                <a:tc>
                  <a:txBody>
                    <a:bodyPr/>
                    <a:lstStyle/>
                    <a:p>
                      <a:r>
                        <a:rPr lang="en-US" dirty="0"/>
                        <a:t>1000</a:t>
                      </a:r>
                      <a:endParaRPr lang="en-IN" dirty="0"/>
                    </a:p>
                  </a:txBody>
                  <a:tcPr/>
                </a:tc>
                <a:tc>
                  <a:txBody>
                    <a:bodyPr/>
                    <a:lstStyle/>
                    <a:p>
                      <a:r>
                        <a:rPr lang="en-US" dirty="0"/>
                        <a:t>9</a:t>
                      </a:r>
                      <a:endParaRPr lang="en-IN" dirty="0"/>
                    </a:p>
                  </a:txBody>
                  <a:tcPr/>
                </a:tc>
                <a:tc>
                  <a:txBody>
                    <a:bodyPr/>
                    <a:lstStyle/>
                    <a:p>
                      <a:r>
                        <a:rPr lang="en-US" dirty="0"/>
                        <a:t>9000</a:t>
                      </a:r>
                      <a:endParaRPr lang="en-IN" dirty="0"/>
                    </a:p>
                  </a:txBody>
                  <a:tcPr/>
                </a:tc>
                <a:extLst>
                  <a:ext uri="{0D108BD9-81ED-4DB2-BD59-A6C34878D82A}">
                    <a16:rowId xmlns:a16="http://schemas.microsoft.com/office/drawing/2014/main" val="1681806778"/>
                  </a:ext>
                </a:extLst>
              </a:tr>
              <a:tr h="370840">
                <a:tc>
                  <a:txBody>
                    <a:bodyPr/>
                    <a:lstStyle/>
                    <a:p>
                      <a:r>
                        <a:rPr lang="en-US" dirty="0"/>
                        <a:t>12.</a:t>
                      </a:r>
                      <a:endParaRPr lang="en-IN" dirty="0"/>
                    </a:p>
                  </a:txBody>
                  <a:tcPr/>
                </a:tc>
                <a:tc>
                  <a:txBody>
                    <a:bodyPr/>
                    <a:lstStyle/>
                    <a:p>
                      <a:r>
                        <a:rPr lang="en-US" dirty="0"/>
                        <a:t>AC 3</a:t>
                      </a:r>
                      <a:endParaRPr lang="en-IN" dirty="0"/>
                    </a:p>
                  </a:txBody>
                  <a:tcPr/>
                </a:tc>
                <a:tc>
                  <a:txBody>
                    <a:bodyPr/>
                    <a:lstStyle/>
                    <a:p>
                      <a:r>
                        <a:rPr lang="en-US" dirty="0"/>
                        <a:t>1000</a:t>
                      </a:r>
                      <a:endParaRPr lang="en-IN" dirty="0"/>
                    </a:p>
                  </a:txBody>
                  <a:tcPr/>
                </a:tc>
                <a:tc>
                  <a:txBody>
                    <a:bodyPr/>
                    <a:lstStyle/>
                    <a:p>
                      <a:r>
                        <a:rPr lang="en-US" dirty="0"/>
                        <a:t>12</a:t>
                      </a:r>
                      <a:endParaRPr lang="en-IN" dirty="0"/>
                    </a:p>
                  </a:txBody>
                  <a:tcPr/>
                </a:tc>
                <a:tc>
                  <a:txBody>
                    <a:bodyPr/>
                    <a:lstStyle/>
                    <a:p>
                      <a:r>
                        <a:rPr lang="en-US" dirty="0"/>
                        <a:t>1200</a:t>
                      </a:r>
                      <a:endParaRPr lang="en-IN" dirty="0"/>
                    </a:p>
                  </a:txBody>
                  <a:tcPr/>
                </a:tc>
                <a:extLst>
                  <a:ext uri="{0D108BD9-81ED-4DB2-BD59-A6C34878D82A}">
                    <a16:rowId xmlns:a16="http://schemas.microsoft.com/office/drawing/2014/main" val="1492108433"/>
                  </a:ext>
                </a:extLst>
              </a:tr>
              <a:tr h="370840">
                <a:tc>
                  <a:txBody>
                    <a:bodyPr/>
                    <a:lstStyle/>
                    <a:p>
                      <a:r>
                        <a:rPr lang="en-US" dirty="0"/>
                        <a:t>13.</a:t>
                      </a:r>
                      <a:endParaRPr lang="en-IN" dirty="0"/>
                    </a:p>
                  </a:txBody>
                  <a:tcPr/>
                </a:tc>
                <a:tc>
                  <a:txBody>
                    <a:bodyPr/>
                    <a:lstStyle/>
                    <a:p>
                      <a:r>
                        <a:rPr lang="en-US" dirty="0"/>
                        <a:t>Geyser</a:t>
                      </a:r>
                      <a:endParaRPr lang="en-IN" dirty="0"/>
                    </a:p>
                  </a:txBody>
                  <a:tcPr/>
                </a:tc>
                <a:tc>
                  <a:txBody>
                    <a:bodyPr/>
                    <a:lstStyle/>
                    <a:p>
                      <a:r>
                        <a:rPr lang="en-US" dirty="0"/>
                        <a:t>500</a:t>
                      </a:r>
                      <a:endParaRPr lang="en-IN" dirty="0"/>
                    </a:p>
                  </a:txBody>
                  <a:tcPr/>
                </a:tc>
                <a:tc>
                  <a:txBody>
                    <a:bodyPr/>
                    <a:lstStyle/>
                    <a:p>
                      <a:r>
                        <a:rPr lang="en-US" dirty="0"/>
                        <a:t>1.5</a:t>
                      </a:r>
                      <a:endParaRPr lang="en-IN" dirty="0"/>
                    </a:p>
                  </a:txBody>
                  <a:tcPr/>
                </a:tc>
                <a:tc>
                  <a:txBody>
                    <a:bodyPr/>
                    <a:lstStyle/>
                    <a:p>
                      <a:r>
                        <a:rPr lang="en-US" dirty="0"/>
                        <a:t>750</a:t>
                      </a:r>
                      <a:endParaRPr lang="en-IN" dirty="0"/>
                    </a:p>
                  </a:txBody>
                  <a:tcPr/>
                </a:tc>
                <a:extLst>
                  <a:ext uri="{0D108BD9-81ED-4DB2-BD59-A6C34878D82A}">
                    <a16:rowId xmlns:a16="http://schemas.microsoft.com/office/drawing/2014/main" val="2935977072"/>
                  </a:ext>
                </a:extLst>
              </a:tr>
              <a:tr h="370840">
                <a:tc>
                  <a:txBody>
                    <a:bodyPr/>
                    <a:lstStyle/>
                    <a:p>
                      <a:r>
                        <a:rPr lang="en-US" dirty="0"/>
                        <a:t>14.</a:t>
                      </a:r>
                      <a:endParaRPr lang="en-IN" dirty="0"/>
                    </a:p>
                  </a:txBody>
                  <a:tcPr/>
                </a:tc>
                <a:tc>
                  <a:txBody>
                    <a:bodyPr/>
                    <a:lstStyle/>
                    <a:p>
                      <a:r>
                        <a:rPr lang="en-US" dirty="0"/>
                        <a:t>Printer</a:t>
                      </a:r>
                      <a:endParaRPr lang="en-IN" dirty="0"/>
                    </a:p>
                  </a:txBody>
                  <a:tcPr/>
                </a:tc>
                <a:tc>
                  <a:txBody>
                    <a:bodyPr/>
                    <a:lstStyle/>
                    <a:p>
                      <a:r>
                        <a:rPr lang="en-US" dirty="0"/>
                        <a:t>40</a:t>
                      </a:r>
                      <a:endParaRPr lang="en-IN" dirty="0"/>
                    </a:p>
                  </a:txBody>
                  <a:tcPr/>
                </a:tc>
                <a:tc>
                  <a:txBody>
                    <a:bodyPr/>
                    <a:lstStyle/>
                    <a:p>
                      <a:r>
                        <a:rPr lang="en-US" dirty="0"/>
                        <a:t>0.5</a:t>
                      </a:r>
                      <a:endParaRPr lang="en-IN" dirty="0"/>
                    </a:p>
                  </a:txBody>
                  <a:tcPr/>
                </a:tc>
                <a:tc>
                  <a:txBody>
                    <a:bodyPr/>
                    <a:lstStyle/>
                    <a:p>
                      <a:r>
                        <a:rPr lang="en-US" dirty="0"/>
                        <a:t>20</a:t>
                      </a:r>
                      <a:endParaRPr lang="en-IN" dirty="0"/>
                    </a:p>
                  </a:txBody>
                  <a:tcPr/>
                </a:tc>
                <a:extLst>
                  <a:ext uri="{0D108BD9-81ED-4DB2-BD59-A6C34878D82A}">
                    <a16:rowId xmlns:a16="http://schemas.microsoft.com/office/drawing/2014/main" val="3968420495"/>
                  </a:ext>
                </a:extLst>
              </a:tr>
            </a:tbl>
          </a:graphicData>
        </a:graphic>
      </p:graphicFrame>
    </p:spTree>
    <p:extLst>
      <p:ext uri="{BB962C8B-B14F-4D97-AF65-F5344CB8AC3E}">
        <p14:creationId xmlns:p14="http://schemas.microsoft.com/office/powerpoint/2010/main" val="390538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E8B8F-F43E-451D-91AA-F57C5B1B9E57}"/>
              </a:ext>
            </a:extLst>
          </p:cNvPr>
          <p:cNvSpPr>
            <a:spLocks noGrp="1"/>
          </p:cNvSpPr>
          <p:nvPr>
            <p:ph type="title"/>
          </p:nvPr>
        </p:nvSpPr>
        <p:spPr/>
        <p:txBody>
          <a:bodyPr/>
          <a:lstStyle/>
          <a:p>
            <a:endParaRPr lang="en-IN"/>
          </a:p>
        </p:txBody>
      </p:sp>
      <p:graphicFrame>
        <p:nvGraphicFramePr>
          <p:cNvPr id="11" name="Table 11">
            <a:extLst>
              <a:ext uri="{FF2B5EF4-FFF2-40B4-BE49-F238E27FC236}">
                <a16:creationId xmlns:a16="http://schemas.microsoft.com/office/drawing/2014/main" id="{67E8E05A-0F7B-4FBE-8A15-EB048BDA2445}"/>
              </a:ext>
            </a:extLst>
          </p:cNvPr>
          <p:cNvGraphicFramePr>
            <a:graphicFrameLocks noGrp="1"/>
          </p:cNvGraphicFramePr>
          <p:nvPr>
            <p:ph idx="1"/>
            <p:extLst>
              <p:ext uri="{D42A27DB-BD31-4B8C-83A1-F6EECF244321}">
                <p14:modId xmlns:p14="http://schemas.microsoft.com/office/powerpoint/2010/main" val="566756242"/>
              </p:ext>
            </p:extLst>
          </p:nvPr>
        </p:nvGraphicFramePr>
        <p:xfrm>
          <a:off x="643150" y="609600"/>
          <a:ext cx="9392101" cy="5667544"/>
        </p:xfrm>
        <a:graphic>
          <a:graphicData uri="http://schemas.openxmlformats.org/drawingml/2006/table">
            <a:tbl>
              <a:tblPr firstRow="1" bandRow="1">
                <a:tableStyleId>{5C22544A-7EE6-4342-B048-85BDC9FD1C3A}</a:tableStyleId>
              </a:tblPr>
              <a:tblGrid>
                <a:gridCol w="838409">
                  <a:extLst>
                    <a:ext uri="{9D8B030D-6E8A-4147-A177-3AD203B41FA5}">
                      <a16:colId xmlns:a16="http://schemas.microsoft.com/office/drawing/2014/main" val="1390875617"/>
                    </a:ext>
                  </a:extLst>
                </a:gridCol>
                <a:gridCol w="2303363">
                  <a:extLst>
                    <a:ext uri="{9D8B030D-6E8A-4147-A177-3AD203B41FA5}">
                      <a16:colId xmlns:a16="http://schemas.microsoft.com/office/drawing/2014/main" val="1229991793"/>
                    </a:ext>
                  </a:extLst>
                </a:gridCol>
                <a:gridCol w="2280212">
                  <a:extLst>
                    <a:ext uri="{9D8B030D-6E8A-4147-A177-3AD203B41FA5}">
                      <a16:colId xmlns:a16="http://schemas.microsoft.com/office/drawing/2014/main" val="915219232"/>
                    </a:ext>
                  </a:extLst>
                </a:gridCol>
                <a:gridCol w="1736203">
                  <a:extLst>
                    <a:ext uri="{9D8B030D-6E8A-4147-A177-3AD203B41FA5}">
                      <a16:colId xmlns:a16="http://schemas.microsoft.com/office/drawing/2014/main" val="1616658776"/>
                    </a:ext>
                  </a:extLst>
                </a:gridCol>
                <a:gridCol w="2233914">
                  <a:extLst>
                    <a:ext uri="{9D8B030D-6E8A-4147-A177-3AD203B41FA5}">
                      <a16:colId xmlns:a16="http://schemas.microsoft.com/office/drawing/2014/main" val="3102550396"/>
                    </a:ext>
                  </a:extLst>
                </a:gridCol>
              </a:tblGrid>
              <a:tr h="475784">
                <a:tc>
                  <a:txBody>
                    <a:bodyPr/>
                    <a:lstStyle/>
                    <a:p>
                      <a:r>
                        <a:rPr lang="en-US" dirty="0"/>
                        <a:t>S. No.</a:t>
                      </a:r>
                      <a:endParaRPr lang="en-IN" dirty="0"/>
                    </a:p>
                  </a:txBody>
                  <a:tcPr/>
                </a:tc>
                <a:tc>
                  <a:txBody>
                    <a:bodyPr/>
                    <a:lstStyle/>
                    <a:p>
                      <a:r>
                        <a:rPr lang="en-US" dirty="0"/>
                        <a:t>Electrical Appliance</a:t>
                      </a:r>
                      <a:endParaRPr lang="en-IN" dirty="0"/>
                    </a:p>
                  </a:txBody>
                  <a:tcPr/>
                </a:tc>
                <a:tc>
                  <a:txBody>
                    <a:bodyPr/>
                    <a:lstStyle/>
                    <a:p>
                      <a:r>
                        <a:rPr lang="en-US" dirty="0"/>
                        <a:t>Power of Appliance</a:t>
                      </a:r>
                      <a:endParaRPr lang="en-IN" dirty="0"/>
                    </a:p>
                  </a:txBody>
                  <a:tcPr/>
                </a:tc>
                <a:tc>
                  <a:txBody>
                    <a:bodyPr/>
                    <a:lstStyle/>
                    <a:p>
                      <a:r>
                        <a:rPr lang="en-US" dirty="0"/>
                        <a:t>Duration Used</a:t>
                      </a:r>
                      <a:endParaRPr lang="en-IN" dirty="0"/>
                    </a:p>
                  </a:txBody>
                  <a:tcPr/>
                </a:tc>
                <a:tc>
                  <a:txBody>
                    <a:bodyPr/>
                    <a:lstStyle/>
                    <a:p>
                      <a:r>
                        <a:rPr lang="en-US" dirty="0"/>
                        <a:t>Energy Consumed</a:t>
                      </a:r>
                      <a:endParaRPr lang="en-IN" dirty="0"/>
                    </a:p>
                  </a:txBody>
                  <a:tcPr/>
                </a:tc>
                <a:extLst>
                  <a:ext uri="{0D108BD9-81ED-4DB2-BD59-A6C34878D82A}">
                    <a16:rowId xmlns:a16="http://schemas.microsoft.com/office/drawing/2014/main" val="2765921257"/>
                  </a:ext>
                </a:extLst>
              </a:tr>
              <a:tr h="370840">
                <a:tc>
                  <a:txBody>
                    <a:bodyPr/>
                    <a:lstStyle/>
                    <a:p>
                      <a:r>
                        <a:rPr lang="en-US" dirty="0"/>
                        <a:t>15.</a:t>
                      </a:r>
                      <a:endParaRPr lang="en-IN" dirty="0"/>
                    </a:p>
                  </a:txBody>
                  <a:tcPr/>
                </a:tc>
                <a:tc>
                  <a:txBody>
                    <a:bodyPr/>
                    <a:lstStyle/>
                    <a:p>
                      <a:r>
                        <a:rPr lang="en-US" dirty="0"/>
                        <a:t>Bulb 1</a:t>
                      </a:r>
                      <a:endParaRPr lang="en-IN" dirty="0"/>
                    </a:p>
                  </a:txBody>
                  <a:tcPr/>
                </a:tc>
                <a:tc>
                  <a:txBody>
                    <a:bodyPr/>
                    <a:lstStyle/>
                    <a:p>
                      <a:r>
                        <a:rPr lang="en-US" dirty="0"/>
                        <a:t>60</a:t>
                      </a:r>
                      <a:endParaRPr lang="en-IN" dirty="0"/>
                    </a:p>
                  </a:txBody>
                  <a:tcPr/>
                </a:tc>
                <a:tc>
                  <a:txBody>
                    <a:bodyPr/>
                    <a:lstStyle/>
                    <a:p>
                      <a:r>
                        <a:rPr lang="en-US" dirty="0"/>
                        <a:t>4</a:t>
                      </a:r>
                      <a:endParaRPr lang="en-IN" dirty="0"/>
                    </a:p>
                  </a:txBody>
                  <a:tcPr/>
                </a:tc>
                <a:tc>
                  <a:txBody>
                    <a:bodyPr/>
                    <a:lstStyle/>
                    <a:p>
                      <a:r>
                        <a:rPr lang="en-US" dirty="0"/>
                        <a:t>240</a:t>
                      </a:r>
                      <a:endParaRPr lang="en-IN" dirty="0"/>
                    </a:p>
                  </a:txBody>
                  <a:tcPr/>
                </a:tc>
                <a:extLst>
                  <a:ext uri="{0D108BD9-81ED-4DB2-BD59-A6C34878D82A}">
                    <a16:rowId xmlns:a16="http://schemas.microsoft.com/office/drawing/2014/main" val="1824165182"/>
                  </a:ext>
                </a:extLst>
              </a:tr>
              <a:tr h="370840">
                <a:tc>
                  <a:txBody>
                    <a:bodyPr/>
                    <a:lstStyle/>
                    <a:p>
                      <a:r>
                        <a:rPr lang="en-US" dirty="0"/>
                        <a:t>16.</a:t>
                      </a:r>
                      <a:endParaRPr lang="en-IN" dirty="0"/>
                    </a:p>
                  </a:txBody>
                  <a:tcPr/>
                </a:tc>
                <a:tc>
                  <a:txBody>
                    <a:bodyPr/>
                    <a:lstStyle/>
                    <a:p>
                      <a:r>
                        <a:rPr lang="en-US" dirty="0"/>
                        <a:t>Bulb 2</a:t>
                      </a:r>
                    </a:p>
                  </a:txBody>
                  <a:tcPr/>
                </a:tc>
                <a:tc>
                  <a:txBody>
                    <a:bodyPr/>
                    <a:lstStyle/>
                    <a:p>
                      <a:r>
                        <a:rPr lang="en-US" dirty="0"/>
                        <a:t>60</a:t>
                      </a:r>
                      <a:endParaRPr lang="en-IN" dirty="0"/>
                    </a:p>
                  </a:txBody>
                  <a:tcPr/>
                </a:tc>
                <a:tc>
                  <a:txBody>
                    <a:bodyPr/>
                    <a:lstStyle/>
                    <a:p>
                      <a:r>
                        <a:rPr lang="en-US" dirty="0"/>
                        <a:t>4</a:t>
                      </a:r>
                      <a:endParaRPr lang="en-IN" dirty="0"/>
                    </a:p>
                  </a:txBody>
                  <a:tcPr/>
                </a:tc>
                <a:tc>
                  <a:txBody>
                    <a:bodyPr/>
                    <a:lstStyle/>
                    <a:p>
                      <a:r>
                        <a:rPr lang="en-US" dirty="0"/>
                        <a:t>240</a:t>
                      </a:r>
                      <a:endParaRPr lang="en-IN" dirty="0"/>
                    </a:p>
                  </a:txBody>
                  <a:tcPr/>
                </a:tc>
                <a:extLst>
                  <a:ext uri="{0D108BD9-81ED-4DB2-BD59-A6C34878D82A}">
                    <a16:rowId xmlns:a16="http://schemas.microsoft.com/office/drawing/2014/main" val="3889247315"/>
                  </a:ext>
                </a:extLst>
              </a:tr>
              <a:tr h="370840">
                <a:tc>
                  <a:txBody>
                    <a:bodyPr/>
                    <a:lstStyle/>
                    <a:p>
                      <a:r>
                        <a:rPr lang="en-US" dirty="0"/>
                        <a:t>17.</a:t>
                      </a:r>
                      <a:endParaRPr lang="en-IN" dirty="0"/>
                    </a:p>
                  </a:txBody>
                  <a:tcPr/>
                </a:tc>
                <a:tc>
                  <a:txBody>
                    <a:bodyPr/>
                    <a:lstStyle/>
                    <a:p>
                      <a:r>
                        <a:rPr lang="en-US" dirty="0"/>
                        <a:t>Bulb 3</a:t>
                      </a:r>
                      <a:endParaRPr lang="en-IN" dirty="0"/>
                    </a:p>
                  </a:txBody>
                  <a:tcPr/>
                </a:tc>
                <a:tc>
                  <a:txBody>
                    <a:bodyPr/>
                    <a:lstStyle/>
                    <a:p>
                      <a:r>
                        <a:rPr lang="en-US" dirty="0"/>
                        <a:t>60</a:t>
                      </a:r>
                      <a:endParaRPr lang="en-IN" dirty="0"/>
                    </a:p>
                  </a:txBody>
                  <a:tcPr/>
                </a:tc>
                <a:tc>
                  <a:txBody>
                    <a:bodyPr/>
                    <a:lstStyle/>
                    <a:p>
                      <a:r>
                        <a:rPr lang="en-US" dirty="0"/>
                        <a:t>3</a:t>
                      </a:r>
                      <a:endParaRPr lang="en-IN" dirty="0"/>
                    </a:p>
                  </a:txBody>
                  <a:tcPr/>
                </a:tc>
                <a:tc>
                  <a:txBody>
                    <a:bodyPr/>
                    <a:lstStyle/>
                    <a:p>
                      <a:r>
                        <a:rPr lang="en-US" dirty="0"/>
                        <a:t>180</a:t>
                      </a:r>
                      <a:endParaRPr lang="en-IN" dirty="0"/>
                    </a:p>
                  </a:txBody>
                  <a:tcPr/>
                </a:tc>
                <a:extLst>
                  <a:ext uri="{0D108BD9-81ED-4DB2-BD59-A6C34878D82A}">
                    <a16:rowId xmlns:a16="http://schemas.microsoft.com/office/drawing/2014/main" val="3890287593"/>
                  </a:ext>
                </a:extLst>
              </a:tr>
              <a:tr h="370840">
                <a:tc>
                  <a:txBody>
                    <a:bodyPr/>
                    <a:lstStyle/>
                    <a:p>
                      <a:r>
                        <a:rPr lang="en-US" dirty="0"/>
                        <a:t>18.</a:t>
                      </a:r>
                      <a:endParaRPr lang="en-IN" dirty="0"/>
                    </a:p>
                  </a:txBody>
                  <a:tcPr/>
                </a:tc>
                <a:tc>
                  <a:txBody>
                    <a:bodyPr/>
                    <a:lstStyle/>
                    <a:p>
                      <a:r>
                        <a:rPr lang="en-US" dirty="0"/>
                        <a:t>Tube light 1</a:t>
                      </a:r>
                      <a:endParaRPr lang="en-IN" dirty="0"/>
                    </a:p>
                  </a:txBody>
                  <a:tcPr/>
                </a:tc>
                <a:tc>
                  <a:txBody>
                    <a:bodyPr/>
                    <a:lstStyle/>
                    <a:p>
                      <a:r>
                        <a:rPr lang="en-US" dirty="0"/>
                        <a:t>18</a:t>
                      </a:r>
                      <a:endParaRPr lang="en-IN" dirty="0"/>
                    </a:p>
                  </a:txBody>
                  <a:tcPr/>
                </a:tc>
                <a:tc>
                  <a:txBody>
                    <a:bodyPr/>
                    <a:lstStyle/>
                    <a:p>
                      <a:r>
                        <a:rPr lang="en-US" dirty="0"/>
                        <a:t>8</a:t>
                      </a:r>
                      <a:endParaRPr lang="en-IN" dirty="0"/>
                    </a:p>
                  </a:txBody>
                  <a:tcPr/>
                </a:tc>
                <a:tc>
                  <a:txBody>
                    <a:bodyPr/>
                    <a:lstStyle/>
                    <a:p>
                      <a:r>
                        <a:rPr lang="en-US" dirty="0"/>
                        <a:t>144</a:t>
                      </a:r>
                      <a:endParaRPr lang="en-IN" dirty="0"/>
                    </a:p>
                  </a:txBody>
                  <a:tcPr/>
                </a:tc>
                <a:extLst>
                  <a:ext uri="{0D108BD9-81ED-4DB2-BD59-A6C34878D82A}">
                    <a16:rowId xmlns:a16="http://schemas.microsoft.com/office/drawing/2014/main" val="3386417625"/>
                  </a:ext>
                </a:extLst>
              </a:tr>
              <a:tr h="370840">
                <a:tc>
                  <a:txBody>
                    <a:bodyPr/>
                    <a:lstStyle/>
                    <a:p>
                      <a:r>
                        <a:rPr lang="en-US" dirty="0"/>
                        <a:t>19.</a:t>
                      </a:r>
                      <a:endParaRPr lang="en-IN" dirty="0"/>
                    </a:p>
                  </a:txBody>
                  <a:tcPr/>
                </a:tc>
                <a:tc>
                  <a:txBody>
                    <a:bodyPr/>
                    <a:lstStyle/>
                    <a:p>
                      <a:r>
                        <a:rPr lang="en-US" dirty="0"/>
                        <a:t>Tube light 2</a:t>
                      </a:r>
                      <a:endParaRPr lang="en-IN" dirty="0"/>
                    </a:p>
                  </a:txBody>
                  <a:tcPr/>
                </a:tc>
                <a:tc>
                  <a:txBody>
                    <a:bodyPr/>
                    <a:lstStyle/>
                    <a:p>
                      <a:r>
                        <a:rPr lang="en-US" dirty="0"/>
                        <a:t>18</a:t>
                      </a:r>
                      <a:endParaRPr lang="en-IN" dirty="0"/>
                    </a:p>
                  </a:txBody>
                  <a:tcPr/>
                </a:tc>
                <a:tc>
                  <a:txBody>
                    <a:bodyPr/>
                    <a:lstStyle/>
                    <a:p>
                      <a:r>
                        <a:rPr lang="en-US" dirty="0"/>
                        <a:t>8</a:t>
                      </a:r>
                      <a:endParaRPr lang="en-IN" dirty="0"/>
                    </a:p>
                  </a:txBody>
                  <a:tcPr/>
                </a:tc>
                <a:tc>
                  <a:txBody>
                    <a:bodyPr/>
                    <a:lstStyle/>
                    <a:p>
                      <a:r>
                        <a:rPr lang="en-US" dirty="0"/>
                        <a:t>144</a:t>
                      </a:r>
                      <a:endParaRPr lang="en-IN" dirty="0"/>
                    </a:p>
                  </a:txBody>
                  <a:tcPr/>
                </a:tc>
                <a:extLst>
                  <a:ext uri="{0D108BD9-81ED-4DB2-BD59-A6C34878D82A}">
                    <a16:rowId xmlns:a16="http://schemas.microsoft.com/office/drawing/2014/main" val="466300232"/>
                  </a:ext>
                </a:extLst>
              </a:tr>
              <a:tr h="370840">
                <a:tc>
                  <a:txBody>
                    <a:bodyPr/>
                    <a:lstStyle/>
                    <a:p>
                      <a:r>
                        <a:rPr lang="en-US" dirty="0"/>
                        <a:t>20.</a:t>
                      </a:r>
                      <a:endParaRPr lang="en-IN" dirty="0"/>
                    </a:p>
                  </a:txBody>
                  <a:tcPr/>
                </a:tc>
                <a:tc>
                  <a:txBody>
                    <a:bodyPr/>
                    <a:lstStyle/>
                    <a:p>
                      <a:r>
                        <a:rPr lang="en-US" dirty="0"/>
                        <a:t>Tube light 3</a:t>
                      </a:r>
                      <a:endParaRPr lang="en-IN" dirty="0"/>
                    </a:p>
                  </a:txBody>
                  <a:tcPr/>
                </a:tc>
                <a:tc>
                  <a:txBody>
                    <a:bodyPr/>
                    <a:lstStyle/>
                    <a:p>
                      <a:r>
                        <a:rPr lang="en-US" dirty="0"/>
                        <a:t>18</a:t>
                      </a:r>
                      <a:endParaRPr lang="en-IN" dirty="0"/>
                    </a:p>
                  </a:txBody>
                  <a:tcPr/>
                </a:tc>
                <a:tc>
                  <a:txBody>
                    <a:bodyPr/>
                    <a:lstStyle/>
                    <a:p>
                      <a:r>
                        <a:rPr lang="en-US" dirty="0"/>
                        <a:t>12</a:t>
                      </a:r>
                      <a:endParaRPr lang="en-IN" dirty="0"/>
                    </a:p>
                  </a:txBody>
                  <a:tcPr/>
                </a:tc>
                <a:tc>
                  <a:txBody>
                    <a:bodyPr/>
                    <a:lstStyle/>
                    <a:p>
                      <a:r>
                        <a:rPr lang="en-US" dirty="0"/>
                        <a:t>216</a:t>
                      </a:r>
                      <a:endParaRPr lang="en-IN" dirty="0"/>
                    </a:p>
                  </a:txBody>
                  <a:tcPr/>
                </a:tc>
                <a:extLst>
                  <a:ext uri="{0D108BD9-81ED-4DB2-BD59-A6C34878D82A}">
                    <a16:rowId xmlns:a16="http://schemas.microsoft.com/office/drawing/2014/main" val="523648010"/>
                  </a:ext>
                </a:extLst>
              </a:tr>
              <a:tr h="370840">
                <a:tc>
                  <a:txBody>
                    <a:bodyPr/>
                    <a:lstStyle/>
                    <a:p>
                      <a:r>
                        <a:rPr lang="en-US" dirty="0"/>
                        <a:t>21.</a:t>
                      </a:r>
                      <a:endParaRPr lang="en-IN" dirty="0"/>
                    </a:p>
                  </a:txBody>
                  <a:tcPr/>
                </a:tc>
                <a:tc>
                  <a:txBody>
                    <a:bodyPr/>
                    <a:lstStyle/>
                    <a:p>
                      <a:r>
                        <a:rPr lang="en-US" dirty="0"/>
                        <a:t>Tube light 4</a:t>
                      </a:r>
                      <a:endParaRPr lang="en-IN" dirty="0"/>
                    </a:p>
                  </a:txBody>
                  <a:tcPr/>
                </a:tc>
                <a:tc>
                  <a:txBody>
                    <a:bodyPr/>
                    <a:lstStyle/>
                    <a:p>
                      <a:r>
                        <a:rPr lang="en-US" dirty="0"/>
                        <a:t>18</a:t>
                      </a:r>
                      <a:endParaRPr lang="en-IN" dirty="0"/>
                    </a:p>
                  </a:txBody>
                  <a:tcPr/>
                </a:tc>
                <a:tc>
                  <a:txBody>
                    <a:bodyPr/>
                    <a:lstStyle/>
                    <a:p>
                      <a:r>
                        <a:rPr lang="en-US" dirty="0"/>
                        <a:t>12</a:t>
                      </a:r>
                      <a:endParaRPr lang="en-IN" dirty="0"/>
                    </a:p>
                  </a:txBody>
                  <a:tcPr/>
                </a:tc>
                <a:tc>
                  <a:txBody>
                    <a:bodyPr/>
                    <a:lstStyle/>
                    <a:p>
                      <a:r>
                        <a:rPr lang="en-US" dirty="0"/>
                        <a:t>216</a:t>
                      </a:r>
                      <a:endParaRPr lang="en-IN" dirty="0"/>
                    </a:p>
                  </a:txBody>
                  <a:tcPr/>
                </a:tc>
                <a:extLst>
                  <a:ext uri="{0D108BD9-81ED-4DB2-BD59-A6C34878D82A}">
                    <a16:rowId xmlns:a16="http://schemas.microsoft.com/office/drawing/2014/main" val="1653308317"/>
                  </a:ext>
                </a:extLst>
              </a:tr>
              <a:tr h="370840">
                <a:tc>
                  <a:txBody>
                    <a:bodyPr/>
                    <a:lstStyle/>
                    <a:p>
                      <a:r>
                        <a:rPr lang="en-US" dirty="0"/>
                        <a:t>22.</a:t>
                      </a:r>
                      <a:endParaRPr lang="en-IN" dirty="0"/>
                    </a:p>
                  </a:txBody>
                  <a:tcPr/>
                </a:tc>
                <a:tc>
                  <a:txBody>
                    <a:bodyPr/>
                    <a:lstStyle/>
                    <a:p>
                      <a:r>
                        <a:rPr lang="en-US" dirty="0"/>
                        <a:t>Fan 1</a:t>
                      </a:r>
                      <a:endParaRPr lang="en-IN" dirty="0"/>
                    </a:p>
                  </a:txBody>
                  <a:tcPr/>
                </a:tc>
                <a:tc>
                  <a:txBody>
                    <a:bodyPr/>
                    <a:lstStyle/>
                    <a:p>
                      <a:r>
                        <a:rPr lang="en-US" dirty="0"/>
                        <a:t>75</a:t>
                      </a:r>
                      <a:endParaRPr lang="en-IN" dirty="0"/>
                    </a:p>
                  </a:txBody>
                  <a:tcPr/>
                </a:tc>
                <a:tc>
                  <a:txBody>
                    <a:bodyPr/>
                    <a:lstStyle/>
                    <a:p>
                      <a:r>
                        <a:rPr lang="en-US" dirty="0"/>
                        <a:t>4</a:t>
                      </a:r>
                      <a:endParaRPr lang="en-IN" dirty="0"/>
                    </a:p>
                  </a:txBody>
                  <a:tcPr/>
                </a:tc>
                <a:tc>
                  <a:txBody>
                    <a:bodyPr/>
                    <a:lstStyle/>
                    <a:p>
                      <a:r>
                        <a:rPr lang="en-US" dirty="0"/>
                        <a:t>300</a:t>
                      </a:r>
                      <a:endParaRPr lang="en-IN" dirty="0"/>
                    </a:p>
                  </a:txBody>
                  <a:tcPr/>
                </a:tc>
                <a:extLst>
                  <a:ext uri="{0D108BD9-81ED-4DB2-BD59-A6C34878D82A}">
                    <a16:rowId xmlns:a16="http://schemas.microsoft.com/office/drawing/2014/main" val="321214343"/>
                  </a:ext>
                </a:extLst>
              </a:tr>
              <a:tr h="370840">
                <a:tc>
                  <a:txBody>
                    <a:bodyPr/>
                    <a:lstStyle/>
                    <a:p>
                      <a:r>
                        <a:rPr lang="en-US" dirty="0"/>
                        <a:t>23.</a:t>
                      </a:r>
                      <a:endParaRPr lang="en-IN" dirty="0"/>
                    </a:p>
                  </a:txBody>
                  <a:tcPr/>
                </a:tc>
                <a:tc>
                  <a:txBody>
                    <a:bodyPr/>
                    <a:lstStyle/>
                    <a:p>
                      <a:r>
                        <a:rPr lang="en-US" dirty="0"/>
                        <a:t>Fan 2</a:t>
                      </a:r>
                      <a:endParaRPr lang="en-IN" dirty="0"/>
                    </a:p>
                  </a:txBody>
                  <a:tcPr/>
                </a:tc>
                <a:tc>
                  <a:txBody>
                    <a:bodyPr/>
                    <a:lstStyle/>
                    <a:p>
                      <a:r>
                        <a:rPr lang="en-US" dirty="0"/>
                        <a:t>75</a:t>
                      </a:r>
                      <a:endParaRPr lang="en-IN" dirty="0"/>
                    </a:p>
                  </a:txBody>
                  <a:tcPr/>
                </a:tc>
                <a:tc>
                  <a:txBody>
                    <a:bodyPr/>
                    <a:lstStyle/>
                    <a:p>
                      <a:r>
                        <a:rPr lang="en-US" dirty="0"/>
                        <a:t>14</a:t>
                      </a:r>
                      <a:endParaRPr lang="en-IN" dirty="0"/>
                    </a:p>
                  </a:txBody>
                  <a:tcPr/>
                </a:tc>
                <a:tc>
                  <a:txBody>
                    <a:bodyPr/>
                    <a:lstStyle/>
                    <a:p>
                      <a:r>
                        <a:rPr lang="en-US" dirty="0"/>
                        <a:t>1050</a:t>
                      </a:r>
                      <a:endParaRPr lang="en-IN" dirty="0"/>
                    </a:p>
                  </a:txBody>
                  <a:tcPr/>
                </a:tc>
                <a:extLst>
                  <a:ext uri="{0D108BD9-81ED-4DB2-BD59-A6C34878D82A}">
                    <a16:rowId xmlns:a16="http://schemas.microsoft.com/office/drawing/2014/main" val="3772460129"/>
                  </a:ext>
                </a:extLst>
              </a:tr>
              <a:tr h="370840">
                <a:tc>
                  <a:txBody>
                    <a:bodyPr/>
                    <a:lstStyle/>
                    <a:p>
                      <a:r>
                        <a:rPr lang="en-US" dirty="0"/>
                        <a:t>24.</a:t>
                      </a:r>
                      <a:endParaRPr lang="en-IN" dirty="0"/>
                    </a:p>
                  </a:txBody>
                  <a:tcPr/>
                </a:tc>
                <a:tc>
                  <a:txBody>
                    <a:bodyPr/>
                    <a:lstStyle/>
                    <a:p>
                      <a:r>
                        <a:rPr lang="en-US" dirty="0"/>
                        <a:t>Bulb 4</a:t>
                      </a:r>
                      <a:endParaRPr lang="en-IN" dirty="0"/>
                    </a:p>
                  </a:txBody>
                  <a:tcPr/>
                </a:tc>
                <a:tc>
                  <a:txBody>
                    <a:bodyPr/>
                    <a:lstStyle/>
                    <a:p>
                      <a:r>
                        <a:rPr lang="en-US" dirty="0"/>
                        <a:t>60</a:t>
                      </a:r>
                      <a:endParaRPr lang="en-IN" dirty="0"/>
                    </a:p>
                  </a:txBody>
                  <a:tcPr/>
                </a:tc>
                <a:tc>
                  <a:txBody>
                    <a:bodyPr/>
                    <a:lstStyle/>
                    <a:p>
                      <a:r>
                        <a:rPr lang="en-US" dirty="0"/>
                        <a:t>0.25</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835992052"/>
                  </a:ext>
                </a:extLst>
              </a:tr>
              <a:tr h="370840">
                <a:tc>
                  <a:txBody>
                    <a:bodyPr/>
                    <a:lstStyle/>
                    <a:p>
                      <a:r>
                        <a:rPr lang="en-US" dirty="0"/>
                        <a:t>25.</a:t>
                      </a:r>
                      <a:endParaRPr lang="en-IN" dirty="0"/>
                    </a:p>
                  </a:txBody>
                  <a:tcPr/>
                </a:tc>
                <a:tc>
                  <a:txBody>
                    <a:bodyPr/>
                    <a:lstStyle/>
                    <a:p>
                      <a:r>
                        <a:rPr lang="en-US" dirty="0"/>
                        <a:t>Bulb 5</a:t>
                      </a:r>
                      <a:endParaRPr lang="en-IN" dirty="0"/>
                    </a:p>
                  </a:txBody>
                  <a:tcPr/>
                </a:tc>
                <a:tc>
                  <a:txBody>
                    <a:bodyPr/>
                    <a:lstStyle/>
                    <a:p>
                      <a:r>
                        <a:rPr lang="en-US" dirty="0"/>
                        <a:t>60</a:t>
                      </a:r>
                      <a:endParaRPr lang="en-IN" dirty="0"/>
                    </a:p>
                  </a:txBody>
                  <a:tcPr/>
                </a:tc>
                <a:tc>
                  <a:txBody>
                    <a:bodyPr/>
                    <a:lstStyle/>
                    <a:p>
                      <a:r>
                        <a:rPr lang="en-US" dirty="0"/>
                        <a:t>3</a:t>
                      </a:r>
                      <a:endParaRPr lang="en-IN" dirty="0"/>
                    </a:p>
                  </a:txBody>
                  <a:tcPr/>
                </a:tc>
                <a:tc>
                  <a:txBody>
                    <a:bodyPr/>
                    <a:lstStyle/>
                    <a:p>
                      <a:r>
                        <a:rPr lang="en-US" dirty="0"/>
                        <a:t>180</a:t>
                      </a:r>
                      <a:endParaRPr lang="en-IN" dirty="0"/>
                    </a:p>
                  </a:txBody>
                  <a:tcPr/>
                </a:tc>
                <a:extLst>
                  <a:ext uri="{0D108BD9-81ED-4DB2-BD59-A6C34878D82A}">
                    <a16:rowId xmlns:a16="http://schemas.microsoft.com/office/drawing/2014/main" val="1681806778"/>
                  </a:ext>
                </a:extLst>
              </a:tr>
              <a:tr h="370840">
                <a:tc>
                  <a:txBody>
                    <a:bodyPr/>
                    <a:lstStyle/>
                    <a:p>
                      <a:r>
                        <a:rPr lang="en-US" dirty="0"/>
                        <a:t>26.</a:t>
                      </a:r>
                      <a:endParaRPr lang="en-IN" dirty="0"/>
                    </a:p>
                  </a:txBody>
                  <a:tcPr/>
                </a:tc>
                <a:tc>
                  <a:txBody>
                    <a:bodyPr/>
                    <a:lstStyle/>
                    <a:p>
                      <a:r>
                        <a:rPr lang="en-US" dirty="0"/>
                        <a:t>Bulb 6</a:t>
                      </a:r>
                      <a:endParaRPr lang="en-IN" dirty="0"/>
                    </a:p>
                  </a:txBody>
                  <a:tcPr/>
                </a:tc>
                <a:tc>
                  <a:txBody>
                    <a:bodyPr/>
                    <a:lstStyle/>
                    <a:p>
                      <a:r>
                        <a:rPr lang="en-US" dirty="0"/>
                        <a:t>60</a:t>
                      </a:r>
                      <a:endParaRPr lang="en-IN" dirty="0"/>
                    </a:p>
                  </a:txBody>
                  <a:tcPr/>
                </a:tc>
                <a:tc>
                  <a:txBody>
                    <a:bodyPr/>
                    <a:lstStyle/>
                    <a:p>
                      <a:r>
                        <a:rPr lang="en-US" dirty="0"/>
                        <a:t>3</a:t>
                      </a:r>
                      <a:endParaRPr lang="en-IN" dirty="0"/>
                    </a:p>
                  </a:txBody>
                  <a:tcPr/>
                </a:tc>
                <a:tc>
                  <a:txBody>
                    <a:bodyPr/>
                    <a:lstStyle/>
                    <a:p>
                      <a:r>
                        <a:rPr lang="en-US" dirty="0"/>
                        <a:t>180</a:t>
                      </a:r>
                      <a:endParaRPr lang="en-IN" dirty="0"/>
                    </a:p>
                  </a:txBody>
                  <a:tcPr/>
                </a:tc>
                <a:extLst>
                  <a:ext uri="{0D108BD9-81ED-4DB2-BD59-A6C34878D82A}">
                    <a16:rowId xmlns:a16="http://schemas.microsoft.com/office/drawing/2014/main" val="1492108433"/>
                  </a:ext>
                </a:extLst>
              </a:tr>
              <a:tr h="370840">
                <a:tc>
                  <a:txBody>
                    <a:bodyPr/>
                    <a:lstStyle/>
                    <a:p>
                      <a:r>
                        <a:rPr lang="en-US" dirty="0"/>
                        <a:t>27.</a:t>
                      </a:r>
                      <a:endParaRPr lang="en-IN" dirty="0"/>
                    </a:p>
                  </a:txBody>
                  <a:tcPr/>
                </a:tc>
                <a:tc>
                  <a:txBody>
                    <a:bodyPr/>
                    <a:lstStyle/>
                    <a:p>
                      <a:r>
                        <a:rPr lang="en-US" dirty="0"/>
                        <a:t>Bulb 7</a:t>
                      </a:r>
                      <a:endParaRPr lang="en-IN" dirty="0"/>
                    </a:p>
                  </a:txBody>
                  <a:tcPr/>
                </a:tc>
                <a:tc>
                  <a:txBody>
                    <a:bodyPr/>
                    <a:lstStyle/>
                    <a:p>
                      <a:r>
                        <a:rPr lang="en-US" dirty="0"/>
                        <a:t>60</a:t>
                      </a:r>
                      <a:endParaRPr lang="en-IN" dirty="0"/>
                    </a:p>
                  </a:txBody>
                  <a:tcPr/>
                </a:tc>
                <a:tc>
                  <a:txBody>
                    <a:bodyPr/>
                    <a:lstStyle/>
                    <a:p>
                      <a:r>
                        <a:rPr lang="en-US" dirty="0"/>
                        <a:t>1</a:t>
                      </a:r>
                      <a:endParaRPr lang="en-IN" dirty="0"/>
                    </a:p>
                  </a:txBody>
                  <a:tcPr/>
                </a:tc>
                <a:tc>
                  <a:txBody>
                    <a:bodyPr/>
                    <a:lstStyle/>
                    <a:p>
                      <a:r>
                        <a:rPr lang="en-US" dirty="0"/>
                        <a:t>60</a:t>
                      </a:r>
                      <a:endParaRPr lang="en-IN" dirty="0"/>
                    </a:p>
                  </a:txBody>
                  <a:tcPr/>
                </a:tc>
                <a:extLst>
                  <a:ext uri="{0D108BD9-81ED-4DB2-BD59-A6C34878D82A}">
                    <a16:rowId xmlns:a16="http://schemas.microsoft.com/office/drawing/2014/main" val="2935977072"/>
                  </a:ext>
                </a:extLst>
              </a:tr>
              <a:tr h="370840">
                <a:tc>
                  <a:txBody>
                    <a:bodyPr/>
                    <a:lstStyle/>
                    <a:p>
                      <a:r>
                        <a:rPr lang="en-US" dirty="0"/>
                        <a:t>28.</a:t>
                      </a:r>
                      <a:endParaRPr lang="en-IN" dirty="0"/>
                    </a:p>
                  </a:txBody>
                  <a:tcPr/>
                </a:tc>
                <a:tc>
                  <a:txBody>
                    <a:bodyPr/>
                    <a:lstStyle/>
                    <a:p>
                      <a:r>
                        <a:rPr lang="en-US" dirty="0"/>
                        <a:t>Bulb 8</a:t>
                      </a:r>
                      <a:endParaRPr lang="en-IN" dirty="0"/>
                    </a:p>
                  </a:txBody>
                  <a:tcPr/>
                </a:tc>
                <a:tc>
                  <a:txBody>
                    <a:bodyPr/>
                    <a:lstStyle/>
                    <a:p>
                      <a:r>
                        <a:rPr lang="en-US" dirty="0"/>
                        <a:t>60</a:t>
                      </a:r>
                      <a:endParaRPr lang="en-IN" dirty="0"/>
                    </a:p>
                  </a:txBody>
                  <a:tcPr/>
                </a:tc>
                <a:tc>
                  <a:txBody>
                    <a:bodyPr/>
                    <a:lstStyle/>
                    <a:p>
                      <a:r>
                        <a:rPr lang="en-US" dirty="0"/>
                        <a:t>1</a:t>
                      </a:r>
                      <a:endParaRPr lang="en-IN" dirty="0"/>
                    </a:p>
                  </a:txBody>
                  <a:tcPr/>
                </a:tc>
                <a:tc>
                  <a:txBody>
                    <a:bodyPr/>
                    <a:lstStyle/>
                    <a:p>
                      <a:r>
                        <a:rPr lang="en-US" dirty="0"/>
                        <a:t>60</a:t>
                      </a:r>
                      <a:endParaRPr lang="en-IN" dirty="0"/>
                    </a:p>
                  </a:txBody>
                  <a:tcPr/>
                </a:tc>
                <a:extLst>
                  <a:ext uri="{0D108BD9-81ED-4DB2-BD59-A6C34878D82A}">
                    <a16:rowId xmlns:a16="http://schemas.microsoft.com/office/drawing/2014/main" val="3968420495"/>
                  </a:ext>
                </a:extLst>
              </a:tr>
            </a:tbl>
          </a:graphicData>
        </a:graphic>
      </p:graphicFrame>
    </p:spTree>
    <p:extLst>
      <p:ext uri="{BB962C8B-B14F-4D97-AF65-F5344CB8AC3E}">
        <p14:creationId xmlns:p14="http://schemas.microsoft.com/office/powerpoint/2010/main" val="3120343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E8B8F-F43E-451D-91AA-F57C5B1B9E57}"/>
              </a:ext>
            </a:extLst>
          </p:cNvPr>
          <p:cNvSpPr>
            <a:spLocks noGrp="1"/>
          </p:cNvSpPr>
          <p:nvPr>
            <p:ph type="title"/>
          </p:nvPr>
        </p:nvSpPr>
        <p:spPr/>
        <p:txBody>
          <a:bodyPr/>
          <a:lstStyle/>
          <a:p>
            <a:endParaRPr lang="en-IN"/>
          </a:p>
        </p:txBody>
      </p:sp>
      <p:graphicFrame>
        <p:nvGraphicFramePr>
          <p:cNvPr id="11" name="Table 11">
            <a:extLst>
              <a:ext uri="{FF2B5EF4-FFF2-40B4-BE49-F238E27FC236}">
                <a16:creationId xmlns:a16="http://schemas.microsoft.com/office/drawing/2014/main" id="{67E8E05A-0F7B-4FBE-8A15-EB048BDA2445}"/>
              </a:ext>
            </a:extLst>
          </p:cNvPr>
          <p:cNvGraphicFramePr>
            <a:graphicFrameLocks noGrp="1"/>
          </p:cNvGraphicFramePr>
          <p:nvPr>
            <p:ph idx="1"/>
            <p:extLst>
              <p:ext uri="{D42A27DB-BD31-4B8C-83A1-F6EECF244321}">
                <p14:modId xmlns:p14="http://schemas.microsoft.com/office/powerpoint/2010/main" val="3343828869"/>
              </p:ext>
            </p:extLst>
          </p:nvPr>
        </p:nvGraphicFramePr>
        <p:xfrm>
          <a:off x="643150" y="609600"/>
          <a:ext cx="9392101" cy="4925864"/>
        </p:xfrm>
        <a:graphic>
          <a:graphicData uri="http://schemas.openxmlformats.org/drawingml/2006/table">
            <a:tbl>
              <a:tblPr firstRow="1" bandRow="1">
                <a:tableStyleId>{5C22544A-7EE6-4342-B048-85BDC9FD1C3A}</a:tableStyleId>
              </a:tblPr>
              <a:tblGrid>
                <a:gridCol w="838409">
                  <a:extLst>
                    <a:ext uri="{9D8B030D-6E8A-4147-A177-3AD203B41FA5}">
                      <a16:colId xmlns:a16="http://schemas.microsoft.com/office/drawing/2014/main" val="1390875617"/>
                    </a:ext>
                  </a:extLst>
                </a:gridCol>
                <a:gridCol w="2303363">
                  <a:extLst>
                    <a:ext uri="{9D8B030D-6E8A-4147-A177-3AD203B41FA5}">
                      <a16:colId xmlns:a16="http://schemas.microsoft.com/office/drawing/2014/main" val="1229991793"/>
                    </a:ext>
                  </a:extLst>
                </a:gridCol>
                <a:gridCol w="2280212">
                  <a:extLst>
                    <a:ext uri="{9D8B030D-6E8A-4147-A177-3AD203B41FA5}">
                      <a16:colId xmlns:a16="http://schemas.microsoft.com/office/drawing/2014/main" val="915219232"/>
                    </a:ext>
                  </a:extLst>
                </a:gridCol>
                <a:gridCol w="1736203">
                  <a:extLst>
                    <a:ext uri="{9D8B030D-6E8A-4147-A177-3AD203B41FA5}">
                      <a16:colId xmlns:a16="http://schemas.microsoft.com/office/drawing/2014/main" val="1616658776"/>
                    </a:ext>
                  </a:extLst>
                </a:gridCol>
                <a:gridCol w="2233914">
                  <a:extLst>
                    <a:ext uri="{9D8B030D-6E8A-4147-A177-3AD203B41FA5}">
                      <a16:colId xmlns:a16="http://schemas.microsoft.com/office/drawing/2014/main" val="3102550396"/>
                    </a:ext>
                  </a:extLst>
                </a:gridCol>
              </a:tblGrid>
              <a:tr h="475784">
                <a:tc>
                  <a:txBody>
                    <a:bodyPr/>
                    <a:lstStyle/>
                    <a:p>
                      <a:r>
                        <a:rPr lang="en-US" dirty="0"/>
                        <a:t>S. No.</a:t>
                      </a:r>
                      <a:endParaRPr lang="en-IN" dirty="0"/>
                    </a:p>
                  </a:txBody>
                  <a:tcPr/>
                </a:tc>
                <a:tc>
                  <a:txBody>
                    <a:bodyPr/>
                    <a:lstStyle/>
                    <a:p>
                      <a:r>
                        <a:rPr lang="en-US" dirty="0"/>
                        <a:t>Electrical Appliance</a:t>
                      </a:r>
                      <a:endParaRPr lang="en-IN" dirty="0"/>
                    </a:p>
                  </a:txBody>
                  <a:tcPr/>
                </a:tc>
                <a:tc>
                  <a:txBody>
                    <a:bodyPr/>
                    <a:lstStyle/>
                    <a:p>
                      <a:r>
                        <a:rPr lang="en-US" dirty="0"/>
                        <a:t>Power of Appliance</a:t>
                      </a:r>
                      <a:endParaRPr lang="en-IN" dirty="0"/>
                    </a:p>
                  </a:txBody>
                  <a:tcPr/>
                </a:tc>
                <a:tc>
                  <a:txBody>
                    <a:bodyPr/>
                    <a:lstStyle/>
                    <a:p>
                      <a:r>
                        <a:rPr lang="en-US" dirty="0"/>
                        <a:t>Duration Used</a:t>
                      </a:r>
                      <a:endParaRPr lang="en-IN" dirty="0"/>
                    </a:p>
                  </a:txBody>
                  <a:tcPr/>
                </a:tc>
                <a:tc>
                  <a:txBody>
                    <a:bodyPr/>
                    <a:lstStyle/>
                    <a:p>
                      <a:r>
                        <a:rPr lang="en-US" dirty="0"/>
                        <a:t>Energy Consumed</a:t>
                      </a:r>
                      <a:endParaRPr lang="en-IN" dirty="0"/>
                    </a:p>
                  </a:txBody>
                  <a:tcPr/>
                </a:tc>
                <a:extLst>
                  <a:ext uri="{0D108BD9-81ED-4DB2-BD59-A6C34878D82A}">
                    <a16:rowId xmlns:a16="http://schemas.microsoft.com/office/drawing/2014/main" val="2765921257"/>
                  </a:ext>
                </a:extLst>
              </a:tr>
              <a:tr h="370840">
                <a:tc>
                  <a:txBody>
                    <a:bodyPr/>
                    <a:lstStyle/>
                    <a:p>
                      <a:r>
                        <a:rPr lang="en-US" dirty="0"/>
                        <a:t>29.</a:t>
                      </a:r>
                      <a:endParaRPr lang="en-IN" dirty="0"/>
                    </a:p>
                  </a:txBody>
                  <a:tcPr/>
                </a:tc>
                <a:tc>
                  <a:txBody>
                    <a:bodyPr/>
                    <a:lstStyle/>
                    <a:p>
                      <a:r>
                        <a:rPr lang="en-US" dirty="0"/>
                        <a:t>Bulb 9</a:t>
                      </a:r>
                      <a:endParaRPr lang="en-IN" dirty="0"/>
                    </a:p>
                  </a:txBody>
                  <a:tcPr/>
                </a:tc>
                <a:tc>
                  <a:txBody>
                    <a:bodyPr/>
                    <a:lstStyle/>
                    <a:p>
                      <a:r>
                        <a:rPr lang="en-US" dirty="0"/>
                        <a:t>60</a:t>
                      </a:r>
                      <a:endParaRPr lang="en-IN" dirty="0"/>
                    </a:p>
                  </a:txBody>
                  <a:tcPr/>
                </a:tc>
                <a:tc>
                  <a:txBody>
                    <a:bodyPr/>
                    <a:lstStyle/>
                    <a:p>
                      <a:r>
                        <a:rPr lang="en-US" dirty="0"/>
                        <a:t>9</a:t>
                      </a:r>
                      <a:endParaRPr lang="en-IN" dirty="0"/>
                    </a:p>
                  </a:txBody>
                  <a:tcPr/>
                </a:tc>
                <a:tc>
                  <a:txBody>
                    <a:bodyPr/>
                    <a:lstStyle/>
                    <a:p>
                      <a:r>
                        <a:rPr lang="en-US" dirty="0"/>
                        <a:t>540</a:t>
                      </a:r>
                      <a:endParaRPr lang="en-IN" dirty="0"/>
                    </a:p>
                  </a:txBody>
                  <a:tcPr/>
                </a:tc>
                <a:extLst>
                  <a:ext uri="{0D108BD9-81ED-4DB2-BD59-A6C34878D82A}">
                    <a16:rowId xmlns:a16="http://schemas.microsoft.com/office/drawing/2014/main" val="1824165182"/>
                  </a:ext>
                </a:extLst>
              </a:tr>
              <a:tr h="370840">
                <a:tc>
                  <a:txBody>
                    <a:bodyPr/>
                    <a:lstStyle/>
                    <a:p>
                      <a:r>
                        <a:rPr lang="en-US" dirty="0"/>
                        <a:t>30.</a:t>
                      </a:r>
                    </a:p>
                  </a:txBody>
                  <a:tcPr/>
                </a:tc>
                <a:tc>
                  <a:txBody>
                    <a:bodyPr/>
                    <a:lstStyle/>
                    <a:p>
                      <a:r>
                        <a:rPr lang="en-US" dirty="0"/>
                        <a:t>Bulb 10</a:t>
                      </a:r>
                      <a:endParaRPr lang="en-IN" dirty="0"/>
                    </a:p>
                  </a:txBody>
                  <a:tcPr/>
                </a:tc>
                <a:tc>
                  <a:txBody>
                    <a:bodyPr/>
                    <a:lstStyle/>
                    <a:p>
                      <a:r>
                        <a:rPr lang="en-US" dirty="0"/>
                        <a:t>60</a:t>
                      </a:r>
                      <a:endParaRPr lang="en-IN" dirty="0"/>
                    </a:p>
                  </a:txBody>
                  <a:tcPr/>
                </a:tc>
                <a:tc>
                  <a:txBody>
                    <a:bodyPr/>
                    <a:lstStyle/>
                    <a:p>
                      <a:r>
                        <a:rPr lang="en-US" dirty="0"/>
                        <a:t>9</a:t>
                      </a:r>
                      <a:endParaRPr lang="en-IN" dirty="0"/>
                    </a:p>
                  </a:txBody>
                  <a:tcPr/>
                </a:tc>
                <a:tc>
                  <a:txBody>
                    <a:bodyPr/>
                    <a:lstStyle/>
                    <a:p>
                      <a:r>
                        <a:rPr lang="en-US" dirty="0"/>
                        <a:t>540</a:t>
                      </a:r>
                      <a:endParaRPr lang="en-IN" dirty="0"/>
                    </a:p>
                  </a:txBody>
                  <a:tcPr/>
                </a:tc>
                <a:extLst>
                  <a:ext uri="{0D108BD9-81ED-4DB2-BD59-A6C34878D82A}">
                    <a16:rowId xmlns:a16="http://schemas.microsoft.com/office/drawing/2014/main" val="3889247315"/>
                  </a:ext>
                </a:extLst>
              </a:tr>
              <a:tr h="370840">
                <a:tc>
                  <a:txBody>
                    <a:bodyPr/>
                    <a:lstStyle/>
                    <a:p>
                      <a:r>
                        <a:rPr lang="en-US" dirty="0"/>
                        <a:t>31.</a:t>
                      </a:r>
                      <a:endParaRPr lang="en-IN" dirty="0"/>
                    </a:p>
                  </a:txBody>
                  <a:tcPr/>
                </a:tc>
                <a:tc>
                  <a:txBody>
                    <a:bodyPr/>
                    <a:lstStyle/>
                    <a:p>
                      <a:r>
                        <a:rPr lang="en-US" dirty="0"/>
                        <a:t>Bulb 11 </a:t>
                      </a:r>
                      <a:endParaRPr lang="en-IN" dirty="0"/>
                    </a:p>
                  </a:txBody>
                  <a:tcPr/>
                </a:tc>
                <a:tc>
                  <a:txBody>
                    <a:bodyPr/>
                    <a:lstStyle/>
                    <a:p>
                      <a:r>
                        <a:rPr lang="en-US" dirty="0"/>
                        <a:t>60</a:t>
                      </a:r>
                      <a:endParaRPr lang="en-IN" dirty="0"/>
                    </a:p>
                  </a:txBody>
                  <a:tcPr/>
                </a:tc>
                <a:tc>
                  <a:txBody>
                    <a:bodyPr/>
                    <a:lstStyle/>
                    <a:p>
                      <a:r>
                        <a:rPr lang="en-US" dirty="0"/>
                        <a:t>10</a:t>
                      </a:r>
                      <a:endParaRPr lang="en-IN" dirty="0"/>
                    </a:p>
                  </a:txBody>
                  <a:tcPr/>
                </a:tc>
                <a:tc>
                  <a:txBody>
                    <a:bodyPr/>
                    <a:lstStyle/>
                    <a:p>
                      <a:r>
                        <a:rPr lang="en-US" dirty="0"/>
                        <a:t>600</a:t>
                      </a:r>
                      <a:endParaRPr lang="en-IN" dirty="0"/>
                    </a:p>
                  </a:txBody>
                  <a:tcPr/>
                </a:tc>
                <a:extLst>
                  <a:ext uri="{0D108BD9-81ED-4DB2-BD59-A6C34878D82A}">
                    <a16:rowId xmlns:a16="http://schemas.microsoft.com/office/drawing/2014/main" val="3890287593"/>
                  </a:ext>
                </a:extLst>
              </a:tr>
              <a:tr h="370840">
                <a:tc>
                  <a:txBody>
                    <a:bodyPr/>
                    <a:lstStyle/>
                    <a:p>
                      <a:r>
                        <a:rPr lang="en-US" dirty="0"/>
                        <a:t>32.</a:t>
                      </a:r>
                      <a:endParaRPr lang="en-IN" dirty="0"/>
                    </a:p>
                  </a:txBody>
                  <a:tcPr/>
                </a:tc>
                <a:tc>
                  <a:txBody>
                    <a:bodyPr/>
                    <a:lstStyle/>
                    <a:p>
                      <a:r>
                        <a:rPr lang="en-US" dirty="0"/>
                        <a:t>Fan 3</a:t>
                      </a:r>
                      <a:endParaRPr lang="en-IN" dirty="0"/>
                    </a:p>
                  </a:txBody>
                  <a:tcPr/>
                </a:tc>
                <a:tc>
                  <a:txBody>
                    <a:bodyPr/>
                    <a:lstStyle/>
                    <a:p>
                      <a:r>
                        <a:rPr lang="en-US" dirty="0"/>
                        <a:t>75</a:t>
                      </a:r>
                      <a:endParaRPr lang="en-IN" dirty="0"/>
                    </a:p>
                  </a:txBody>
                  <a:tcPr/>
                </a:tc>
                <a:tc>
                  <a:txBody>
                    <a:bodyPr/>
                    <a:lstStyle/>
                    <a:p>
                      <a:r>
                        <a:rPr lang="en-US" dirty="0"/>
                        <a:t>18</a:t>
                      </a:r>
                      <a:endParaRPr lang="en-IN" dirty="0"/>
                    </a:p>
                  </a:txBody>
                  <a:tcPr/>
                </a:tc>
                <a:tc>
                  <a:txBody>
                    <a:bodyPr/>
                    <a:lstStyle/>
                    <a:p>
                      <a:r>
                        <a:rPr lang="en-US" dirty="0"/>
                        <a:t>1350</a:t>
                      </a:r>
                      <a:endParaRPr lang="en-IN" dirty="0"/>
                    </a:p>
                  </a:txBody>
                  <a:tcPr/>
                </a:tc>
                <a:extLst>
                  <a:ext uri="{0D108BD9-81ED-4DB2-BD59-A6C34878D82A}">
                    <a16:rowId xmlns:a16="http://schemas.microsoft.com/office/drawing/2014/main" val="3386417625"/>
                  </a:ext>
                </a:extLst>
              </a:tr>
              <a:tr h="370840">
                <a:tc>
                  <a:txBody>
                    <a:bodyPr/>
                    <a:lstStyle/>
                    <a:p>
                      <a:r>
                        <a:rPr lang="en-US" dirty="0"/>
                        <a:t>33.</a:t>
                      </a:r>
                      <a:endParaRPr lang="en-IN" dirty="0"/>
                    </a:p>
                  </a:txBody>
                  <a:tcPr/>
                </a:tc>
                <a:tc>
                  <a:txBody>
                    <a:bodyPr/>
                    <a:lstStyle/>
                    <a:p>
                      <a:r>
                        <a:rPr lang="en-US" dirty="0"/>
                        <a:t>Washing Machine</a:t>
                      </a:r>
                      <a:endParaRPr lang="en-IN" dirty="0"/>
                    </a:p>
                  </a:txBody>
                  <a:tcPr/>
                </a:tc>
                <a:tc>
                  <a:txBody>
                    <a:bodyPr/>
                    <a:lstStyle/>
                    <a:p>
                      <a:r>
                        <a:rPr lang="en-US" dirty="0"/>
                        <a:t>2000</a:t>
                      </a:r>
                      <a:endParaRPr lang="en-IN" dirty="0"/>
                    </a:p>
                  </a:txBody>
                  <a:tcPr/>
                </a:tc>
                <a:tc>
                  <a:txBody>
                    <a:bodyPr/>
                    <a:lstStyle/>
                    <a:p>
                      <a:r>
                        <a:rPr lang="en-US" dirty="0"/>
                        <a:t>5</a:t>
                      </a:r>
                      <a:endParaRPr lang="en-IN" dirty="0"/>
                    </a:p>
                  </a:txBody>
                  <a:tcPr/>
                </a:tc>
                <a:tc>
                  <a:txBody>
                    <a:bodyPr/>
                    <a:lstStyle/>
                    <a:p>
                      <a:r>
                        <a:rPr lang="en-US" dirty="0"/>
                        <a:t>10000</a:t>
                      </a:r>
                      <a:endParaRPr lang="en-IN" dirty="0"/>
                    </a:p>
                  </a:txBody>
                  <a:tcPr/>
                </a:tc>
                <a:extLst>
                  <a:ext uri="{0D108BD9-81ED-4DB2-BD59-A6C34878D82A}">
                    <a16:rowId xmlns:a16="http://schemas.microsoft.com/office/drawing/2014/main" val="466300232"/>
                  </a:ext>
                </a:extLst>
              </a:tr>
              <a:tr h="370840">
                <a:tc>
                  <a:txBody>
                    <a:bodyPr/>
                    <a:lstStyle/>
                    <a:p>
                      <a:r>
                        <a:rPr lang="en-US" dirty="0"/>
                        <a:t>34.</a:t>
                      </a:r>
                      <a:endParaRPr lang="en-IN" dirty="0"/>
                    </a:p>
                  </a:txBody>
                  <a:tcPr/>
                </a:tc>
                <a:tc>
                  <a:txBody>
                    <a:bodyPr/>
                    <a:lstStyle/>
                    <a:p>
                      <a:r>
                        <a:rPr lang="en-US" dirty="0"/>
                        <a:t>Dryer</a:t>
                      </a:r>
                      <a:endParaRPr lang="en-IN" dirty="0"/>
                    </a:p>
                  </a:txBody>
                  <a:tcPr/>
                </a:tc>
                <a:tc>
                  <a:txBody>
                    <a:bodyPr/>
                    <a:lstStyle/>
                    <a:p>
                      <a:r>
                        <a:rPr lang="en-US" dirty="0"/>
                        <a:t>1800</a:t>
                      </a:r>
                      <a:endParaRPr lang="en-IN" dirty="0"/>
                    </a:p>
                  </a:txBody>
                  <a:tcPr/>
                </a:tc>
                <a:tc>
                  <a:txBody>
                    <a:bodyPr/>
                    <a:lstStyle/>
                    <a:p>
                      <a:r>
                        <a:rPr lang="en-US" dirty="0"/>
                        <a:t>5</a:t>
                      </a:r>
                      <a:endParaRPr lang="en-IN" dirty="0"/>
                    </a:p>
                  </a:txBody>
                  <a:tcPr/>
                </a:tc>
                <a:tc>
                  <a:txBody>
                    <a:bodyPr/>
                    <a:lstStyle/>
                    <a:p>
                      <a:r>
                        <a:rPr lang="en-US" dirty="0"/>
                        <a:t>9000</a:t>
                      </a:r>
                      <a:endParaRPr lang="en-IN" dirty="0"/>
                    </a:p>
                  </a:txBody>
                  <a:tcPr/>
                </a:tc>
                <a:extLst>
                  <a:ext uri="{0D108BD9-81ED-4DB2-BD59-A6C34878D82A}">
                    <a16:rowId xmlns:a16="http://schemas.microsoft.com/office/drawing/2014/main" val="523648010"/>
                  </a:ext>
                </a:extLst>
              </a:tr>
              <a:tr h="370840">
                <a:tc>
                  <a:txBody>
                    <a:bodyPr/>
                    <a:lstStyle/>
                    <a:p>
                      <a:r>
                        <a:rPr lang="en-US" dirty="0"/>
                        <a:t>35.</a:t>
                      </a:r>
                      <a:endParaRPr lang="en-IN" dirty="0"/>
                    </a:p>
                  </a:txBody>
                  <a:tcPr/>
                </a:tc>
                <a:tc>
                  <a:txBody>
                    <a:bodyPr/>
                    <a:lstStyle/>
                    <a:p>
                      <a:r>
                        <a:rPr lang="en-US" dirty="0"/>
                        <a:t>Charger 1</a:t>
                      </a:r>
                      <a:endParaRPr lang="en-IN" dirty="0"/>
                    </a:p>
                  </a:txBody>
                  <a:tcPr/>
                </a:tc>
                <a:tc>
                  <a:txBody>
                    <a:bodyPr/>
                    <a:lstStyle/>
                    <a:p>
                      <a:r>
                        <a:rPr lang="en-US" dirty="0"/>
                        <a:t>6</a:t>
                      </a:r>
                      <a:endParaRPr lang="en-IN" dirty="0"/>
                    </a:p>
                  </a:txBody>
                  <a:tcPr/>
                </a:tc>
                <a:tc>
                  <a:txBody>
                    <a:bodyPr/>
                    <a:lstStyle/>
                    <a:p>
                      <a:r>
                        <a:rPr lang="en-US" dirty="0"/>
                        <a:t>2.5</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1653308317"/>
                  </a:ext>
                </a:extLst>
              </a:tr>
              <a:tr h="370840">
                <a:tc>
                  <a:txBody>
                    <a:bodyPr/>
                    <a:lstStyle/>
                    <a:p>
                      <a:r>
                        <a:rPr lang="en-US" dirty="0"/>
                        <a:t>36.</a:t>
                      </a:r>
                      <a:endParaRPr lang="en-IN" dirty="0"/>
                    </a:p>
                  </a:txBody>
                  <a:tcPr/>
                </a:tc>
                <a:tc>
                  <a:txBody>
                    <a:bodyPr/>
                    <a:lstStyle/>
                    <a:p>
                      <a:r>
                        <a:rPr lang="en-US" dirty="0"/>
                        <a:t>Charger 2</a:t>
                      </a:r>
                      <a:endParaRPr lang="en-IN" dirty="0"/>
                    </a:p>
                  </a:txBody>
                  <a:tcPr/>
                </a:tc>
                <a:tc>
                  <a:txBody>
                    <a:bodyPr/>
                    <a:lstStyle/>
                    <a:p>
                      <a:r>
                        <a:rPr lang="en-US" dirty="0"/>
                        <a:t>6</a:t>
                      </a:r>
                      <a:endParaRPr lang="en-IN" dirty="0"/>
                    </a:p>
                  </a:txBody>
                  <a:tcPr/>
                </a:tc>
                <a:tc>
                  <a:txBody>
                    <a:bodyPr/>
                    <a:lstStyle/>
                    <a:p>
                      <a:r>
                        <a:rPr lang="en-US" dirty="0"/>
                        <a:t>2</a:t>
                      </a:r>
                      <a:endParaRPr lang="en-IN" dirty="0"/>
                    </a:p>
                  </a:txBody>
                  <a:tcPr/>
                </a:tc>
                <a:tc>
                  <a:txBody>
                    <a:bodyPr/>
                    <a:lstStyle/>
                    <a:p>
                      <a:r>
                        <a:rPr lang="en-US" dirty="0"/>
                        <a:t>12</a:t>
                      </a:r>
                      <a:endParaRPr lang="en-IN" dirty="0"/>
                    </a:p>
                  </a:txBody>
                  <a:tcPr/>
                </a:tc>
                <a:extLst>
                  <a:ext uri="{0D108BD9-81ED-4DB2-BD59-A6C34878D82A}">
                    <a16:rowId xmlns:a16="http://schemas.microsoft.com/office/drawing/2014/main" val="321214343"/>
                  </a:ext>
                </a:extLst>
              </a:tr>
              <a:tr h="370840">
                <a:tc>
                  <a:txBody>
                    <a:bodyPr/>
                    <a:lstStyle/>
                    <a:p>
                      <a:r>
                        <a:rPr lang="en-US" dirty="0"/>
                        <a:t>37.</a:t>
                      </a:r>
                      <a:endParaRPr lang="en-IN" dirty="0"/>
                    </a:p>
                  </a:txBody>
                  <a:tcPr/>
                </a:tc>
                <a:tc>
                  <a:txBody>
                    <a:bodyPr/>
                    <a:lstStyle/>
                    <a:p>
                      <a:r>
                        <a:rPr lang="en-US" dirty="0"/>
                        <a:t>Charger 3</a:t>
                      </a:r>
                    </a:p>
                  </a:txBody>
                  <a:tcPr/>
                </a:tc>
                <a:tc>
                  <a:txBody>
                    <a:bodyPr/>
                    <a:lstStyle/>
                    <a:p>
                      <a:r>
                        <a:rPr lang="en-US" dirty="0"/>
                        <a:t>6</a:t>
                      </a:r>
                      <a:endParaRPr lang="en-IN" dirty="0"/>
                    </a:p>
                  </a:txBody>
                  <a:tcPr/>
                </a:tc>
                <a:tc>
                  <a:txBody>
                    <a:bodyPr/>
                    <a:lstStyle/>
                    <a:p>
                      <a:r>
                        <a:rPr lang="en-US" dirty="0"/>
                        <a:t>1</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3772460129"/>
                  </a:ext>
                </a:extLst>
              </a:tr>
              <a:tr h="370840">
                <a:tc>
                  <a:txBody>
                    <a:bodyPr/>
                    <a:lstStyle/>
                    <a:p>
                      <a:r>
                        <a:rPr lang="en-US" dirty="0"/>
                        <a:t>38.</a:t>
                      </a:r>
                      <a:endParaRPr lang="en-IN" dirty="0"/>
                    </a:p>
                  </a:txBody>
                  <a:tcPr/>
                </a:tc>
                <a:tc>
                  <a:txBody>
                    <a:bodyPr/>
                    <a:lstStyle/>
                    <a:p>
                      <a:r>
                        <a:rPr lang="en-US" dirty="0"/>
                        <a:t>Charger 4</a:t>
                      </a:r>
                      <a:endParaRPr lang="en-IN" dirty="0"/>
                    </a:p>
                  </a:txBody>
                  <a:tcPr/>
                </a:tc>
                <a:tc>
                  <a:txBody>
                    <a:bodyPr/>
                    <a:lstStyle/>
                    <a:p>
                      <a:r>
                        <a:rPr lang="en-US" dirty="0"/>
                        <a:t>6</a:t>
                      </a:r>
                      <a:endParaRPr lang="en-IN" dirty="0"/>
                    </a:p>
                  </a:txBody>
                  <a:tcPr/>
                </a:tc>
                <a:tc>
                  <a:txBody>
                    <a:bodyPr/>
                    <a:lstStyle/>
                    <a:p>
                      <a:r>
                        <a:rPr lang="en-US" dirty="0"/>
                        <a:t>1.5</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835992052"/>
                  </a:ext>
                </a:extLst>
              </a:tr>
              <a:tr h="370840">
                <a:tc>
                  <a:txBody>
                    <a:bodyPr/>
                    <a:lstStyle/>
                    <a:p>
                      <a:r>
                        <a:rPr lang="en-US" dirty="0"/>
                        <a:t>39.</a:t>
                      </a:r>
                      <a:endParaRPr lang="en-IN" dirty="0"/>
                    </a:p>
                  </a:txBody>
                  <a:tcPr/>
                </a:tc>
                <a:tc>
                  <a:txBody>
                    <a:bodyPr/>
                    <a:lstStyle/>
                    <a:p>
                      <a:r>
                        <a:rPr lang="en-US" dirty="0"/>
                        <a:t>Charger 5</a:t>
                      </a:r>
                      <a:endParaRPr lang="en-IN" dirty="0"/>
                    </a:p>
                  </a:txBody>
                  <a:tcPr/>
                </a:tc>
                <a:tc>
                  <a:txBody>
                    <a:bodyPr/>
                    <a:lstStyle/>
                    <a:p>
                      <a:r>
                        <a:rPr lang="en-US" dirty="0"/>
                        <a:t>6</a:t>
                      </a:r>
                      <a:endParaRPr lang="en-IN" dirty="0"/>
                    </a:p>
                  </a:txBody>
                  <a:tcPr/>
                </a:tc>
                <a:tc>
                  <a:txBody>
                    <a:bodyPr/>
                    <a:lstStyle/>
                    <a:p>
                      <a:r>
                        <a:rPr lang="en-US" dirty="0"/>
                        <a:t>3</a:t>
                      </a:r>
                      <a:endParaRPr lang="en-IN" dirty="0"/>
                    </a:p>
                  </a:txBody>
                  <a:tcPr/>
                </a:tc>
                <a:tc>
                  <a:txBody>
                    <a:bodyPr/>
                    <a:lstStyle/>
                    <a:p>
                      <a:r>
                        <a:rPr lang="en-US" dirty="0"/>
                        <a:t>18</a:t>
                      </a:r>
                      <a:endParaRPr lang="en-IN" dirty="0"/>
                    </a:p>
                  </a:txBody>
                  <a:tcPr/>
                </a:tc>
                <a:extLst>
                  <a:ext uri="{0D108BD9-81ED-4DB2-BD59-A6C34878D82A}">
                    <a16:rowId xmlns:a16="http://schemas.microsoft.com/office/drawing/2014/main" val="1681806778"/>
                  </a:ext>
                </a:extLst>
              </a:tr>
              <a:tr h="370840">
                <a:tc>
                  <a:txBody>
                    <a:bodyPr/>
                    <a:lstStyle/>
                    <a:p>
                      <a:r>
                        <a:rPr lang="en-US" dirty="0"/>
                        <a:t>40.</a:t>
                      </a:r>
                      <a:endParaRPr lang="en-IN" dirty="0"/>
                    </a:p>
                  </a:txBody>
                  <a:tcPr/>
                </a:tc>
                <a:tc>
                  <a:txBody>
                    <a:bodyPr/>
                    <a:lstStyle/>
                    <a:p>
                      <a:r>
                        <a:rPr lang="en-US" dirty="0"/>
                        <a:t>Laptop charger</a:t>
                      </a:r>
                      <a:endParaRPr lang="en-IN" dirty="0"/>
                    </a:p>
                  </a:txBody>
                  <a:tcPr/>
                </a:tc>
                <a:tc>
                  <a:txBody>
                    <a:bodyPr/>
                    <a:lstStyle/>
                    <a:p>
                      <a:r>
                        <a:rPr lang="en-US" dirty="0"/>
                        <a:t>130</a:t>
                      </a:r>
                      <a:endParaRPr lang="en-IN" dirty="0"/>
                    </a:p>
                  </a:txBody>
                  <a:tcPr/>
                </a:tc>
                <a:tc>
                  <a:txBody>
                    <a:bodyPr/>
                    <a:lstStyle/>
                    <a:p>
                      <a:r>
                        <a:rPr lang="en-US" dirty="0"/>
                        <a:t>15</a:t>
                      </a:r>
                      <a:endParaRPr lang="en-IN" dirty="0"/>
                    </a:p>
                  </a:txBody>
                  <a:tcPr/>
                </a:tc>
                <a:tc>
                  <a:txBody>
                    <a:bodyPr/>
                    <a:lstStyle/>
                    <a:p>
                      <a:r>
                        <a:rPr lang="en-US" dirty="0"/>
                        <a:t>1950</a:t>
                      </a:r>
                      <a:endParaRPr lang="en-IN" dirty="0"/>
                    </a:p>
                  </a:txBody>
                  <a:tcPr/>
                </a:tc>
                <a:extLst>
                  <a:ext uri="{0D108BD9-81ED-4DB2-BD59-A6C34878D82A}">
                    <a16:rowId xmlns:a16="http://schemas.microsoft.com/office/drawing/2014/main" val="1492108433"/>
                  </a:ext>
                </a:extLst>
              </a:tr>
            </a:tbl>
          </a:graphicData>
        </a:graphic>
      </p:graphicFrame>
    </p:spTree>
    <p:extLst>
      <p:ext uri="{BB962C8B-B14F-4D97-AF65-F5344CB8AC3E}">
        <p14:creationId xmlns:p14="http://schemas.microsoft.com/office/powerpoint/2010/main" val="2578792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871B-0C94-47D4-B48B-6234EE3D8A90}"/>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836A1D97-B04E-4593-A97E-BDBB15A7B08D}"/>
              </a:ext>
            </a:extLst>
          </p:cNvPr>
          <p:cNvSpPr>
            <a:spLocks noGrp="1"/>
          </p:cNvSpPr>
          <p:nvPr>
            <p:ph idx="1"/>
          </p:nvPr>
        </p:nvSpPr>
        <p:spPr/>
        <p:txBody>
          <a:bodyPr/>
          <a:lstStyle/>
          <a:p>
            <a:r>
              <a:rPr lang="en-US" dirty="0"/>
              <a:t>Total Energy consumed in the day: 58.085.</a:t>
            </a:r>
          </a:p>
          <a:p>
            <a:pPr marL="0" indent="0">
              <a:buNone/>
            </a:pPr>
            <a:endParaRPr lang="en-IN" dirty="0"/>
          </a:p>
        </p:txBody>
      </p:sp>
    </p:spTree>
    <p:extLst>
      <p:ext uri="{BB962C8B-B14F-4D97-AF65-F5344CB8AC3E}">
        <p14:creationId xmlns:p14="http://schemas.microsoft.com/office/powerpoint/2010/main" val="379029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38B48-A1FD-484D-8510-3D2555B4B3B4}"/>
              </a:ext>
            </a:extLst>
          </p:cNvPr>
          <p:cNvSpPr>
            <a:spLocks noGrp="1"/>
          </p:cNvSpPr>
          <p:nvPr>
            <p:ph type="title"/>
          </p:nvPr>
        </p:nvSpPr>
        <p:spPr/>
        <p:txBody>
          <a:bodyPr/>
          <a:lstStyle/>
          <a:p>
            <a:endParaRPr lang="en-IN"/>
          </a:p>
        </p:txBody>
      </p:sp>
      <p:graphicFrame>
        <p:nvGraphicFramePr>
          <p:cNvPr id="6" name="Content Placeholder 5">
            <a:extLst>
              <a:ext uri="{FF2B5EF4-FFF2-40B4-BE49-F238E27FC236}">
                <a16:creationId xmlns:a16="http://schemas.microsoft.com/office/drawing/2014/main" id="{A9E58814-DDCD-45F1-8A42-9A8504A560C3}"/>
              </a:ext>
            </a:extLst>
          </p:cNvPr>
          <p:cNvGraphicFramePr>
            <a:graphicFrameLocks noGrp="1"/>
          </p:cNvGraphicFramePr>
          <p:nvPr>
            <p:ph idx="1"/>
            <p:extLst>
              <p:ext uri="{D42A27DB-BD31-4B8C-83A1-F6EECF244321}">
                <p14:modId xmlns:p14="http://schemas.microsoft.com/office/powerpoint/2010/main" val="2243812997"/>
              </p:ext>
            </p:extLst>
          </p:nvPr>
        </p:nvGraphicFramePr>
        <p:xfrm>
          <a:off x="447040" y="264160"/>
          <a:ext cx="9560559" cy="645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080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53DE-1374-4724-97FB-FCA0D7E7EBE5}"/>
              </a:ext>
            </a:extLst>
          </p:cNvPr>
          <p:cNvSpPr>
            <a:spLocks noGrp="1"/>
          </p:cNvSpPr>
          <p:nvPr>
            <p:ph type="title"/>
          </p:nvPr>
        </p:nvSpPr>
        <p:spPr/>
        <p:txBody>
          <a:bodyPr/>
          <a:lstStyle/>
          <a:p>
            <a:r>
              <a:rPr lang="en-US" dirty="0"/>
              <a:t>ACTIVITY 4</a:t>
            </a:r>
            <a:endParaRPr lang="en-IN" dirty="0"/>
          </a:p>
        </p:txBody>
      </p:sp>
      <p:sp>
        <p:nvSpPr>
          <p:cNvPr id="3" name="Text Placeholder 2">
            <a:extLst>
              <a:ext uri="{FF2B5EF4-FFF2-40B4-BE49-F238E27FC236}">
                <a16:creationId xmlns:a16="http://schemas.microsoft.com/office/drawing/2014/main" id="{9C6AEEE9-1C4B-48E7-BBB7-8FE37591B6B7}"/>
              </a:ext>
            </a:extLst>
          </p:cNvPr>
          <p:cNvSpPr>
            <a:spLocks noGrp="1"/>
          </p:cNvSpPr>
          <p:nvPr>
            <p:ph type="body" idx="1"/>
          </p:nvPr>
        </p:nvSpPr>
        <p:spPr/>
        <p:txBody>
          <a:bodyPr/>
          <a:lstStyle/>
          <a:p>
            <a:r>
              <a:rPr lang="en-US" dirty="0"/>
              <a:t>AIM: TO OBSERVE THE WATER CRISIS ISSUES AND RECOMMENDING CONVERSATION STRATERGIES FOR THE GIVEN LOCATION </a:t>
            </a:r>
            <a:endParaRPr lang="en-IN" dirty="0"/>
          </a:p>
        </p:txBody>
      </p:sp>
    </p:spTree>
    <p:extLst>
      <p:ext uri="{BB962C8B-B14F-4D97-AF65-F5344CB8AC3E}">
        <p14:creationId xmlns:p14="http://schemas.microsoft.com/office/powerpoint/2010/main" val="896427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9950-EC94-419C-B55C-94D376F61988}"/>
              </a:ext>
            </a:extLst>
          </p:cNvPr>
          <p:cNvSpPr>
            <a:spLocks noGrp="1"/>
          </p:cNvSpPr>
          <p:nvPr>
            <p:ph type="title"/>
          </p:nvPr>
        </p:nvSpPr>
        <p:spPr/>
        <p:txBody>
          <a:bodyPr/>
          <a:lstStyle/>
          <a:p>
            <a:r>
              <a:rPr lang="en-IN" dirty="0"/>
              <a:t>Table</a:t>
            </a:r>
          </a:p>
        </p:txBody>
      </p:sp>
      <p:graphicFrame>
        <p:nvGraphicFramePr>
          <p:cNvPr id="4" name="Table 4">
            <a:extLst>
              <a:ext uri="{FF2B5EF4-FFF2-40B4-BE49-F238E27FC236}">
                <a16:creationId xmlns:a16="http://schemas.microsoft.com/office/drawing/2014/main" id="{7C1893A4-E0F3-46AF-98C3-75EB5EEBD23D}"/>
              </a:ext>
            </a:extLst>
          </p:cNvPr>
          <p:cNvGraphicFramePr>
            <a:graphicFrameLocks noGrp="1"/>
          </p:cNvGraphicFramePr>
          <p:nvPr>
            <p:ph idx="1"/>
            <p:extLst>
              <p:ext uri="{D42A27DB-BD31-4B8C-83A1-F6EECF244321}">
                <p14:modId xmlns:p14="http://schemas.microsoft.com/office/powerpoint/2010/main" val="2404069584"/>
              </p:ext>
            </p:extLst>
          </p:nvPr>
        </p:nvGraphicFramePr>
        <p:xfrm>
          <a:off x="677334" y="2181860"/>
          <a:ext cx="8852746" cy="2468880"/>
        </p:xfrm>
        <a:graphic>
          <a:graphicData uri="http://schemas.openxmlformats.org/drawingml/2006/table">
            <a:tbl>
              <a:tblPr firstRow="1" bandRow="1">
                <a:tableStyleId>{5C22544A-7EE6-4342-B048-85BDC9FD1C3A}</a:tableStyleId>
              </a:tblPr>
              <a:tblGrid>
                <a:gridCol w="866457">
                  <a:extLst>
                    <a:ext uri="{9D8B030D-6E8A-4147-A177-3AD203B41FA5}">
                      <a16:colId xmlns:a16="http://schemas.microsoft.com/office/drawing/2014/main" val="1179083801"/>
                    </a:ext>
                  </a:extLst>
                </a:gridCol>
                <a:gridCol w="2082800">
                  <a:extLst>
                    <a:ext uri="{9D8B030D-6E8A-4147-A177-3AD203B41FA5}">
                      <a16:colId xmlns:a16="http://schemas.microsoft.com/office/drawing/2014/main" val="2538058334"/>
                    </a:ext>
                  </a:extLst>
                </a:gridCol>
                <a:gridCol w="2025968">
                  <a:extLst>
                    <a:ext uri="{9D8B030D-6E8A-4147-A177-3AD203B41FA5}">
                      <a16:colId xmlns:a16="http://schemas.microsoft.com/office/drawing/2014/main" val="364764523"/>
                    </a:ext>
                  </a:extLst>
                </a:gridCol>
                <a:gridCol w="3877521">
                  <a:extLst>
                    <a:ext uri="{9D8B030D-6E8A-4147-A177-3AD203B41FA5}">
                      <a16:colId xmlns:a16="http://schemas.microsoft.com/office/drawing/2014/main" val="2982157497"/>
                    </a:ext>
                  </a:extLst>
                </a:gridCol>
              </a:tblGrid>
              <a:tr h="370840">
                <a:tc>
                  <a:txBody>
                    <a:bodyPr/>
                    <a:lstStyle/>
                    <a:p>
                      <a:r>
                        <a:rPr lang="en-US" dirty="0"/>
                        <a:t>S. No.</a:t>
                      </a:r>
                      <a:endParaRPr lang="en-IN" dirty="0"/>
                    </a:p>
                  </a:txBody>
                  <a:tcPr/>
                </a:tc>
                <a:tc>
                  <a:txBody>
                    <a:bodyPr/>
                    <a:lstStyle/>
                    <a:p>
                      <a:r>
                        <a:rPr lang="en-US" dirty="0"/>
                        <a:t>Type of Crisis</a:t>
                      </a:r>
                      <a:endParaRPr lang="en-IN" dirty="0"/>
                    </a:p>
                  </a:txBody>
                  <a:tcPr/>
                </a:tc>
                <a:tc>
                  <a:txBody>
                    <a:bodyPr/>
                    <a:lstStyle/>
                    <a:p>
                      <a:r>
                        <a:rPr lang="en-US" dirty="0"/>
                        <a:t>Reason for Crisis</a:t>
                      </a:r>
                      <a:endParaRPr lang="en-IN" dirty="0"/>
                    </a:p>
                  </a:txBody>
                  <a:tcPr/>
                </a:tc>
                <a:tc>
                  <a:txBody>
                    <a:bodyPr/>
                    <a:lstStyle/>
                    <a:p>
                      <a:r>
                        <a:rPr lang="en-US" dirty="0"/>
                        <a:t>Preventive measures</a:t>
                      </a:r>
                      <a:endParaRPr lang="en-IN" dirty="0"/>
                    </a:p>
                  </a:txBody>
                  <a:tcPr/>
                </a:tc>
                <a:extLst>
                  <a:ext uri="{0D108BD9-81ED-4DB2-BD59-A6C34878D82A}">
                    <a16:rowId xmlns:a16="http://schemas.microsoft.com/office/drawing/2014/main" val="2238252484"/>
                  </a:ext>
                </a:extLst>
              </a:tr>
              <a:tr h="370840">
                <a:tc>
                  <a:txBody>
                    <a:bodyPr/>
                    <a:lstStyle/>
                    <a:p>
                      <a:r>
                        <a:rPr lang="en-US" dirty="0"/>
                        <a:t>1.</a:t>
                      </a:r>
                      <a:endParaRPr lang="en-IN" dirty="0"/>
                    </a:p>
                  </a:txBody>
                  <a:tcPr/>
                </a:tc>
                <a:tc>
                  <a:txBody>
                    <a:bodyPr/>
                    <a:lstStyle/>
                    <a:p>
                      <a:r>
                        <a:rPr lang="en-US" dirty="0"/>
                        <a:t>Water pollution</a:t>
                      </a:r>
                      <a:endParaRPr lang="en-IN" dirty="0"/>
                    </a:p>
                  </a:txBody>
                  <a:tcPr/>
                </a:tc>
                <a:tc>
                  <a:txBody>
                    <a:bodyPr/>
                    <a:lstStyle/>
                    <a:p>
                      <a:r>
                        <a:rPr lang="en-US" dirty="0"/>
                        <a:t>Dumping of household waste, open defecation</a:t>
                      </a:r>
                      <a:endParaRPr lang="en-IN" dirty="0"/>
                    </a:p>
                  </a:txBody>
                  <a:tcPr/>
                </a:tc>
                <a:tc>
                  <a:txBody>
                    <a:bodyPr/>
                    <a:lstStyle/>
                    <a:p>
                      <a:r>
                        <a:rPr lang="en-US" dirty="0"/>
                        <a:t>Better waste collection, closed gutters, better sewage systems</a:t>
                      </a:r>
                      <a:endParaRPr lang="en-IN" dirty="0"/>
                    </a:p>
                  </a:txBody>
                  <a:tcPr/>
                </a:tc>
                <a:extLst>
                  <a:ext uri="{0D108BD9-81ED-4DB2-BD59-A6C34878D82A}">
                    <a16:rowId xmlns:a16="http://schemas.microsoft.com/office/drawing/2014/main" val="51146067"/>
                  </a:ext>
                </a:extLst>
              </a:tr>
              <a:tr h="370840">
                <a:tc>
                  <a:txBody>
                    <a:bodyPr/>
                    <a:lstStyle/>
                    <a:p>
                      <a:r>
                        <a:rPr lang="en-US" dirty="0"/>
                        <a:t>2.</a:t>
                      </a:r>
                      <a:endParaRPr lang="en-IN" dirty="0"/>
                    </a:p>
                  </a:txBody>
                  <a:tcPr/>
                </a:tc>
                <a:tc>
                  <a:txBody>
                    <a:bodyPr/>
                    <a:lstStyle/>
                    <a:p>
                      <a:r>
                        <a:rPr lang="en-US" dirty="0"/>
                        <a:t>Water wastage</a:t>
                      </a:r>
                      <a:endParaRPr lang="en-IN" dirty="0"/>
                    </a:p>
                  </a:txBody>
                  <a:tcPr/>
                </a:tc>
                <a:tc>
                  <a:txBody>
                    <a:bodyPr/>
                    <a:lstStyle/>
                    <a:p>
                      <a:r>
                        <a:rPr lang="en-US" dirty="0"/>
                        <a:t>Breaking underground pipes</a:t>
                      </a:r>
                      <a:endParaRPr lang="en-IN" dirty="0"/>
                    </a:p>
                  </a:txBody>
                  <a:tcPr/>
                </a:tc>
                <a:tc>
                  <a:txBody>
                    <a:bodyPr/>
                    <a:lstStyle/>
                    <a:p>
                      <a:r>
                        <a:rPr lang="en-US" dirty="0"/>
                        <a:t>Planned water management system and implementation of manholes</a:t>
                      </a:r>
                      <a:endParaRPr lang="en-IN" dirty="0"/>
                    </a:p>
                  </a:txBody>
                  <a:tcPr/>
                </a:tc>
                <a:extLst>
                  <a:ext uri="{0D108BD9-81ED-4DB2-BD59-A6C34878D82A}">
                    <a16:rowId xmlns:a16="http://schemas.microsoft.com/office/drawing/2014/main" val="2469594556"/>
                  </a:ext>
                </a:extLst>
              </a:tr>
            </a:tbl>
          </a:graphicData>
        </a:graphic>
      </p:graphicFrame>
    </p:spTree>
    <p:extLst>
      <p:ext uri="{BB962C8B-B14F-4D97-AF65-F5344CB8AC3E}">
        <p14:creationId xmlns:p14="http://schemas.microsoft.com/office/powerpoint/2010/main" val="3260836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3A8B-B7A8-4A08-BED6-AC05BDCE1DF8}"/>
              </a:ext>
            </a:extLst>
          </p:cNvPr>
          <p:cNvSpPr>
            <a:spLocks noGrp="1"/>
          </p:cNvSpPr>
          <p:nvPr>
            <p:ph type="title"/>
          </p:nvPr>
        </p:nvSpPr>
        <p:spPr>
          <a:xfrm>
            <a:off x="677334" y="1577788"/>
            <a:ext cx="8596668" cy="1667436"/>
          </a:xfrm>
        </p:spPr>
        <p:txBody>
          <a:bodyPr/>
          <a:lstStyle/>
          <a:p>
            <a:pPr algn="ctr"/>
            <a:r>
              <a:rPr lang="en-US" dirty="0"/>
              <a:t>Foreword</a:t>
            </a:r>
            <a:endParaRPr lang="en-IN" dirty="0"/>
          </a:p>
        </p:txBody>
      </p:sp>
      <p:sp>
        <p:nvSpPr>
          <p:cNvPr id="3" name="Content Placeholder 2">
            <a:extLst>
              <a:ext uri="{FF2B5EF4-FFF2-40B4-BE49-F238E27FC236}">
                <a16:creationId xmlns:a16="http://schemas.microsoft.com/office/drawing/2014/main" id="{A8BBBBDF-4526-4388-ACF4-C684A3AB84C9}"/>
              </a:ext>
            </a:extLst>
          </p:cNvPr>
          <p:cNvSpPr>
            <a:spLocks noGrp="1"/>
          </p:cNvSpPr>
          <p:nvPr>
            <p:ph idx="1"/>
          </p:nvPr>
        </p:nvSpPr>
        <p:spPr>
          <a:xfrm>
            <a:off x="677334" y="3612775"/>
            <a:ext cx="8596668" cy="4096871"/>
          </a:xfrm>
        </p:spPr>
        <p:txBody>
          <a:bodyPr/>
          <a:lstStyle/>
          <a:p>
            <a:r>
              <a:rPr lang="en-US" dirty="0"/>
              <a:t>Environmental concerns have risen dramatically in recent years.</a:t>
            </a:r>
          </a:p>
          <a:p>
            <a:r>
              <a:rPr lang="en-US" dirty="0"/>
              <a:t>In our daily lives, these changes appear insignificant. However, they develop into major issues over time.</a:t>
            </a:r>
          </a:p>
          <a:p>
            <a:r>
              <a:rPr lang="en-US" dirty="0"/>
              <a:t>This could be due to our lack of understanding of the consequences of our actions.</a:t>
            </a:r>
            <a:endParaRPr lang="en-IN" dirty="0"/>
          </a:p>
        </p:txBody>
      </p:sp>
    </p:spTree>
    <p:extLst>
      <p:ext uri="{BB962C8B-B14F-4D97-AF65-F5344CB8AC3E}">
        <p14:creationId xmlns:p14="http://schemas.microsoft.com/office/powerpoint/2010/main" val="2054803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45B5-AF79-449D-871C-347E2B1A9B20}"/>
              </a:ext>
            </a:extLst>
          </p:cNvPr>
          <p:cNvSpPr>
            <a:spLocks noGrp="1"/>
          </p:cNvSpPr>
          <p:nvPr>
            <p:ph type="title"/>
          </p:nvPr>
        </p:nvSpPr>
        <p:spPr/>
        <p:txBody>
          <a:bodyPr/>
          <a:lstStyle/>
          <a:p>
            <a:r>
              <a:rPr lang="en-US" dirty="0"/>
              <a:t>Discussions</a:t>
            </a:r>
            <a:endParaRPr lang="en-IN" dirty="0"/>
          </a:p>
        </p:txBody>
      </p:sp>
      <p:sp>
        <p:nvSpPr>
          <p:cNvPr id="3" name="Content Placeholder 2">
            <a:extLst>
              <a:ext uri="{FF2B5EF4-FFF2-40B4-BE49-F238E27FC236}">
                <a16:creationId xmlns:a16="http://schemas.microsoft.com/office/drawing/2014/main" id="{97F6A9A5-27B9-41F7-9398-E0A3A063A4AB}"/>
              </a:ext>
            </a:extLst>
          </p:cNvPr>
          <p:cNvSpPr>
            <a:spLocks noGrp="1"/>
          </p:cNvSpPr>
          <p:nvPr>
            <p:ph idx="1"/>
          </p:nvPr>
        </p:nvSpPr>
        <p:spPr/>
        <p:txBody>
          <a:bodyPr/>
          <a:lstStyle/>
          <a:p>
            <a:r>
              <a:rPr lang="en-US" dirty="0"/>
              <a:t>Where do you find any water wastage that could be avoided?</a:t>
            </a:r>
          </a:p>
          <a:p>
            <a:pPr marL="0" indent="0">
              <a:buNone/>
            </a:pPr>
            <a:r>
              <a:rPr lang="en-US" dirty="0"/>
              <a:t>	Leaving taps running while not in use, overfilling tanks.</a:t>
            </a:r>
          </a:p>
          <a:p>
            <a:r>
              <a:rPr lang="en-US" dirty="0"/>
              <a:t>What are the techniques that could be implemented to conserve water?</a:t>
            </a:r>
          </a:p>
          <a:p>
            <a:pPr marL="0" indent="0">
              <a:buNone/>
            </a:pPr>
            <a:r>
              <a:rPr lang="en-US" dirty="0"/>
              <a:t>	Rainwater harvesting</a:t>
            </a:r>
          </a:p>
          <a:p>
            <a:r>
              <a:rPr lang="en-US" dirty="0"/>
              <a:t>What are the measures to be taken to mitigate the water crisis issues under observation?</a:t>
            </a:r>
          </a:p>
          <a:p>
            <a:pPr marL="0" indent="0">
              <a:buNone/>
            </a:pPr>
            <a:r>
              <a:rPr lang="en-US" dirty="0"/>
              <a:t>	Better waste collection, closed gutters, better sewage systems, planned 	water management system and implementation of manholes</a:t>
            </a:r>
            <a:endParaRPr lang="en-IN" dirty="0"/>
          </a:p>
          <a:p>
            <a:pPr marL="0" indent="0">
              <a:buNone/>
            </a:pPr>
            <a:endParaRPr lang="en-IN" dirty="0"/>
          </a:p>
        </p:txBody>
      </p:sp>
    </p:spTree>
    <p:extLst>
      <p:ext uri="{BB962C8B-B14F-4D97-AF65-F5344CB8AC3E}">
        <p14:creationId xmlns:p14="http://schemas.microsoft.com/office/powerpoint/2010/main" val="2417479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A5AA6-4BA8-4A8A-B121-DAD12E2CA49A}"/>
              </a:ext>
            </a:extLst>
          </p:cNvPr>
          <p:cNvSpPr>
            <a:spLocks noGrp="1"/>
          </p:cNvSpPr>
          <p:nvPr>
            <p:ph type="title"/>
          </p:nvPr>
        </p:nvSpPr>
        <p:spPr>
          <a:xfrm>
            <a:off x="1797666" y="1444639"/>
            <a:ext cx="8596668" cy="3968722"/>
          </a:xfrm>
        </p:spPr>
        <p:txBody>
          <a:bodyPr>
            <a:normAutofit/>
          </a:bodyPr>
          <a:lstStyle/>
          <a:p>
            <a:pPr algn="ctr"/>
            <a:r>
              <a:rPr lang="en-US" sz="7200" dirty="0"/>
              <a:t>THANK YOU</a:t>
            </a:r>
            <a:endParaRPr lang="en-IN" sz="7200" dirty="0"/>
          </a:p>
        </p:txBody>
      </p:sp>
    </p:spTree>
    <p:extLst>
      <p:ext uri="{BB962C8B-B14F-4D97-AF65-F5344CB8AC3E}">
        <p14:creationId xmlns:p14="http://schemas.microsoft.com/office/powerpoint/2010/main" val="60381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D6F9-7526-437C-AAED-4126D63A7027}"/>
              </a:ext>
            </a:extLst>
          </p:cNvPr>
          <p:cNvSpPr>
            <a:spLocks noGrp="1"/>
          </p:cNvSpPr>
          <p:nvPr>
            <p:ph type="title"/>
          </p:nvPr>
        </p:nvSpPr>
        <p:spPr/>
        <p:txBody>
          <a:bodyPr>
            <a:normAutofit/>
          </a:bodyPr>
          <a:lstStyle/>
          <a:p>
            <a:r>
              <a:rPr lang="en-US" sz="4400" dirty="0"/>
              <a:t>OBSERVATIONS-I</a:t>
            </a:r>
            <a:endParaRPr lang="en-IN" sz="4400" dirty="0"/>
          </a:p>
        </p:txBody>
      </p:sp>
      <p:sp>
        <p:nvSpPr>
          <p:cNvPr id="3" name="Content Placeholder 2">
            <a:extLst>
              <a:ext uri="{FF2B5EF4-FFF2-40B4-BE49-F238E27FC236}">
                <a16:creationId xmlns:a16="http://schemas.microsoft.com/office/drawing/2014/main" id="{C9722F1D-EEEC-4533-9E11-48ACB270742B}"/>
              </a:ext>
            </a:extLst>
          </p:cNvPr>
          <p:cNvSpPr>
            <a:spLocks noGrp="1"/>
          </p:cNvSpPr>
          <p:nvPr>
            <p:ph idx="1"/>
          </p:nvPr>
        </p:nvSpPr>
        <p:spPr/>
        <p:txBody>
          <a:bodyPr/>
          <a:lstStyle/>
          <a:p>
            <a:pPr marL="0" indent="0">
              <a:buNone/>
            </a:pPr>
            <a:r>
              <a:rPr lang="en-US" sz="2400" dirty="0"/>
              <a:t>List of environmental issues in my locality:</a:t>
            </a:r>
          </a:p>
          <a:p>
            <a:pPr>
              <a:buFont typeface="Arial" panose="020B0604020202020204" pitchFamily="34" charset="0"/>
              <a:buChar char="•"/>
            </a:pPr>
            <a:r>
              <a:rPr lang="en-US" sz="2400" dirty="0"/>
              <a:t>Water pollution</a:t>
            </a:r>
          </a:p>
          <a:p>
            <a:pPr>
              <a:buFont typeface="Arial" panose="020B0604020202020204" pitchFamily="34" charset="0"/>
              <a:buChar char="•"/>
            </a:pPr>
            <a:r>
              <a:rPr lang="en-US" sz="2400" dirty="0"/>
              <a:t>Deforestation</a:t>
            </a:r>
          </a:p>
          <a:p>
            <a:pPr>
              <a:buFont typeface="Arial" panose="020B0604020202020204" pitchFamily="34" charset="0"/>
              <a:buChar char="•"/>
            </a:pPr>
            <a:r>
              <a:rPr lang="en-US" sz="2400" dirty="0"/>
              <a:t>Landslides</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379750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8DE3-36F7-4DE7-97A3-81C7F175EAE4}"/>
              </a:ext>
            </a:extLst>
          </p:cNvPr>
          <p:cNvSpPr>
            <a:spLocks noGrp="1"/>
          </p:cNvSpPr>
          <p:nvPr>
            <p:ph type="title"/>
          </p:nvPr>
        </p:nvSpPr>
        <p:spPr/>
        <p:txBody>
          <a:bodyPr/>
          <a:lstStyle/>
          <a:p>
            <a:pPr algn="ctr"/>
            <a:r>
              <a:rPr lang="en-US" dirty="0"/>
              <a:t>LANDSLIDES</a:t>
            </a:r>
            <a:endParaRPr lang="en-IN" dirty="0"/>
          </a:p>
        </p:txBody>
      </p:sp>
      <p:sp>
        <p:nvSpPr>
          <p:cNvPr id="3" name="Content Placeholder 2">
            <a:extLst>
              <a:ext uri="{FF2B5EF4-FFF2-40B4-BE49-F238E27FC236}">
                <a16:creationId xmlns:a16="http://schemas.microsoft.com/office/drawing/2014/main" id="{1905DE21-44AB-4C89-A722-B763A733E14F}"/>
              </a:ext>
            </a:extLst>
          </p:cNvPr>
          <p:cNvSpPr>
            <a:spLocks noGrp="1"/>
          </p:cNvSpPr>
          <p:nvPr>
            <p:ph idx="1"/>
          </p:nvPr>
        </p:nvSpPr>
        <p:spPr/>
        <p:txBody>
          <a:bodyPr/>
          <a:lstStyle/>
          <a:p>
            <a:r>
              <a:rPr lang="en-US" dirty="0"/>
              <a:t>Development has a vital part in the world today.</a:t>
            </a:r>
          </a:p>
          <a:p>
            <a:r>
              <a:rPr lang="en-US" dirty="0"/>
              <a:t>However carrying it out without proper planning and forethought is dangerous and can pose a threat to the people the original development was meant to benefit.</a:t>
            </a:r>
          </a:p>
          <a:p>
            <a:r>
              <a:rPr lang="en-IN" dirty="0"/>
              <a:t>Wide scale landscaping can cause the soil in the area to lose its stability and this leads to landslides.</a:t>
            </a:r>
          </a:p>
          <a:p>
            <a:r>
              <a:rPr lang="en-IN" dirty="0"/>
              <a:t>This along with the heavy rainfall in Goa leads to landslides almost every year.</a:t>
            </a:r>
          </a:p>
          <a:p>
            <a:endParaRPr lang="en-IN" dirty="0"/>
          </a:p>
        </p:txBody>
      </p:sp>
    </p:spTree>
    <p:extLst>
      <p:ext uri="{BB962C8B-B14F-4D97-AF65-F5344CB8AC3E}">
        <p14:creationId xmlns:p14="http://schemas.microsoft.com/office/powerpoint/2010/main" val="3270605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52DF-D752-42F1-8146-A4B1EA7AC1A3}"/>
              </a:ext>
            </a:extLst>
          </p:cNvPr>
          <p:cNvSpPr>
            <a:spLocks noGrp="1"/>
          </p:cNvSpPr>
          <p:nvPr>
            <p:ph type="title"/>
          </p:nvPr>
        </p:nvSpPr>
        <p:spPr>
          <a:xfrm rot="1277550" flipV="1">
            <a:off x="11269510" y="8446188"/>
            <a:ext cx="840930" cy="21228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180C777-5BCB-41D8-9B63-1E26C6BBB4CE}"/>
              </a:ext>
            </a:extLst>
          </p:cNvPr>
          <p:cNvSpPr>
            <a:spLocks noGrp="1"/>
          </p:cNvSpPr>
          <p:nvPr>
            <p:ph sz="half" idx="1"/>
          </p:nvPr>
        </p:nvSpPr>
        <p:spPr>
          <a:xfrm>
            <a:off x="677334" y="609600"/>
            <a:ext cx="8771466" cy="5431761"/>
          </a:xfrm>
        </p:spPr>
        <p:txBody>
          <a:bodyPr/>
          <a:lstStyle/>
          <a:p>
            <a:r>
              <a:rPr lang="en-US" b="0" i="0" dirty="0">
                <a:solidFill>
                  <a:srgbClr val="000000"/>
                </a:solidFill>
                <a:effectLst/>
                <a:latin typeface="OpenSans-Regular"/>
              </a:rPr>
              <a:t>Due to a landslide caused by heavy rains, a passenger train from </a:t>
            </a:r>
            <a:r>
              <a:rPr lang="en-US" b="0" i="0" dirty="0" err="1">
                <a:solidFill>
                  <a:srgbClr val="000000"/>
                </a:solidFill>
                <a:effectLst/>
                <a:latin typeface="OpenSans-Regular"/>
              </a:rPr>
              <a:t>Mangaluru</a:t>
            </a:r>
            <a:r>
              <a:rPr lang="en-US" b="0" i="0" dirty="0">
                <a:solidFill>
                  <a:srgbClr val="000000"/>
                </a:solidFill>
                <a:effectLst/>
                <a:latin typeface="OpenSans-Regular"/>
              </a:rPr>
              <a:t> Junction to Chhatrapati Shivaji Maharaj Terminus derailed between </a:t>
            </a:r>
            <a:r>
              <a:rPr lang="en-US" b="0" i="0" dirty="0" err="1">
                <a:solidFill>
                  <a:srgbClr val="000000"/>
                </a:solidFill>
                <a:effectLst/>
                <a:latin typeface="OpenSans-Regular"/>
              </a:rPr>
              <a:t>Dudhsagar</a:t>
            </a:r>
            <a:r>
              <a:rPr lang="en-US" b="0" i="0" dirty="0">
                <a:solidFill>
                  <a:srgbClr val="000000"/>
                </a:solidFill>
                <a:effectLst/>
                <a:latin typeface="OpenSans-Regular"/>
              </a:rPr>
              <a:t> and </a:t>
            </a:r>
            <a:r>
              <a:rPr lang="en-US" b="0" i="0" dirty="0" err="1">
                <a:solidFill>
                  <a:srgbClr val="000000"/>
                </a:solidFill>
                <a:effectLst/>
                <a:latin typeface="OpenSans-Regular"/>
              </a:rPr>
              <a:t>Sonaulim</a:t>
            </a:r>
            <a:r>
              <a:rPr lang="en-US" b="0" i="0" dirty="0">
                <a:solidFill>
                  <a:srgbClr val="000000"/>
                </a:solidFill>
                <a:effectLst/>
                <a:latin typeface="OpenSans-Regular"/>
              </a:rPr>
              <a:t> in South Goa on Friday. The South Western Railway said in a statement that no injuries or deaths were reported as a result of the incident.</a:t>
            </a:r>
            <a:endParaRPr lang="en-IN" dirty="0"/>
          </a:p>
        </p:txBody>
      </p:sp>
      <p:pic>
        <p:nvPicPr>
          <p:cNvPr id="6" name="Content Placeholder 5">
            <a:extLst>
              <a:ext uri="{FF2B5EF4-FFF2-40B4-BE49-F238E27FC236}">
                <a16:creationId xmlns:a16="http://schemas.microsoft.com/office/drawing/2014/main" id="{D8CCDE1F-A997-44B7-A11D-E6B5139E0A1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609405" y="1992687"/>
            <a:ext cx="2486595" cy="4255713"/>
          </a:xfrm>
        </p:spPr>
      </p:pic>
    </p:spTree>
    <p:extLst>
      <p:ext uri="{BB962C8B-B14F-4D97-AF65-F5344CB8AC3E}">
        <p14:creationId xmlns:p14="http://schemas.microsoft.com/office/powerpoint/2010/main" val="382669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8DE3-36F7-4DE7-97A3-81C7F175EAE4}"/>
              </a:ext>
            </a:extLst>
          </p:cNvPr>
          <p:cNvSpPr>
            <a:spLocks noGrp="1"/>
          </p:cNvSpPr>
          <p:nvPr>
            <p:ph type="title"/>
          </p:nvPr>
        </p:nvSpPr>
        <p:spPr/>
        <p:txBody>
          <a:bodyPr/>
          <a:lstStyle/>
          <a:p>
            <a:pPr algn="ctr"/>
            <a:r>
              <a:rPr lang="en-US" dirty="0"/>
              <a:t>DEFORESTATION </a:t>
            </a:r>
            <a:endParaRPr lang="en-IN" dirty="0"/>
          </a:p>
        </p:txBody>
      </p:sp>
      <p:sp>
        <p:nvSpPr>
          <p:cNvPr id="3" name="Content Placeholder 2">
            <a:extLst>
              <a:ext uri="{FF2B5EF4-FFF2-40B4-BE49-F238E27FC236}">
                <a16:creationId xmlns:a16="http://schemas.microsoft.com/office/drawing/2014/main" id="{1905DE21-44AB-4C89-A722-B763A733E14F}"/>
              </a:ext>
            </a:extLst>
          </p:cNvPr>
          <p:cNvSpPr>
            <a:spLocks noGrp="1"/>
          </p:cNvSpPr>
          <p:nvPr>
            <p:ph idx="1"/>
          </p:nvPr>
        </p:nvSpPr>
        <p:spPr/>
        <p:txBody>
          <a:bodyPr/>
          <a:lstStyle/>
          <a:p>
            <a:r>
              <a:rPr lang="en-US" dirty="0"/>
              <a:t>Goa has a substantial forest cover with a diverse range of plants.</a:t>
            </a:r>
          </a:p>
          <a:p>
            <a:r>
              <a:rPr lang="en-US" dirty="0"/>
              <a:t>In the state of Goa, deforestation is a major issue.</a:t>
            </a:r>
          </a:p>
          <a:p>
            <a:r>
              <a:rPr lang="en-US" dirty="0"/>
              <a:t>For the sake of mining and development, large swaths of forest land are cleared.</a:t>
            </a:r>
          </a:p>
          <a:p>
            <a:r>
              <a:rPr lang="en-US" dirty="0"/>
              <a:t>This problem is caused not only by contemporary projects, but also by historical agricultural methods such as Swash-and-Burn.</a:t>
            </a:r>
            <a:endParaRPr lang="en-IN" dirty="0"/>
          </a:p>
        </p:txBody>
      </p:sp>
    </p:spTree>
    <p:extLst>
      <p:ext uri="{BB962C8B-B14F-4D97-AF65-F5344CB8AC3E}">
        <p14:creationId xmlns:p14="http://schemas.microsoft.com/office/powerpoint/2010/main" val="489802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F008-1FC9-4AB8-865D-9AE3ECB20520}"/>
              </a:ext>
            </a:extLst>
          </p:cNvPr>
          <p:cNvSpPr>
            <a:spLocks noGrp="1"/>
          </p:cNvSpPr>
          <p:nvPr>
            <p:ph type="title"/>
          </p:nvPr>
        </p:nvSpPr>
        <p:spPr/>
        <p:txBody>
          <a:bodyPr/>
          <a:lstStyle/>
          <a:p>
            <a:r>
              <a:rPr lang="en-US" dirty="0"/>
              <a:t>Types of Forests in Goa</a:t>
            </a:r>
            <a:endParaRPr lang="en-IN" dirty="0"/>
          </a:p>
        </p:txBody>
      </p:sp>
      <p:sp>
        <p:nvSpPr>
          <p:cNvPr id="3" name="Content Placeholder 2">
            <a:extLst>
              <a:ext uri="{FF2B5EF4-FFF2-40B4-BE49-F238E27FC236}">
                <a16:creationId xmlns:a16="http://schemas.microsoft.com/office/drawing/2014/main" id="{B4EB8896-2CC0-43D6-899A-5AD485A3BC21}"/>
              </a:ext>
            </a:extLst>
          </p:cNvPr>
          <p:cNvSpPr>
            <a:spLocks noGrp="1"/>
          </p:cNvSpPr>
          <p:nvPr>
            <p:ph idx="1"/>
          </p:nvPr>
        </p:nvSpPr>
        <p:spPr>
          <a:xfrm>
            <a:off x="677334" y="2160589"/>
            <a:ext cx="6064125" cy="3880773"/>
          </a:xfrm>
        </p:spPr>
        <p:txBody>
          <a:bodyPr/>
          <a:lstStyle/>
          <a:p>
            <a:pPr>
              <a:buFont typeface="+mj-lt"/>
              <a:buAutoNum type="arabicPeriod"/>
            </a:pPr>
            <a:r>
              <a:rPr lang="en-US" dirty="0"/>
              <a:t>Estuarine vegetation consisting mainly of mangroves</a:t>
            </a:r>
          </a:p>
          <a:p>
            <a:pPr>
              <a:buFont typeface="+mj-lt"/>
              <a:buAutoNum type="arabicPeriod"/>
            </a:pPr>
            <a:r>
              <a:rPr lang="en-US" dirty="0"/>
              <a:t>Strand vegetation alone the coastal belts</a:t>
            </a:r>
          </a:p>
          <a:p>
            <a:pPr>
              <a:buFont typeface="+mj-lt"/>
              <a:buAutoNum type="arabicPeriod"/>
            </a:pPr>
            <a:r>
              <a:rPr lang="en-US" dirty="0"/>
              <a:t>Plateau vegetation</a:t>
            </a:r>
          </a:p>
          <a:p>
            <a:pPr>
              <a:buFont typeface="+mj-lt"/>
              <a:buAutoNum type="arabicPeriod"/>
            </a:pPr>
            <a:r>
              <a:rPr lang="en-US" dirty="0"/>
              <a:t>Semi-evergreen and evergreen forests</a:t>
            </a:r>
            <a:endParaRPr lang="en-IN" dirty="0"/>
          </a:p>
        </p:txBody>
      </p:sp>
      <p:pic>
        <p:nvPicPr>
          <p:cNvPr id="5" name="Picture 4">
            <a:extLst>
              <a:ext uri="{FF2B5EF4-FFF2-40B4-BE49-F238E27FC236}">
                <a16:creationId xmlns:a16="http://schemas.microsoft.com/office/drawing/2014/main" id="{85775F5D-D318-4444-9995-8EB231D49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297" y="1871932"/>
            <a:ext cx="4496307" cy="4618515"/>
          </a:xfrm>
          <a:prstGeom prst="rect">
            <a:avLst/>
          </a:prstGeom>
        </p:spPr>
      </p:pic>
    </p:spTree>
    <p:extLst>
      <p:ext uri="{BB962C8B-B14F-4D97-AF65-F5344CB8AC3E}">
        <p14:creationId xmlns:p14="http://schemas.microsoft.com/office/powerpoint/2010/main" val="3179261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831FF-1B6F-4107-BD8B-30ADFC66BBBA}"/>
              </a:ext>
            </a:extLst>
          </p:cNvPr>
          <p:cNvSpPr>
            <a:spLocks noGrp="1"/>
          </p:cNvSpPr>
          <p:nvPr>
            <p:ph type="title"/>
          </p:nvPr>
        </p:nvSpPr>
        <p:spPr/>
        <p:txBody>
          <a:bodyPr/>
          <a:lstStyle/>
          <a:p>
            <a:pPr algn="ctr"/>
            <a:r>
              <a:rPr lang="en-US" dirty="0"/>
              <a:t>WATER POLLUTION</a:t>
            </a:r>
            <a:endParaRPr lang="en-IN" dirty="0"/>
          </a:p>
        </p:txBody>
      </p:sp>
      <p:sp>
        <p:nvSpPr>
          <p:cNvPr id="3" name="Content Placeholder 2">
            <a:extLst>
              <a:ext uri="{FF2B5EF4-FFF2-40B4-BE49-F238E27FC236}">
                <a16:creationId xmlns:a16="http://schemas.microsoft.com/office/drawing/2014/main" id="{978CC172-22F7-481C-A6A9-10985FBDEF1C}"/>
              </a:ext>
            </a:extLst>
          </p:cNvPr>
          <p:cNvSpPr>
            <a:spLocks noGrp="1"/>
          </p:cNvSpPr>
          <p:nvPr>
            <p:ph idx="1"/>
          </p:nvPr>
        </p:nvSpPr>
        <p:spPr/>
        <p:txBody>
          <a:bodyPr/>
          <a:lstStyle/>
          <a:p>
            <a:r>
              <a:rPr lang="en-US" dirty="0"/>
              <a:t>Water pollution occurs when chemicals contaminate water sources, rendering the water unfit for drinking, cooking, cleaning, swimming, and other activities.</a:t>
            </a:r>
          </a:p>
          <a:p>
            <a:r>
              <a:rPr lang="en-US" dirty="0"/>
              <a:t>Water pollution can come from both direct and indirect sources.</a:t>
            </a:r>
          </a:p>
          <a:p>
            <a:r>
              <a:rPr lang="en-US" dirty="0"/>
              <a:t>Effluent outfalls from factories and refineries, for example, are direct sources.</a:t>
            </a:r>
          </a:p>
          <a:p>
            <a:r>
              <a:rPr lang="en-US" dirty="0"/>
              <a:t>Contaminants that reach the water supply through soils or groundwater systems, as well as rain, are examples of indirect sources of water contamination.</a:t>
            </a:r>
          </a:p>
        </p:txBody>
      </p:sp>
    </p:spTree>
    <p:extLst>
      <p:ext uri="{BB962C8B-B14F-4D97-AF65-F5344CB8AC3E}">
        <p14:creationId xmlns:p14="http://schemas.microsoft.com/office/powerpoint/2010/main" val="2173892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770</TotalTime>
  <Words>1392</Words>
  <Application>Microsoft Office PowerPoint</Application>
  <PresentationFormat>Widescreen</PresentationFormat>
  <Paragraphs>412</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OpenSans-Regular</vt:lpstr>
      <vt:lpstr>Arial</vt:lpstr>
      <vt:lpstr>Rockwell</vt:lpstr>
      <vt:lpstr>Rockwell Condensed</vt:lpstr>
      <vt:lpstr>Wingdings</vt:lpstr>
      <vt:lpstr>Wood Type</vt:lpstr>
      <vt:lpstr>EVS ASSIGNMENT</vt:lpstr>
      <vt:lpstr>ACTIVITY 1</vt:lpstr>
      <vt:lpstr>Foreword</vt:lpstr>
      <vt:lpstr>OBSERVATIONS-I</vt:lpstr>
      <vt:lpstr>LANDSLIDES</vt:lpstr>
      <vt:lpstr>PowerPoint Presentation</vt:lpstr>
      <vt:lpstr>DEFORESTATION </vt:lpstr>
      <vt:lpstr>Types of Forests in Goa</vt:lpstr>
      <vt:lpstr>WATER POLLUTION</vt:lpstr>
      <vt:lpstr>OBSERVATIONS-II</vt:lpstr>
      <vt:lpstr>ACTIVITY 2</vt:lpstr>
      <vt:lpstr>OBSERVATIONS</vt:lpstr>
      <vt:lpstr>Maximum Temperature</vt:lpstr>
      <vt:lpstr>Minimum Temperature</vt:lpstr>
      <vt:lpstr>Rainfall</vt:lpstr>
      <vt:lpstr>Humidity</vt:lpstr>
      <vt:lpstr>Relative Humidity</vt:lpstr>
      <vt:lpstr>RSPM</vt:lpstr>
      <vt:lpstr>DISCUSSION</vt:lpstr>
      <vt:lpstr>PowerPoint Presentation</vt:lpstr>
      <vt:lpstr>PowerPoint Presentation</vt:lpstr>
      <vt:lpstr>ACTIVITY 3</vt:lpstr>
      <vt:lpstr>PowerPoint Presentation</vt:lpstr>
      <vt:lpstr>PowerPoint Presentation</vt:lpstr>
      <vt:lpstr>PowerPoint Presentation</vt:lpstr>
      <vt:lpstr>Result:</vt:lpstr>
      <vt:lpstr>PowerPoint Presentation</vt:lpstr>
      <vt:lpstr>ACTIVITY 4</vt:lpstr>
      <vt:lpstr>Table</vt:lpstr>
      <vt:lpstr>Discussions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EVS ASSIGNMENT</dc:title>
  <dc:creator>Louis Pinto</dc:creator>
  <cp:lastModifiedBy>LANCE BARRETO - 210953276</cp:lastModifiedBy>
  <cp:revision>4</cp:revision>
  <dcterms:created xsi:type="dcterms:W3CDTF">2022-04-03T05:21:01Z</dcterms:created>
  <dcterms:modified xsi:type="dcterms:W3CDTF">2022-04-07T21:42:15Z</dcterms:modified>
</cp:coreProperties>
</file>