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5805-17CD-4FD9-972C-AC599C114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2B551-8108-4E86-8FFD-D8B684FFF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E6BF5-CBAF-4F37-9AFA-6FED1FBD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3022-9B70-4590-9F93-A519AE82A770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8078D-4503-48CC-86D4-98844EAA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51819-0851-43AF-90CC-3219F901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EFA9-2127-40EC-88D1-C15F0AC6C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36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4E39-60A5-47E5-B491-03413A20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86038-ECC5-4941-930F-ADB986849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AFB87-E13A-4174-B9CB-BE789BE2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3022-9B70-4590-9F93-A519AE82A770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B6A27-37CD-438D-9723-953C64DB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86A7C-3E20-447E-A220-D85F48A5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EFA9-2127-40EC-88D1-C15F0AC6C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2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73BA8-992A-4185-9B23-B8A2AA355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6BA74-4621-4075-9446-D216E7A4E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5FDA4-C2FD-495A-93E2-180DB950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3022-9B70-4590-9F93-A519AE82A770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DEB68-A0F9-4445-B505-9A57D174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850F2-211C-483B-A9D9-D27672B7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EFA9-2127-40EC-88D1-C15F0AC6C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37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44C7-FBA2-4FA1-BF86-59B91ADA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519AE-2AC2-443E-9B9E-CAE094B2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9F2B5-7060-460B-BDF4-AD02F234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3022-9B70-4590-9F93-A519AE82A770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88580-6943-4EA6-AD9C-D79B7779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237C-D76E-4C9B-8034-03FFEDEA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EFA9-2127-40EC-88D1-C15F0AC6C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9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F516-AF1E-43FD-A831-5399B12A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1E182-24FE-4BEE-BDBD-30F62C481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79DF0-F106-4327-A6F5-32FA59D0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3022-9B70-4590-9F93-A519AE82A770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42B2F-5D19-42F8-943B-7913ECE6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80104-295E-44AE-B3CB-48DBD0AA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EFA9-2127-40EC-88D1-C15F0AC6C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49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7B15-7B8F-43A1-A4C5-2B5AF226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EC42E-CE08-485B-84EF-93B86993D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30D62-303D-4B2D-B0E2-EB40DCFF3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D0A17-E9D8-4E55-AA74-BDD9EBE0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3022-9B70-4590-9F93-A519AE82A770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1CAA9-97A8-40E4-8D09-6C997E7E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ADDAC-09E5-4E90-ACFE-FC1AD51C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EFA9-2127-40EC-88D1-C15F0AC6C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55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B9C7-6298-476B-AD01-DF2A9D71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3D157-7D50-4028-939A-B5E05AA6B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BE958-1276-4099-8630-1FE7703F3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270ED-4C9D-4016-B21C-FBB755C54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C471A-3251-4643-ACF1-AA5D051A1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18C04-D835-4DBD-8C22-75A5B944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3022-9B70-4590-9F93-A519AE82A770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8422D-4AE2-4795-82BE-80A09D78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5B7CA-6E55-4F0A-936B-AFC9E4CE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EFA9-2127-40EC-88D1-C15F0AC6C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90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D76F-B9CD-40ED-9C9F-95568825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45A39-C0C6-4E72-ACE5-9A36FBE9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3022-9B70-4590-9F93-A519AE82A770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104FD-091A-4425-98D3-FBFB779A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A8B27-C981-40A2-AF84-7E014B5D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EFA9-2127-40EC-88D1-C15F0AC6C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16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F4F85-F232-400C-95CC-89376BA2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3022-9B70-4590-9F93-A519AE82A770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10645-A397-4500-B503-7F51D7F8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3F052-3BD6-4CEC-8B4E-D00C5BAF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EFA9-2127-40EC-88D1-C15F0AC6C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67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50CC-DD25-49DE-A9AB-A97262A8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EBC56-01AC-4F5B-81E1-C282A5FED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0A1C4-0786-4854-8B69-64B94651A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C5E45-B497-477A-95A3-636C7DDB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3022-9B70-4590-9F93-A519AE82A770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47FDD-CD6F-4AE3-9165-58DCE760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DEF89-15DA-45B5-A48C-86287EE0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EFA9-2127-40EC-88D1-C15F0AC6C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74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29A3-DE7E-4044-B296-C5C0201BF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98FCE-0C21-41C7-A52E-5C687200D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C3FAD-9476-48FF-8C52-00171DFB5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53202-A777-4B5A-AD85-9944412A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3022-9B70-4590-9F93-A519AE82A770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87E71-6CE5-43B3-87A0-791ED41D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3F953-B8B8-40DE-B1AC-2CC966F3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EFA9-2127-40EC-88D1-C15F0AC6C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2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4DD76-1416-4F67-AD05-FA070E26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46986-1014-49E4-9ED5-410422EC2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86239-0EC3-4F71-8B06-8691233B0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63022-9B70-4590-9F93-A519AE82A770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47535-08B2-4D5D-AAED-D56FD71A0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6EDBF-E048-45C9-AB59-6C59E9CD7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6EFA9-2127-40EC-88D1-C15F0AC6C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13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snam.org/docs/models/html/udp.html" TargetMode="External"/><Relationship Id="rId2" Type="http://schemas.openxmlformats.org/officeDocument/2006/relationships/hyperlink" Target="https://www.nsnam.org/doxygen/tcp-large-transfer_8cc_sourc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e.northeastern.edu/research/krclab/crens3-doc/udp-echo-server_8cc_source.html" TargetMode="External"/><Relationship Id="rId4" Type="http://schemas.openxmlformats.org/officeDocument/2006/relationships/hyperlink" Target="https://www.nsnam.org/doxygen/udp-client-server_8cc_sourc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snam.org/doxygen/classns3_1_1_tcp_socket_factory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snam.org/doxygen/classns3_1_1_tcp_socket_factory.html" TargetMode="External"/><Relationship Id="rId2" Type="http://schemas.openxmlformats.org/officeDocument/2006/relationships/hyperlink" Target="https://www.nsnam.org/doxygen/classns3_1_1_bulk_send_applicatio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BA2A-D5C6-4692-8EE0-F3D55A501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TCP and UDP Configuration </a:t>
            </a: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in NS3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F0DFE-647D-4141-84DB-86617C759A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Lab 5: Network Simulator Lab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04448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1BAF-5557-4A16-90B3-099F9514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737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UDP Models in NS-3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A06E-0C47-4C7D-9245-508862DB6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ns-3 supports a native implementation of UDP. It provides a connectionless, unreliable datagram packet service. Packets may be reordered or duplicated before they arrive. UDP calculates and checks checksums to catch transmission errors.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63269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213D6-20E1-4D3C-92A5-091B4296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Base Classes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30A96-3AB5-4BBE-84EB-21A561DCA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UdpSocket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This is defined in: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src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/internet/model/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udp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-socket.{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cc,h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} This is an abstract base class of all UDP sockets. This class exists solely for hosting UdpSocket attributes that can be reused across different implementations, and for declaring UDP-specific multicast API. </a:t>
            </a:r>
          </a:p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UdpSocketImpl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This class subclasses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UdpSocket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provides a socket interface to ns-3’s implementation of UDP. </a:t>
            </a:r>
          </a:p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UdpSocketFactory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This is used by the layer-4 protocol instance to create UDP sockets. </a:t>
            </a:r>
          </a:p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UdpSocketFactoryImpl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This class is derived from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SocketFactory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implements the API for creating UDP sockets. </a:t>
            </a:r>
          </a:p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UdpHeader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This class contains fields corresponding to those in a network UDP header (port numbers, payload size, checksum) as well as methods for serialization to and deserialization from a byte buffer. </a:t>
            </a:r>
          </a:p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class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UdpL4Protocol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This is a subclass of IpL4Protocol and provides an implementation of the UDP protocol.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508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F1F6-F086-4C57-A082-F612B49E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5623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Steps to create UDP connections: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90932-CC5A-461C-8655-65056350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Create a packet sink on the receiver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uint16_t port = 50000;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Address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sinkLocalAddress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InetSocketAddress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(Ipv4Address::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GetAny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(), port)); </a:t>
            </a:r>
          </a:p>
          <a:p>
            <a:pPr marL="0" indent="0">
              <a:buNone/>
            </a:pP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PacketSinkHelper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sinkHelper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("ns3::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UdpSocketFactory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",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sinkLocalAddress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ApplicationContainer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sinkApp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sinkHelper.Install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serverNode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sinkApp.Start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(Seconds (1.0));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sinkApp.Stop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(Seconds (10.0)); 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Create 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OnOff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applications to send data to the UDP receiver </a:t>
            </a:r>
          </a:p>
          <a:p>
            <a:pPr marL="0" indent="0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OnOffHelper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clientHelper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("ns3::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UdpSocketFactory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", Address ()); </a:t>
            </a:r>
          </a:p>
          <a:p>
            <a:pPr marL="0" indent="0">
              <a:buNone/>
            </a:pP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clientHelper.SetAttribute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("Remote",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remoteAddress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fr-FR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ApplicationContainer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clientApps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= (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clientHelper.Install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clientNode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clientApps.Start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(Seconds (2.0));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clientApps.Stop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(Seconds (9.0));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892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2613A6-473B-430F-932A-27ABFB45BAD3}"/>
              </a:ext>
            </a:extLst>
          </p:cNvPr>
          <p:cNvSpPr txBox="1"/>
          <p:nvPr/>
        </p:nvSpPr>
        <p:spPr>
          <a:xfrm>
            <a:off x="265043" y="200657"/>
            <a:ext cx="65068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//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Create a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UdpEchoServer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application on node one.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//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uint16_t port = 9; // well-known echo port number 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UdpEchoServerHelper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server (port); </a:t>
            </a:r>
          </a:p>
          <a:p>
            <a:r>
              <a:rPr lang="fr-FR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ApplicationContainer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apps =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server.Install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n.Get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(1)); 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apps.Start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(Seconds (1.0)); 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apps.Stop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(Seconds (10.0));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46614-398B-4949-852B-29CF52F7CD79}"/>
              </a:ext>
            </a:extLst>
          </p:cNvPr>
          <p:cNvSpPr txBox="1"/>
          <p:nvPr/>
        </p:nvSpPr>
        <p:spPr>
          <a:xfrm>
            <a:off x="4373217" y="2563286"/>
            <a:ext cx="689113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//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Create a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UdpEchoClient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application to send UDP datagrams from node zero to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node one.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uint32_t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packetSize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= 1024;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uint32_t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maxPacketCount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= 1;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Time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interPacketInterval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= Seconds (1.); 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UdpEchoClientHelper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client (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serverAddress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port); 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client.SetAttribute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("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MaxPackets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",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UintegerValue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maxPacketCount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)); 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client.SetAttribute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("Interval",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TimeValue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interPacketInterval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)); 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client.SetAttribute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("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PacketSize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UintegerValue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packetSize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));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apps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client.Install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n.Get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(0)); 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apps.Start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(Seconds (2.0)); 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apps.Stop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(Seconds (10.0));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732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229E-463F-4FB2-B6FA-07982D551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/>
          <a:lstStyle/>
          <a:p>
            <a:pPr marL="0" indent="0" algn="just">
              <a:buNone/>
            </a:pPr>
            <a:r>
              <a:rPr lang="en-I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ns3::</a:t>
            </a:r>
            <a:r>
              <a:rPr lang="en-IN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UdpSocketFactory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to create UDP socket instances. This abstract class defines the API for UDP socket factory. All UDP implementations must provide an implementation of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CreateSocket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below.</a:t>
            </a: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BC5F60-2A5A-417E-973C-C9923C1FC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964" y="3156057"/>
            <a:ext cx="7142921" cy="225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Create a packet sink on the receiver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02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uint16_t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50000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sinkLocalAddress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InetSocketAddress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Ipv4Address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GetAny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PacketSinkHelper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sinkHelper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"ns3::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UdpSocketFactory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sinkLocalAddress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ApplicationContainer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sinkApp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sinkHelper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sinkApp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sinkApp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9949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FF30943-1026-4695-B8AF-AE5953C04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26" y="774963"/>
            <a:ext cx="443552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();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InternetStackHelper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SocketFactory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socketFactory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UdpSocketFactory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();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socketFactory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CreateSocket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();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InetSocketAddress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Ipv4Address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GetAny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433320D-F924-4D83-9A9F-933430F42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9322" y="1021183"/>
            <a:ext cx="7076661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users who wish to have a pointer to the actual socket (so that socket operations like Bind(), setting socket options, etc. can be done on a per-socket basis), UDP sockets can be created by using the Socket::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CreateSocket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method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B9FEDF2-DFD7-4DE9-849C-75944BB3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26" y="3587364"/>
            <a:ext cx="1126434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a UDP socket is created, we do not need an explicit connection setup before sending and receiving data. Being a connectionless protocol, all we need to do is to create a socket and bind it to a known port. For a client, simply create a socket and start sending data. The Bind() call allows an application to specify a port number and an address on the local machine. It allocates a local IPv4 endpoint for this socket.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data transmission, the socket is closed using the Socket::Close(). It returns a 0 on success and -1 on failure.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23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82C6-4F6E-4FF2-ADA4-1123F6FE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Large File Transfer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3D577-3EA1-49F7-A988-1441EB018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Simulator::</a:t>
            </a:r>
            <a:r>
              <a:rPr lang="en-US" dirty="0" err="1"/>
              <a:t>ScheduleNow</a:t>
            </a:r>
            <a:r>
              <a:rPr lang="en-US" dirty="0"/>
              <a:t> (&amp;</a:t>
            </a:r>
            <a:r>
              <a:rPr lang="en-US" dirty="0" err="1"/>
              <a:t>StartFlow</a:t>
            </a:r>
            <a:r>
              <a:rPr lang="en-US" dirty="0"/>
              <a:t>, </a:t>
            </a:r>
            <a:r>
              <a:rPr lang="en-US" dirty="0" err="1"/>
              <a:t>localSocket</a:t>
            </a:r>
            <a:r>
              <a:rPr lang="en-US" dirty="0"/>
              <a:t>, </a:t>
            </a:r>
            <a:r>
              <a:rPr lang="en-US" dirty="0" err="1"/>
              <a:t>ipInterfs.GetAddress</a:t>
            </a:r>
            <a:r>
              <a:rPr lang="en-US" dirty="0"/>
              <a:t> (1), </a:t>
            </a:r>
            <a:r>
              <a:rPr lang="en-US" dirty="0" err="1"/>
              <a:t>servPort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void </a:t>
            </a:r>
            <a:r>
              <a:rPr lang="en-IN" dirty="0" err="1"/>
              <a:t>StartFlow</a:t>
            </a:r>
            <a:r>
              <a:rPr lang="en-IN" dirty="0"/>
              <a:t> (</a:t>
            </a:r>
            <a:r>
              <a:rPr lang="en-IN" dirty="0" err="1"/>
              <a:t>Ptr</a:t>
            </a:r>
            <a:r>
              <a:rPr lang="en-IN" dirty="0"/>
              <a:t>&lt;Socket&gt; </a:t>
            </a:r>
            <a:r>
              <a:rPr lang="en-IN" dirty="0" err="1"/>
              <a:t>localSocket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                 Ipv4Address </a:t>
            </a:r>
            <a:r>
              <a:rPr lang="en-IN" dirty="0" err="1"/>
              <a:t>servAddress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                 uint16_t </a:t>
            </a:r>
            <a:r>
              <a:rPr lang="en-IN" dirty="0" err="1"/>
              <a:t>servPort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NS_LOG_LOGIC ("Starting flow at time " &lt;&lt;  Simulator::Now (). </a:t>
            </a:r>
            <a:r>
              <a:rPr lang="en-IN" dirty="0" err="1"/>
              <a:t>GetSeconds</a:t>
            </a:r>
            <a:r>
              <a:rPr lang="en-IN" dirty="0"/>
              <a:t> ());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localSocket</a:t>
            </a:r>
            <a:r>
              <a:rPr lang="en-IN" dirty="0"/>
              <a:t>-&gt;Connect (</a:t>
            </a:r>
            <a:r>
              <a:rPr lang="en-IN" dirty="0" err="1"/>
              <a:t>InetSocketAddress</a:t>
            </a:r>
            <a:r>
              <a:rPr lang="en-IN" dirty="0"/>
              <a:t> (</a:t>
            </a:r>
            <a:r>
              <a:rPr lang="en-IN" dirty="0" err="1"/>
              <a:t>servAddress</a:t>
            </a:r>
            <a:r>
              <a:rPr lang="en-IN" dirty="0"/>
              <a:t>, </a:t>
            </a:r>
            <a:r>
              <a:rPr lang="en-IN" dirty="0" err="1"/>
              <a:t>servPort</a:t>
            </a:r>
            <a:r>
              <a:rPr lang="en-IN" dirty="0"/>
              <a:t>)); //connect</a:t>
            </a:r>
          </a:p>
          <a:p>
            <a:pPr marL="0" indent="0">
              <a:buNone/>
            </a:pPr>
            <a:r>
              <a:rPr lang="en-IN" dirty="0"/>
              <a:t>    // tell the </a:t>
            </a:r>
            <a:r>
              <a:rPr lang="en-IN" dirty="0" err="1"/>
              <a:t>tcp</a:t>
            </a:r>
            <a:r>
              <a:rPr lang="en-IN" dirty="0"/>
              <a:t> implementation to call </a:t>
            </a:r>
            <a:r>
              <a:rPr lang="en-IN" dirty="0" err="1"/>
              <a:t>WriteUntilBufferFull</a:t>
            </a:r>
            <a:r>
              <a:rPr lang="en-IN" dirty="0"/>
              <a:t> again</a:t>
            </a:r>
          </a:p>
          <a:p>
            <a:pPr marL="0" indent="0">
              <a:buNone/>
            </a:pPr>
            <a:r>
              <a:rPr lang="en-IN" dirty="0"/>
              <a:t>   // if we blocked and new </a:t>
            </a:r>
            <a:r>
              <a:rPr lang="en-IN" dirty="0" err="1"/>
              <a:t>tx</a:t>
            </a:r>
            <a:r>
              <a:rPr lang="en-IN" dirty="0"/>
              <a:t> buffer space becomes available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localSocket</a:t>
            </a:r>
            <a:r>
              <a:rPr lang="en-IN" dirty="0"/>
              <a:t>-&gt;</a:t>
            </a:r>
            <a:r>
              <a:rPr lang="en-IN" dirty="0" err="1"/>
              <a:t>SetSendCallback</a:t>
            </a:r>
            <a:r>
              <a:rPr lang="en-IN" dirty="0"/>
              <a:t> (</a:t>
            </a:r>
            <a:r>
              <a:rPr lang="en-IN" dirty="0" err="1"/>
              <a:t>MakeCallback</a:t>
            </a:r>
            <a:r>
              <a:rPr lang="en-IN" dirty="0"/>
              <a:t> (&amp;</a:t>
            </a:r>
            <a:r>
              <a:rPr lang="en-IN" dirty="0" err="1"/>
              <a:t>WriteUntilBufferFull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WriteUntilBufferFull</a:t>
            </a:r>
            <a:r>
              <a:rPr lang="en-IN" dirty="0"/>
              <a:t> (</a:t>
            </a:r>
            <a:r>
              <a:rPr lang="en-IN" dirty="0" err="1"/>
              <a:t>localSocket</a:t>
            </a:r>
            <a:r>
              <a:rPr lang="en-IN" dirty="0"/>
              <a:t>, </a:t>
            </a:r>
            <a:r>
              <a:rPr lang="en-IN" dirty="0" err="1"/>
              <a:t>localSocket</a:t>
            </a:r>
            <a:r>
              <a:rPr lang="en-IN" dirty="0"/>
              <a:t>-&gt;</a:t>
            </a:r>
            <a:r>
              <a:rPr lang="en-IN" dirty="0" err="1"/>
              <a:t>GetTxAvailable</a:t>
            </a:r>
            <a:r>
              <a:rPr lang="en-IN" dirty="0"/>
              <a:t> ());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CAC24-862F-4165-91C9-C49D482C6B97}"/>
              </a:ext>
            </a:extLst>
          </p:cNvPr>
          <p:cNvSpPr txBox="1"/>
          <p:nvPr/>
        </p:nvSpPr>
        <p:spPr>
          <a:xfrm>
            <a:off x="7911548" y="2782669"/>
            <a:ext cx="3922643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Initiate a connection to a remote host.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C56555-4EF3-468C-BEF2-1F9B6A385514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101010" y="3105835"/>
            <a:ext cx="4810538" cy="112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23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5988F-7354-4771-B3C4-254232CE9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30" y="284922"/>
            <a:ext cx="10823713" cy="657307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WriteUntilBufferFull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&lt;Socket&gt; 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localSocket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uint32_t 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txSpace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while (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currentTxBytes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totalTxBytes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&amp;&amp; 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localSocket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GetTxAvailable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&gt; 0) </a:t>
            </a:r>
          </a:p>
          <a:p>
            <a:pPr marL="0" indent="0">
              <a:buNone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pPr marL="0" indent="0">
              <a:buNone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uint32_t left = 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totalTxBytes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currentTxBytes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uint32_t 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dataOffset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currentTxBytes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writeSize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uint32_t 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toWrite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writeSize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dataOffset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toWrite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std::min (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toWrite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left);</a:t>
            </a:r>
          </a:p>
          <a:p>
            <a:pPr marL="0" indent="0">
              <a:buNone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toWrite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std::min (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toWrite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localSocket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GetTxAvailable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());</a:t>
            </a:r>
          </a:p>
          <a:p>
            <a:pPr marL="0" indent="0">
              <a:buNone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int 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amountSent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localSocket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-&gt;Send (&amp;data[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dataOffset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toWrite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</a:t>
            </a:r>
          </a:p>
          <a:p>
            <a:pPr marL="0" indent="0">
              <a:buNone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if(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amountSent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0)</a:t>
            </a:r>
          </a:p>
          <a:p>
            <a:pPr marL="0" indent="0">
              <a:buNone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{</a:t>
            </a:r>
          </a:p>
          <a:p>
            <a:pPr marL="0" indent="0">
              <a:buNone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// we will be called again when new 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space becomes available.</a:t>
            </a:r>
          </a:p>
          <a:p>
            <a:pPr marL="0" indent="0">
              <a:buNone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return;</a:t>
            </a:r>
          </a:p>
          <a:p>
            <a:pPr marL="0" indent="0">
              <a:buNone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</a:p>
          <a:p>
            <a:pPr marL="0" indent="0">
              <a:buNone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currentTxBytes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amountSent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marL="0" indent="0">
              <a:buNone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currentTxBytes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totalTxBytes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pPr marL="0" indent="0">
              <a:buNone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localSocket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-&gt;Close ();</a:t>
            </a:r>
          </a:p>
          <a:p>
            <a:pPr marL="0" indent="0">
              <a:buNone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marL="0" indent="0">
              <a:buNone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EFBB6-0543-4298-94FA-67685CC632B5}"/>
              </a:ext>
            </a:extLst>
          </p:cNvPr>
          <p:cNvSpPr txBox="1"/>
          <p:nvPr/>
        </p:nvSpPr>
        <p:spPr>
          <a:xfrm>
            <a:off x="7898297" y="1355469"/>
            <a:ext cx="4293704" cy="16004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0" dirty="0">
                <a:solidFill>
                  <a:srgbClr val="000000"/>
                </a:solidFill>
                <a:effectLst/>
                <a:latin typeface="Lucida Grande"/>
              </a:rPr>
              <a:t>Returns the number of bytes which can be sent in a single call to Send.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effectLst/>
                <a:latin typeface="Lucida Grande"/>
              </a:rPr>
              <a:t>For datagram sockets, this returns the number of bytes that can be passed atomically through the underlying protocol.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effectLst/>
                <a:latin typeface="Lucida Grande"/>
              </a:rPr>
              <a:t>For stream sockets, this returns the available space in bytes left in the transmit buffer.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93EF48-FF10-4E31-8528-21F5189AEF4B}"/>
              </a:ext>
            </a:extLst>
          </p:cNvPr>
          <p:cNvCxnSpPr>
            <a:cxnSpLocks/>
          </p:cNvCxnSpPr>
          <p:nvPr/>
        </p:nvCxnSpPr>
        <p:spPr>
          <a:xfrm flipH="1" flipV="1">
            <a:off x="6480313" y="1113183"/>
            <a:ext cx="1417984" cy="95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BB95BA-6AB4-4737-88C2-1B19A3F99204}"/>
              </a:ext>
            </a:extLst>
          </p:cNvPr>
          <p:cNvSpPr txBox="1"/>
          <p:nvPr/>
        </p:nvSpPr>
        <p:spPr>
          <a:xfrm>
            <a:off x="8136834" y="160834"/>
            <a:ext cx="3498574" cy="9541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2060"/>
                </a:solidFill>
              </a:rPr>
              <a:t>static uint32_t </a:t>
            </a:r>
            <a:r>
              <a:rPr lang="en-IN" sz="1400" dirty="0" err="1">
                <a:solidFill>
                  <a:srgbClr val="002060"/>
                </a:solidFill>
              </a:rPr>
              <a:t>currentTxBytes</a:t>
            </a:r>
            <a:r>
              <a:rPr lang="en-IN" sz="1400" dirty="0">
                <a:solidFill>
                  <a:srgbClr val="002060"/>
                </a:solidFill>
              </a:rPr>
              <a:t> = 0</a:t>
            </a:r>
          </a:p>
          <a:p>
            <a:r>
              <a:rPr lang="en-IN" sz="1400" dirty="0">
                <a:solidFill>
                  <a:srgbClr val="002060"/>
                </a:solidFill>
              </a:rPr>
              <a:t> uint8_t data [</a:t>
            </a:r>
            <a:r>
              <a:rPr lang="en-IN" sz="1400" dirty="0" err="1">
                <a:solidFill>
                  <a:srgbClr val="002060"/>
                </a:solidFill>
              </a:rPr>
              <a:t>writeSize</a:t>
            </a:r>
            <a:r>
              <a:rPr lang="en-IN" sz="1400" dirty="0">
                <a:solidFill>
                  <a:srgbClr val="002060"/>
                </a:solidFill>
              </a:rPr>
              <a:t>]</a:t>
            </a:r>
          </a:p>
          <a:p>
            <a:r>
              <a:rPr lang="en-IN" sz="1400" dirty="0">
                <a:solidFill>
                  <a:srgbClr val="002060"/>
                </a:solidFill>
              </a:rPr>
              <a:t> static </a:t>
            </a:r>
            <a:r>
              <a:rPr lang="en-IN" sz="1400" dirty="0" err="1">
                <a:solidFill>
                  <a:srgbClr val="002060"/>
                </a:solidFill>
              </a:rPr>
              <a:t>const</a:t>
            </a:r>
            <a:r>
              <a:rPr lang="en-IN" sz="1400" dirty="0">
                <a:solidFill>
                  <a:srgbClr val="002060"/>
                </a:solidFill>
              </a:rPr>
              <a:t> uint32_t  </a:t>
            </a:r>
            <a:r>
              <a:rPr lang="en-IN" sz="1400" dirty="0" err="1">
                <a:solidFill>
                  <a:srgbClr val="002060"/>
                </a:solidFill>
              </a:rPr>
              <a:t>totalTxBytes</a:t>
            </a:r>
            <a:r>
              <a:rPr lang="en-IN" sz="1400" dirty="0">
                <a:solidFill>
                  <a:srgbClr val="002060"/>
                </a:solidFill>
              </a:rPr>
              <a:t> = 2000000</a:t>
            </a:r>
          </a:p>
          <a:p>
            <a:r>
              <a:rPr lang="en-IN" sz="1400" dirty="0">
                <a:solidFill>
                  <a:srgbClr val="002060"/>
                </a:solidFill>
              </a:rPr>
              <a:t> static </a:t>
            </a:r>
            <a:r>
              <a:rPr lang="en-IN" sz="1400" dirty="0" err="1">
                <a:solidFill>
                  <a:srgbClr val="002060"/>
                </a:solidFill>
              </a:rPr>
              <a:t>const</a:t>
            </a:r>
            <a:r>
              <a:rPr lang="en-IN" sz="1400" dirty="0">
                <a:solidFill>
                  <a:srgbClr val="002060"/>
                </a:solidFill>
              </a:rPr>
              <a:t> uint32_t </a:t>
            </a:r>
            <a:r>
              <a:rPr lang="en-IN" sz="1400" dirty="0" err="1">
                <a:solidFill>
                  <a:srgbClr val="002060"/>
                </a:solidFill>
              </a:rPr>
              <a:t>writeSize</a:t>
            </a:r>
            <a:r>
              <a:rPr lang="en-IN" sz="1400" dirty="0">
                <a:solidFill>
                  <a:srgbClr val="002060"/>
                </a:solidFill>
              </a:rPr>
              <a:t> = 1040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5128D0-E1CB-4A80-9C9D-15E05382EACD}"/>
              </a:ext>
            </a:extLst>
          </p:cNvPr>
          <p:cNvSpPr txBox="1"/>
          <p:nvPr/>
        </p:nvSpPr>
        <p:spPr>
          <a:xfrm>
            <a:off x="7182678" y="3591339"/>
            <a:ext cx="4784035" cy="15696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242729"/>
                </a:solidFill>
                <a:effectLst/>
                <a:latin typeface="Jost"/>
              </a:rPr>
              <a:t>The data offset field stores the total size of a TCP header in multiples of four bytes. A header not using the optional TCP field has a data offset of 5 (representing 20 bytes), while a header using the maximum-sized optional field has a data offset of 15 (representing 60 bytes).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74BA30-A143-4CCC-B1DB-B2C23A6F4286}"/>
              </a:ext>
            </a:extLst>
          </p:cNvPr>
          <p:cNvCxnSpPr>
            <a:cxnSpLocks/>
          </p:cNvCxnSpPr>
          <p:nvPr/>
        </p:nvCxnSpPr>
        <p:spPr>
          <a:xfrm flipH="1" flipV="1">
            <a:off x="2398643" y="1961322"/>
            <a:ext cx="4784036" cy="189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189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8DCD-EA3C-4E0A-8361-74CE678E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for programs and other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9FE42-1D9B-4F25-A9E9-C6997F1F7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https://www.nsnam.org/docs/release/3.14/models/html/tcp.html</a:t>
            </a:r>
          </a:p>
          <a:p>
            <a:r>
              <a:rPr lang="en-IN" dirty="0">
                <a:hlinkClick r:id="rId2"/>
              </a:rPr>
              <a:t>https://www.nsnam.org/doxygen/tcp-star-server_8cc_source.html</a:t>
            </a:r>
          </a:p>
          <a:p>
            <a:r>
              <a:rPr lang="en-IN" dirty="0">
                <a:hlinkClick r:id="rId2"/>
              </a:rPr>
              <a:t>https://www.nsnam.org/doxygen/tcp-large-transfer_8cc_source.html</a:t>
            </a:r>
            <a:endParaRPr lang="en-IN" dirty="0"/>
          </a:p>
          <a:p>
            <a:r>
              <a:rPr lang="en-IN" dirty="0">
                <a:hlinkClick r:id="rId3"/>
              </a:rPr>
              <a:t>https://www.nsnam.org/docs/models/html/udp.html</a:t>
            </a:r>
            <a:endParaRPr lang="en-IN" dirty="0"/>
          </a:p>
          <a:p>
            <a:r>
              <a:rPr lang="en-IN" dirty="0">
                <a:hlinkClick r:id="rId4"/>
              </a:rPr>
              <a:t>https://www.nsnam.org/doxygen/udp-client-server_8cc_source.html</a:t>
            </a:r>
            <a:endParaRPr lang="en-IN" dirty="0"/>
          </a:p>
          <a:p>
            <a:r>
              <a:rPr lang="en-IN" dirty="0">
                <a:hlinkClick r:id="rId5"/>
              </a:rPr>
              <a:t>https://coe.northeastern.edu/research/krclab/crens3-doc/udp-echo-server_8cc_source.html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43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02B0AC-60FB-435F-B45B-F8485D6CD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221935"/>
              </p:ext>
            </p:extLst>
          </p:nvPr>
        </p:nvGraphicFramePr>
        <p:xfrm>
          <a:off x="196948" y="0"/>
          <a:ext cx="11995052" cy="660672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975765">
                  <a:extLst>
                    <a:ext uri="{9D8B030D-6E8A-4147-A177-3AD203B41FA5}">
                      <a16:colId xmlns:a16="http://schemas.microsoft.com/office/drawing/2014/main" val="2453730470"/>
                    </a:ext>
                  </a:extLst>
                </a:gridCol>
                <a:gridCol w="6019287">
                  <a:extLst>
                    <a:ext uri="{9D8B030D-6E8A-4147-A177-3AD203B41FA5}">
                      <a16:colId xmlns:a16="http://schemas.microsoft.com/office/drawing/2014/main" val="1813747016"/>
                    </a:ext>
                  </a:extLst>
                </a:gridCol>
              </a:tblGrid>
              <a:tr h="45721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Transmission control protocol (TCP)</a:t>
                      </a:r>
                    </a:p>
                  </a:txBody>
                  <a:tcPr marL="147322" marR="54566" marT="73661" marB="736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datagram protocol (UDP)</a:t>
                      </a:r>
                    </a:p>
                  </a:txBody>
                  <a:tcPr marL="147322" marR="54566" marT="73661" marB="736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727899"/>
                  </a:ext>
                </a:extLst>
              </a:tr>
              <a:tr h="115702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 is a connection-oriented protocol. Connection-orientation means that the communicating devices should establish a connection before transmitting data and should close the connection after transmitting the data.</a:t>
                      </a:r>
                    </a:p>
                  </a:txBody>
                  <a:tcPr marL="147322" marR="54566" marT="73661" marB="7366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UDP is the Datagram oriented protocol. This is because there is no overhead for opening a connection, maintaining a connection, and terminating a connection. UDP is efficient for broadcast and multicast type of network transmission.</a:t>
                      </a:r>
                    </a:p>
                  </a:txBody>
                  <a:tcPr marL="147322" marR="54566" marT="73661" marB="7366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32709"/>
                  </a:ext>
                </a:extLst>
              </a:tr>
              <a:tr h="4572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 is reliable as it guarantees the delivery of data to the destination router.</a:t>
                      </a:r>
                    </a:p>
                  </a:txBody>
                  <a:tcPr marL="147322" marR="54566" marT="73661" marB="7366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delivery of data to the destination cannot be guaranteed in UDP.</a:t>
                      </a:r>
                    </a:p>
                  </a:txBody>
                  <a:tcPr marL="147322" marR="54566" marT="73661" marB="7366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459501"/>
                  </a:ext>
                </a:extLst>
              </a:tr>
              <a:tr h="69048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 provides extensive error checking mechanisms. It is because it provides flow control and acknowledgment of data.</a:t>
                      </a:r>
                    </a:p>
                  </a:txBody>
                  <a:tcPr marL="147322" marR="54566" marT="73661" marB="7366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UDP has only the basic error checking mechanism using checksums.</a:t>
                      </a:r>
                    </a:p>
                  </a:txBody>
                  <a:tcPr marL="147322" marR="54566" marT="73661" marB="7366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172763"/>
                  </a:ext>
                </a:extLst>
              </a:tr>
              <a:tr h="69048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Sequencing of data is a feature of Transmission Control Protocol (TCP). this means that packets arrive in-order at the receiver.</a:t>
                      </a:r>
                    </a:p>
                  </a:txBody>
                  <a:tcPr marL="147322" marR="54566" marT="73661" marB="7366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no sequencing of data in UDP. If the order is required, it has to be managed by the application layer.</a:t>
                      </a:r>
                    </a:p>
                  </a:txBody>
                  <a:tcPr marL="147322" marR="54566" marT="73661" marB="7366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908735"/>
                  </a:ext>
                </a:extLst>
              </a:tr>
              <a:tr h="4572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 is comparatively slower than UDP.</a:t>
                      </a:r>
                    </a:p>
                  </a:txBody>
                  <a:tcPr marL="147322" marR="54566" marT="73661" marB="7366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UDP is faster, simpler, and more efficient than TCP.</a:t>
                      </a:r>
                    </a:p>
                  </a:txBody>
                  <a:tcPr marL="147322" marR="54566" marT="73661" marB="7366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990475"/>
                  </a:ext>
                </a:extLst>
              </a:tr>
              <a:tr h="69048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Retransmission of lost packets is possible in TCP, but not in UDP.</a:t>
                      </a:r>
                    </a:p>
                  </a:txBody>
                  <a:tcPr marL="147322" marR="54566" marT="73661" marB="7366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no retransmission of lost packets in the User Datagram Protocol (UDP).</a:t>
                      </a:r>
                    </a:p>
                  </a:txBody>
                  <a:tcPr marL="147322" marR="54566" marT="73661" marB="7366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991381"/>
                  </a:ext>
                </a:extLst>
              </a:tr>
              <a:tr h="4572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 has a (20-60) bytes variable length header.</a:t>
                      </a:r>
                    </a:p>
                  </a:txBody>
                  <a:tcPr marL="147322" marR="54566" marT="73661" marB="7366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UDP has an 8 bytes fixed-length header.</a:t>
                      </a:r>
                    </a:p>
                  </a:txBody>
                  <a:tcPr marL="147322" marR="54566" marT="73661" marB="7366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452953"/>
                  </a:ext>
                </a:extLst>
              </a:tr>
              <a:tr h="45721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 is heavy-weight.</a:t>
                      </a:r>
                    </a:p>
                  </a:txBody>
                  <a:tcPr marL="147322" marR="54566" marT="73661" marB="7366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UDP is lightweight.</a:t>
                      </a:r>
                    </a:p>
                  </a:txBody>
                  <a:tcPr marL="147322" marR="54566" marT="73661" marB="7366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611826"/>
                  </a:ext>
                </a:extLst>
              </a:tr>
              <a:tr h="45721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 doesn’t support Broadcasting.</a:t>
                      </a:r>
                    </a:p>
                  </a:txBody>
                  <a:tcPr marL="147322" marR="54566" marT="73661" marB="7366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UDP supports Broadcasting.</a:t>
                      </a:r>
                    </a:p>
                  </a:txBody>
                  <a:tcPr marL="147322" marR="54566" marT="73661" marB="7366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519974"/>
                  </a:ext>
                </a:extLst>
              </a:tr>
              <a:tr h="4572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 is used by HTTP, HTTPs, FTP, SMTP and Telnet.</a:t>
                      </a:r>
                    </a:p>
                  </a:txBody>
                  <a:tcPr marL="147322" marR="54566" marT="73661" marB="7366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UDP is used by DNS, DHCP, TFTP, SNMP, RIP, and VoIP.</a:t>
                      </a:r>
                    </a:p>
                  </a:txBody>
                  <a:tcPr marL="147322" marR="54566" marT="73661" marB="7366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882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59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9DF3-83A7-41B0-B832-7A501A8E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737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TCP Models in NS-3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50497-D44A-45F6-9AD0-8317A47B8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NS-3 was written to support multiple TCP implementations. The implementations inherit from a few common header classes in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/network directory, so that user code can swap out implementations with minimal changes to the scripts.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73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A428-D0A9-4427-A6D1-0F5145D6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Base Classes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9C877-54D3-4BD4-9309-7F809D33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TcpSocket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is defined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/internet/model/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-socket.{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cc,h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 This class exists for hosting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TcpSocket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attributes that can be reused across different implementations. For instance, the attribute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InitialCwnd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for any of the implementations that derive from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TcpSocket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TcpSocketFactory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is used by the layer-4 protocol instance to create TCP sockets of the right type.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TcpCongestionOps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supports different variants of congestion control– a key topic of simulation-based TCP research.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41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C9E5-2653-44DC-9081-853861CF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Steps to create TCP connections: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1471B-5F91-4C0E-9BC8-3FC51FA99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017" y="183887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Create a packet sink to receive </a:t>
            </a:r>
          </a:p>
          <a:p>
            <a:pPr marL="0" indent="0">
              <a:buNone/>
            </a:pPr>
            <a:r>
              <a:rPr lang="en-IN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PacketSinkHelper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sink ("ns3::</a:t>
            </a:r>
            <a:r>
              <a:rPr lang="en-IN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TcpSocketFactory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", </a:t>
            </a:r>
            <a:r>
              <a:rPr lang="en-IN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InetSocketAddress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(Ipv4Address::</a:t>
            </a:r>
            <a:r>
              <a:rPr lang="en-IN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GetAny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(), </a:t>
            </a:r>
            <a:r>
              <a:rPr lang="en-IN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servPort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)); </a:t>
            </a:r>
          </a:p>
          <a:p>
            <a:pPr marL="0" indent="0">
              <a:buNone/>
            </a:pPr>
            <a:r>
              <a:rPr lang="fr-FR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ApplicationContainer</a:t>
            </a:r>
            <a:r>
              <a:rPr lang="fr-F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apps = </a:t>
            </a:r>
            <a:r>
              <a:rPr lang="fr-FR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sink.Install</a:t>
            </a:r>
            <a:r>
              <a:rPr lang="fr-F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fr-FR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NodeContainerSample.Get</a:t>
            </a:r>
            <a:r>
              <a:rPr lang="fr-F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(1)); </a:t>
            </a:r>
          </a:p>
          <a:p>
            <a:pPr marL="0" indent="0">
              <a:buNone/>
            </a:pPr>
            <a:r>
              <a:rPr lang="en-IN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apps.Start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(Seconds (0.0)); </a:t>
            </a:r>
          </a:p>
          <a:p>
            <a:pPr marL="0" indent="0">
              <a:buNone/>
            </a:pPr>
            <a:r>
              <a:rPr lang="en-IN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apps.Stop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(Seconds (3.0));</a:t>
            </a:r>
          </a:p>
          <a:p>
            <a:pPr marL="0" indent="0">
              <a:buNone/>
            </a:pP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Create a source to send packets </a:t>
            </a:r>
          </a:p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// Create and bind the socket... </a:t>
            </a:r>
          </a:p>
          <a:p>
            <a:pPr marL="0" indent="0">
              <a:buNone/>
            </a:pPr>
            <a:r>
              <a:rPr lang="en-IN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Ptr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&lt;Socket&gt; </a:t>
            </a:r>
            <a:r>
              <a:rPr lang="en-IN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localSocket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=Socket::</a:t>
            </a:r>
            <a:r>
              <a:rPr lang="en-IN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CreateSocket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IN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NodeContainerSample.Get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(0), </a:t>
            </a:r>
            <a:r>
              <a:rPr lang="en-IN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TcpSocketFactory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::</a:t>
            </a:r>
            <a:r>
              <a:rPr lang="en-IN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GetTypeId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()); </a:t>
            </a:r>
          </a:p>
          <a:p>
            <a:pPr marL="0" indent="0">
              <a:buNone/>
            </a:pPr>
            <a:r>
              <a:rPr lang="en-IN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localSocket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-&gt;Bind ();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39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18FFA8-7E18-4A1B-8A51-F26C0134A2C9}"/>
              </a:ext>
            </a:extLst>
          </p:cNvPr>
          <p:cNvSpPr txBox="1"/>
          <p:nvPr/>
        </p:nvSpPr>
        <p:spPr>
          <a:xfrm>
            <a:off x="331305" y="735070"/>
            <a:ext cx="108402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// </a:t>
            </a:r>
            <a:r>
              <a:rPr lang="en-IN" sz="2000" b="1" dirty="0"/>
              <a:t>Create a </a:t>
            </a:r>
            <a:r>
              <a:rPr lang="en-IN" sz="2000" b="1" dirty="0" err="1"/>
              <a:t>PacketSinkApplication</a:t>
            </a:r>
            <a:r>
              <a:rPr lang="en-IN" sz="2000" b="1" dirty="0"/>
              <a:t> and install it on node 1</a:t>
            </a:r>
          </a:p>
          <a:p>
            <a:r>
              <a:rPr lang="en-IN" sz="2000" dirty="0"/>
              <a:t>//</a:t>
            </a:r>
          </a:p>
          <a:p>
            <a:r>
              <a:rPr lang="en-IN" sz="2000" dirty="0" err="1"/>
              <a:t>PacketSinkHelper</a:t>
            </a:r>
            <a:r>
              <a:rPr lang="en-IN" sz="2000" dirty="0"/>
              <a:t> sink ("ns3::</a:t>
            </a:r>
            <a:r>
              <a:rPr lang="en-IN" sz="2000" dirty="0" err="1"/>
              <a:t>TcpSocketFactory</a:t>
            </a:r>
            <a:r>
              <a:rPr lang="en-IN" sz="2000" dirty="0"/>
              <a:t>", </a:t>
            </a:r>
            <a:r>
              <a:rPr lang="en-IN" sz="2000" dirty="0" err="1"/>
              <a:t>InetSocketAddress</a:t>
            </a:r>
            <a:r>
              <a:rPr lang="en-IN" sz="2000" dirty="0"/>
              <a:t> (Ipv4Address::</a:t>
            </a:r>
            <a:r>
              <a:rPr lang="en-IN" sz="2000" dirty="0" err="1"/>
              <a:t>GetAny</a:t>
            </a:r>
            <a:r>
              <a:rPr lang="en-IN" sz="2000" dirty="0"/>
              <a:t> (), port));</a:t>
            </a:r>
          </a:p>
          <a:p>
            <a:r>
              <a:rPr lang="en-IN" sz="2000" dirty="0" err="1"/>
              <a:t>ApplicationContainer</a:t>
            </a:r>
            <a:r>
              <a:rPr lang="en-IN" sz="2000" dirty="0"/>
              <a:t> </a:t>
            </a:r>
            <a:r>
              <a:rPr lang="en-IN" sz="2000" dirty="0" err="1"/>
              <a:t>sinkApps</a:t>
            </a:r>
            <a:r>
              <a:rPr lang="en-IN" sz="2000" dirty="0"/>
              <a:t> = </a:t>
            </a:r>
            <a:r>
              <a:rPr lang="en-IN" sz="2000" dirty="0" err="1"/>
              <a:t>sink.Install</a:t>
            </a:r>
            <a:r>
              <a:rPr lang="en-IN" sz="2000" dirty="0"/>
              <a:t> (</a:t>
            </a:r>
            <a:r>
              <a:rPr lang="en-IN" sz="2000" dirty="0" err="1"/>
              <a:t>nodes.Get</a:t>
            </a:r>
            <a:r>
              <a:rPr lang="en-IN" sz="2000" dirty="0"/>
              <a:t> (1));</a:t>
            </a:r>
          </a:p>
          <a:p>
            <a:r>
              <a:rPr lang="en-IN" sz="2000" dirty="0" err="1"/>
              <a:t>sinkApps.Start</a:t>
            </a:r>
            <a:r>
              <a:rPr lang="en-IN" sz="2000" dirty="0"/>
              <a:t> (Seconds (0.0));</a:t>
            </a:r>
          </a:p>
          <a:p>
            <a:r>
              <a:rPr lang="en-IN" sz="2000" dirty="0" err="1"/>
              <a:t>sinkApps.Stop</a:t>
            </a:r>
            <a:r>
              <a:rPr lang="en-IN" sz="2000" dirty="0"/>
              <a:t> (Seconds (10.0));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54F2F-88E8-4A33-B446-55EA16D6E976}"/>
              </a:ext>
            </a:extLst>
          </p:cNvPr>
          <p:cNvSpPr txBox="1"/>
          <p:nvPr/>
        </p:nvSpPr>
        <p:spPr>
          <a:xfrm>
            <a:off x="4757530" y="3260608"/>
            <a:ext cx="714292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// </a:t>
            </a:r>
            <a:r>
              <a:rPr lang="en-IN" sz="2000" b="1" dirty="0"/>
              <a:t>Create a </a:t>
            </a:r>
            <a:r>
              <a:rPr lang="en-IN" sz="2000" b="1" dirty="0" err="1"/>
              <a:t>SendApplication</a:t>
            </a:r>
            <a:r>
              <a:rPr lang="en-IN" sz="2000" b="1" dirty="0"/>
              <a:t> and install it on node 0</a:t>
            </a:r>
          </a:p>
          <a:p>
            <a:r>
              <a:rPr lang="en-IN" sz="2000" dirty="0"/>
              <a:t>//</a:t>
            </a:r>
          </a:p>
          <a:p>
            <a:r>
              <a:rPr lang="en-IN" sz="2000" dirty="0"/>
              <a:t>uint16_t port = 9; // well-known echo port number</a:t>
            </a:r>
          </a:p>
          <a:p>
            <a:r>
              <a:rPr lang="en-IN" sz="2000" dirty="0" err="1"/>
              <a:t>BulkSendHelper</a:t>
            </a:r>
            <a:r>
              <a:rPr lang="en-IN" sz="2000" dirty="0"/>
              <a:t> source ("ns3::</a:t>
            </a:r>
            <a:r>
              <a:rPr lang="en-IN" sz="2000" dirty="0" err="1"/>
              <a:t>TcpSocketFactory</a:t>
            </a:r>
            <a:r>
              <a:rPr lang="en-IN" sz="2000" dirty="0"/>
              <a:t>",</a:t>
            </a:r>
          </a:p>
          <a:p>
            <a:r>
              <a:rPr lang="en-IN" sz="2000" dirty="0" err="1"/>
              <a:t>InetSocketAddress</a:t>
            </a:r>
            <a:r>
              <a:rPr lang="en-IN" sz="2000" dirty="0"/>
              <a:t> (</a:t>
            </a:r>
            <a:r>
              <a:rPr lang="en-IN" sz="2000" dirty="0" err="1"/>
              <a:t>i.GetAddress</a:t>
            </a:r>
            <a:r>
              <a:rPr lang="en-IN" sz="2000" dirty="0"/>
              <a:t> (1), port));</a:t>
            </a:r>
          </a:p>
          <a:p>
            <a:r>
              <a:rPr lang="en-IN" sz="2000" dirty="0"/>
              <a:t>// Set the amount of data to send in bytes. Zero is unlimited.</a:t>
            </a:r>
          </a:p>
          <a:p>
            <a:r>
              <a:rPr lang="en-IN" sz="2000" dirty="0" err="1"/>
              <a:t>source.SetAttribute</a:t>
            </a:r>
            <a:r>
              <a:rPr lang="en-IN" sz="2000" dirty="0"/>
              <a:t> ("</a:t>
            </a:r>
            <a:r>
              <a:rPr lang="en-IN" sz="2000" dirty="0" err="1"/>
              <a:t>MaxBytes</a:t>
            </a:r>
            <a:r>
              <a:rPr lang="en-IN" sz="2000" dirty="0"/>
              <a:t>", </a:t>
            </a:r>
            <a:r>
              <a:rPr lang="en-IN" sz="2000" dirty="0" err="1"/>
              <a:t>UintegerValue</a:t>
            </a:r>
            <a:r>
              <a:rPr lang="en-IN" sz="2000" dirty="0"/>
              <a:t> (</a:t>
            </a:r>
            <a:r>
              <a:rPr lang="en-IN" sz="2000" dirty="0" err="1"/>
              <a:t>maxBytes</a:t>
            </a:r>
            <a:r>
              <a:rPr lang="en-IN" sz="2000" dirty="0"/>
              <a:t>));</a:t>
            </a:r>
          </a:p>
          <a:p>
            <a:r>
              <a:rPr lang="en-IN" sz="2000" dirty="0" err="1"/>
              <a:t>ApplicationContainer</a:t>
            </a:r>
            <a:r>
              <a:rPr lang="en-IN" sz="2000" dirty="0"/>
              <a:t> </a:t>
            </a:r>
            <a:r>
              <a:rPr lang="en-IN" sz="2000" dirty="0" err="1"/>
              <a:t>sourceApps</a:t>
            </a:r>
            <a:r>
              <a:rPr lang="en-IN" sz="2000" dirty="0"/>
              <a:t> = </a:t>
            </a:r>
            <a:r>
              <a:rPr lang="en-IN" sz="2000" dirty="0" err="1"/>
              <a:t>source.Install</a:t>
            </a:r>
            <a:r>
              <a:rPr lang="en-IN" sz="2000" dirty="0"/>
              <a:t> (</a:t>
            </a:r>
            <a:r>
              <a:rPr lang="en-IN" sz="2000" dirty="0" err="1"/>
              <a:t>nodes.Get</a:t>
            </a:r>
            <a:r>
              <a:rPr lang="en-IN" sz="2000" dirty="0"/>
              <a:t> (0));</a:t>
            </a:r>
          </a:p>
          <a:p>
            <a:r>
              <a:rPr lang="en-IN" sz="2000" dirty="0" err="1"/>
              <a:t>sourceApps.Start</a:t>
            </a:r>
            <a:r>
              <a:rPr lang="en-IN" sz="2000" dirty="0"/>
              <a:t> (Seconds (0.0));</a:t>
            </a:r>
          </a:p>
          <a:p>
            <a:r>
              <a:rPr lang="en-IN" sz="2000" dirty="0" err="1"/>
              <a:t>sourceApps.Stop</a:t>
            </a:r>
            <a:r>
              <a:rPr lang="en-IN" sz="2000" dirty="0"/>
              <a:t> (Seconds (10.0));</a:t>
            </a:r>
          </a:p>
        </p:txBody>
      </p:sp>
    </p:spTree>
    <p:extLst>
      <p:ext uri="{BB962C8B-B14F-4D97-AF65-F5344CB8AC3E}">
        <p14:creationId xmlns:p14="http://schemas.microsoft.com/office/powerpoint/2010/main" val="417815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0DA1C-95A6-4435-A6D9-160EF81C5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58" y="1098788"/>
            <a:ext cx="10704443" cy="4351338"/>
          </a:xfrm>
        </p:spPr>
        <p:txBody>
          <a:bodyPr/>
          <a:lstStyle/>
          <a:p>
            <a:r>
              <a:rPr lang="en-IN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PacketSinkHelper</a:t>
            </a: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helper to make it easier to instantiate a ns3::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PacketSinkApplication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a set of nodes: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lvl="1"/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CFF080-F1B6-4AE1-B9D3-8E5595D77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406703"/>
              </p:ext>
            </p:extLst>
          </p:nvPr>
        </p:nvGraphicFramePr>
        <p:xfrm>
          <a:off x="1523999" y="2222897"/>
          <a:ext cx="8123584" cy="2103120"/>
        </p:xfrm>
        <a:graphic>
          <a:graphicData uri="http://schemas.openxmlformats.org/drawingml/2006/table">
            <a:tbl>
              <a:tblPr/>
              <a:tblGrid>
                <a:gridCol w="4061792">
                  <a:extLst>
                    <a:ext uri="{9D8B030D-6E8A-4147-A177-3AD203B41FA5}">
                      <a16:colId xmlns:a16="http://schemas.microsoft.com/office/drawing/2014/main" val="1242654147"/>
                    </a:ext>
                  </a:extLst>
                </a:gridCol>
                <a:gridCol w="4061792">
                  <a:extLst>
                    <a:ext uri="{9D8B030D-6E8A-4147-A177-3AD203B41FA5}">
                      <a16:colId xmlns:a16="http://schemas.microsoft.com/office/drawing/2014/main" val="2889936812"/>
                    </a:ext>
                  </a:extLst>
                </a:gridCol>
              </a:tblGrid>
              <a:tr h="112196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</a:rPr>
                        <a:t>Parameters</a:t>
                      </a:r>
                    </a:p>
                    <a:p>
                      <a:pPr fontAlgn="t"/>
                      <a:r>
                        <a:rPr lang="en-IN" b="1" dirty="0">
                          <a:solidFill>
                            <a:srgbClr val="602020"/>
                          </a:solidFill>
                          <a:effectLst/>
                        </a:rPr>
                        <a:t>protocol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  <a:p>
                      <a:pPr algn="just"/>
                      <a:r>
                        <a:rPr lang="en-US" dirty="0"/>
                        <a:t>the name of the protocol to use to receive traffic This string identifies the socket factory type used to create sockets for the applications. A typical value would be </a:t>
                      </a:r>
                      <a:r>
                        <a:rPr lang="en-US" b="1" u="none" strike="noStrike" dirty="0">
                          <a:solidFill>
                            <a:srgbClr val="91A501"/>
                          </a:solidFill>
                          <a:effectLst/>
                          <a:hlinkClick r:id="rId2" tooltip="API to create TCP socket instances. "/>
                        </a:rPr>
                        <a:t>ns3::</a:t>
                      </a:r>
                      <a:r>
                        <a:rPr lang="en-US" b="1" u="none" strike="noStrike" dirty="0" err="1">
                          <a:solidFill>
                            <a:srgbClr val="91A501"/>
                          </a:solidFill>
                          <a:effectLst/>
                          <a:hlinkClick r:id="rId2" tooltip="API to create TCP socket instances. "/>
                        </a:rPr>
                        <a:t>TcpSocketFactory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171290"/>
                  </a:ext>
                </a:extLst>
              </a:tr>
              <a:tr h="345221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rgbClr val="602020"/>
                          </a:solidFill>
                          <a:effectLst/>
                        </a:rPr>
                        <a:t>address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the address of the sink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7357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70FC0B7-95E2-4991-A4DF-0D0B326D3C3D}"/>
              </a:ext>
            </a:extLst>
          </p:cNvPr>
          <p:cNvSpPr txBox="1"/>
          <p:nvPr/>
        </p:nvSpPr>
        <p:spPr>
          <a:xfrm>
            <a:off x="649358" y="4805105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ns3::</a:t>
            </a:r>
            <a:r>
              <a:rPr lang="en-IN" sz="36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TcpSocketFactory</a:t>
            </a:r>
            <a:r>
              <a:rPr lang="en-IN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abstract class defines the API for TCP sockets. This class also holds the global default variables used to initialize newly created sockets.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90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9E9A-16F4-4168-B4A3-C7D28C78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929730" cy="5495926"/>
          </a:xfrm>
        </p:spPr>
        <p:txBody>
          <a:bodyPr/>
          <a:lstStyle/>
          <a:p>
            <a:r>
              <a:rPr lang="en-IN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BulkSendHelper</a:t>
            </a: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helper to make it easier to instantiate a </a:t>
            </a:r>
            <a:r>
              <a:rPr lang="en-US" b="1" i="0" u="none" strike="noStrike" dirty="0">
                <a:solidFill>
                  <a:srgbClr val="91A5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Send as much traffic as possible, trying to fill the bandwidth. "/>
              </a:rPr>
              <a:t>ns3::</a:t>
            </a:r>
            <a:r>
              <a:rPr lang="en-US" b="1" i="0" u="none" strike="noStrike" dirty="0" err="1">
                <a:solidFill>
                  <a:srgbClr val="91A5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Send as much traffic as possible, trying to fill the bandwidth. "/>
              </a:rPr>
              <a:t>BulkSendApplication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on a set of nodes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FE6AA0-33D1-4C6C-B423-965FE55A9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892726"/>
              </p:ext>
            </p:extLst>
          </p:nvPr>
        </p:nvGraphicFramePr>
        <p:xfrm>
          <a:off x="1643269" y="1946553"/>
          <a:ext cx="8123584" cy="2103120"/>
        </p:xfrm>
        <a:graphic>
          <a:graphicData uri="http://schemas.openxmlformats.org/drawingml/2006/table">
            <a:tbl>
              <a:tblPr/>
              <a:tblGrid>
                <a:gridCol w="4061792">
                  <a:extLst>
                    <a:ext uri="{9D8B030D-6E8A-4147-A177-3AD203B41FA5}">
                      <a16:colId xmlns:a16="http://schemas.microsoft.com/office/drawing/2014/main" val="1242654147"/>
                    </a:ext>
                  </a:extLst>
                </a:gridCol>
                <a:gridCol w="4061792">
                  <a:extLst>
                    <a:ext uri="{9D8B030D-6E8A-4147-A177-3AD203B41FA5}">
                      <a16:colId xmlns:a16="http://schemas.microsoft.com/office/drawing/2014/main" val="2889936812"/>
                    </a:ext>
                  </a:extLst>
                </a:gridCol>
              </a:tblGrid>
              <a:tr h="112196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</a:rPr>
                        <a:t>Parameters</a:t>
                      </a:r>
                    </a:p>
                    <a:p>
                      <a:pPr fontAlgn="t"/>
                      <a:r>
                        <a:rPr lang="en-IN" b="1" dirty="0">
                          <a:solidFill>
                            <a:srgbClr val="602020"/>
                          </a:solidFill>
                          <a:effectLst/>
                        </a:rPr>
                        <a:t>protocol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  <a:p>
                      <a:pPr algn="just"/>
                      <a:r>
                        <a:rPr lang="en-US" dirty="0"/>
                        <a:t>the name of the protocol to use to receive traffic This string identifies the socket factory type used to create sockets for the applications. A typical value would be </a:t>
                      </a:r>
                      <a:r>
                        <a:rPr lang="en-US" b="1" u="none" strike="noStrike" dirty="0">
                          <a:solidFill>
                            <a:srgbClr val="91A501"/>
                          </a:solidFill>
                          <a:effectLst/>
                          <a:hlinkClick r:id="rId3" tooltip="API to create TCP socket instances. "/>
                        </a:rPr>
                        <a:t>ns3::</a:t>
                      </a:r>
                      <a:r>
                        <a:rPr lang="en-US" b="1" u="none" strike="noStrike" dirty="0" err="1">
                          <a:solidFill>
                            <a:srgbClr val="91A501"/>
                          </a:solidFill>
                          <a:effectLst/>
                          <a:hlinkClick r:id="rId3" tooltip="API to create TCP socket instances. "/>
                        </a:rPr>
                        <a:t>TcpSocketFactory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171290"/>
                  </a:ext>
                </a:extLst>
              </a:tr>
              <a:tr h="345221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rgbClr val="602020"/>
                          </a:solidFill>
                          <a:effectLst/>
                        </a:rPr>
                        <a:t>address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the address of the sink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7357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17AE72-0378-4A06-B64A-57135A2D5422}"/>
              </a:ext>
            </a:extLst>
          </p:cNvPr>
          <p:cNvSpPr txBox="1"/>
          <p:nvPr/>
        </p:nvSpPr>
        <p:spPr>
          <a:xfrm>
            <a:off x="1075084" y="4453415"/>
            <a:ext cx="1051559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ns3::</a:t>
            </a:r>
            <a:r>
              <a:rPr lang="en-IN" sz="32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TcpSocketFactory</a:t>
            </a:r>
            <a:r>
              <a:rPr lang="en-IN" sz="3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abstract class defines the API for TCP sockets. This class also holds the global default variables used to initialize newly created sockets.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97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26FFB2-C8CD-4895-81EB-E31222ABB251}"/>
              </a:ext>
            </a:extLst>
          </p:cNvPr>
          <p:cNvSpPr txBox="1"/>
          <p:nvPr/>
        </p:nvSpPr>
        <p:spPr>
          <a:xfrm>
            <a:off x="744606" y="52627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Ptr</a:t>
            </a:r>
            <a:r>
              <a:rPr lang="en-IN" dirty="0"/>
              <a:t>&lt;Socket&gt; </a:t>
            </a:r>
            <a:r>
              <a:rPr lang="en-IN" dirty="0" err="1"/>
              <a:t>localSocket</a:t>
            </a:r>
            <a:r>
              <a:rPr lang="en-IN" dirty="0"/>
              <a:t> =</a:t>
            </a:r>
          </a:p>
          <a:p>
            <a:r>
              <a:rPr lang="en-IN" dirty="0"/>
              <a:t>     Socket::</a:t>
            </a:r>
            <a:r>
              <a:rPr lang="en-IN" dirty="0" err="1"/>
              <a:t>CreateSocket</a:t>
            </a:r>
            <a:r>
              <a:rPr lang="en-IN" dirty="0"/>
              <a:t> (n0n1.Get (0), </a:t>
            </a:r>
            <a:r>
              <a:rPr lang="en-IN" dirty="0" err="1"/>
              <a:t>TcpSocketFactory</a:t>
            </a:r>
            <a:r>
              <a:rPr lang="en-IN" dirty="0"/>
              <a:t>::</a:t>
            </a:r>
            <a:r>
              <a:rPr lang="en-IN" dirty="0" err="1"/>
              <a:t>GetTypeId</a:t>
            </a:r>
            <a:r>
              <a:rPr lang="en-IN" dirty="0"/>
              <a:t> ());</a:t>
            </a:r>
          </a:p>
          <a:p>
            <a:r>
              <a:rPr lang="en-IN" dirty="0"/>
              <a:t>   </a:t>
            </a:r>
            <a:r>
              <a:rPr lang="en-IN" dirty="0" err="1"/>
              <a:t>localSocket</a:t>
            </a:r>
            <a:r>
              <a:rPr lang="en-IN" dirty="0"/>
              <a:t>-&gt;Bind ();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C473141-11F6-450E-A507-5280B7A68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12" y="1976850"/>
            <a:ext cx="10889974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users who wish to have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pointer to the actual socket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(so that socket operations like Bind(), setting socket options, etc. can be done on a per-socket basis),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sockets can be created by using the Socket::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CreateSocket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method.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passed 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CreateSocket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must be of type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ns3::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SocketFactory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so configuring the underlying socket type must be done by twiddling the attribute associated with the underlying TcpL4Protocol object.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Node container “n0n1” is accessed to get the zeroth element, and a socket is created on this node.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3A44BD-3B44-4C9E-8B4A-D78D172DAE12}"/>
              </a:ext>
            </a:extLst>
          </p:cNvPr>
          <p:cNvSpPr txBox="1"/>
          <p:nvPr/>
        </p:nvSpPr>
        <p:spPr>
          <a:xfrm>
            <a:off x="651012" y="4346553"/>
            <a:ext cx="108899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a TCP socket is created, can follow conventional socket logic and either connect() and send() (for a TCP client) or bind(), listen(), and accept() (for a TCP server). Applications usually create the sockets they use automatically, and so is not straightforward to connect directly to them using pointers.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47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5079F9AA3DAE41BFFDB638BE5E8259" ma:contentTypeVersion="10" ma:contentTypeDescription="Create a new document." ma:contentTypeScope="" ma:versionID="7627ae8f8f00a26a7565b6899ea1594e">
  <xsd:schema xmlns:xsd="http://www.w3.org/2001/XMLSchema" xmlns:xs="http://www.w3.org/2001/XMLSchema" xmlns:p="http://schemas.microsoft.com/office/2006/metadata/properties" xmlns:ns2="96b73ab5-af18-480c-badd-1b0e5ede93fa" xmlns:ns3="3109cd0c-d8c1-4d47-9e22-692d78df58d8" targetNamespace="http://schemas.microsoft.com/office/2006/metadata/properties" ma:root="true" ma:fieldsID="074bfa237c012b7a2206c542688529f8" ns2:_="" ns3:_="">
    <xsd:import namespace="96b73ab5-af18-480c-badd-1b0e5ede93fa"/>
    <xsd:import namespace="3109cd0c-d8c1-4d47-9e22-692d78df58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b73ab5-af18-480c-badd-1b0e5ede93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09cd0c-d8c1-4d47-9e22-692d78df58d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96b73ab5-af18-480c-badd-1b0e5ede93fa" xsi:nil="true"/>
    <SharedWithUsers xmlns="3109cd0c-d8c1-4d47-9e22-692d78df58d8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D349150-C1BF-402E-9A9F-B330E48EFF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B8669C-1A0E-4B79-AA7A-E33F8A59B9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b73ab5-af18-480c-badd-1b0e5ede93fa"/>
    <ds:schemaRef ds:uri="3109cd0c-d8c1-4d47-9e22-692d78df58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59204B-20C4-49CB-9562-472670BFC375}">
  <ds:schemaRefs>
    <ds:schemaRef ds:uri="http://schemas.microsoft.com/office/2006/metadata/properties"/>
    <ds:schemaRef ds:uri="http://schemas.microsoft.com/office/infopath/2007/PartnerControls"/>
    <ds:schemaRef ds:uri="96b73ab5-af18-480c-badd-1b0e5ede93fa"/>
    <ds:schemaRef ds:uri="3109cd0c-d8c1-4d47-9e22-692d78df58d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3105</TotalTime>
  <Words>2404</Words>
  <Application>Microsoft Office PowerPoint</Application>
  <PresentationFormat>Widescreen</PresentationFormat>
  <Paragraphs>183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TCP and UDP Configuration  in NS3</vt:lpstr>
      <vt:lpstr>PowerPoint Presentation</vt:lpstr>
      <vt:lpstr>TCP Models in NS-3</vt:lpstr>
      <vt:lpstr>Abstract Base Classes</vt:lpstr>
      <vt:lpstr>Steps to create TCP connections: </vt:lpstr>
      <vt:lpstr>PowerPoint Presentation</vt:lpstr>
      <vt:lpstr>PowerPoint Presentation</vt:lpstr>
      <vt:lpstr>PowerPoint Presentation</vt:lpstr>
      <vt:lpstr>PowerPoint Presentation</vt:lpstr>
      <vt:lpstr>UDP Models in NS-3</vt:lpstr>
      <vt:lpstr>Abstract Base Classes</vt:lpstr>
      <vt:lpstr>Steps to create UDP connections: </vt:lpstr>
      <vt:lpstr>PowerPoint Presentation</vt:lpstr>
      <vt:lpstr>PowerPoint Presentation</vt:lpstr>
      <vt:lpstr>PowerPoint Presentation</vt:lpstr>
      <vt:lpstr>TCP Large File Transfer</vt:lpstr>
      <vt:lpstr>PowerPoint Presentation</vt:lpstr>
      <vt:lpstr>Links for programs and other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and UDP Configuration  in NS3</dc:title>
  <dc:creator>Sucheta V Kolekar [MAHE-MIT]</dc:creator>
  <cp:lastModifiedBy>Sucheta V Kolekar [MAHE-MIT]</cp:lastModifiedBy>
  <cp:revision>29</cp:revision>
  <dcterms:created xsi:type="dcterms:W3CDTF">2021-05-12T13:34:05Z</dcterms:created>
  <dcterms:modified xsi:type="dcterms:W3CDTF">2024-02-06T04:07:57Z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0x0101004A5079F9AA3DAE41BFFDB638BE5E8259</vt:lpwstr>
  </property>
  <property fmtid="{D5CDD505-2E9C-101B-9397-08002B2CF9AE}" pid="3" name="Order">
    <vt:r8>3300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