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256" r:id="rId5"/>
    <p:sldId id="258" r:id="rId6"/>
    <p:sldId id="260" r:id="rId7"/>
    <p:sldId id="261" r:id="rId8"/>
    <p:sldId id="262" r:id="rId9"/>
    <p:sldId id="263" r:id="rId10"/>
    <p:sldId id="264" r:id="rId11"/>
    <p:sldId id="269" r:id="rId12"/>
    <p:sldId id="273" r:id="rId13"/>
    <p:sldId id="279" r:id="rId14"/>
    <p:sldId id="280" r:id="rId15"/>
    <p:sldId id="299" r:id="rId16"/>
    <p:sldId id="283" r:id="rId17"/>
    <p:sldId id="300" r:id="rId18"/>
    <p:sldId id="286" r:id="rId19"/>
    <p:sldId id="292" r:id="rId20"/>
    <p:sldId id="293" r:id="rId21"/>
    <p:sldId id="294" r:id="rId22"/>
    <p:sldId id="295" r:id="rId23"/>
    <p:sldId id="296" r:id="rId24"/>
    <p:sldId id="297" r:id="rId25"/>
    <p:sldId id="301" r:id="rId26"/>
    <p:sldId id="29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374490-025A-336F-D6EC-D50BD879E294}" v="8" dt="2024-02-20T05:28:20.601"/>
    <p1510:client id="{7F76866E-A385-435F-9DE9-9821DD6BD685}" v="6" dt="2024-02-20T04:39:34.5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NCE BARRETO - 210953276" userId="S::lance.barreto@learner.manipal.edu::73eb423b-b897-4f6b-91d4-81b313d809f1" providerId="AD" clId="Web-{32374490-025A-336F-D6EC-D50BD879E294}"/>
    <pc:docChg chg="modSld">
      <pc:chgData name="LANCE BARRETO - 210953276" userId="S::lance.barreto@learner.manipal.edu::73eb423b-b897-4f6b-91d4-81b313d809f1" providerId="AD" clId="Web-{32374490-025A-336F-D6EC-D50BD879E294}" dt="2024-02-20T05:28:20.601" v="6"/>
      <pc:docMkLst>
        <pc:docMk/>
      </pc:docMkLst>
      <pc:sldChg chg="modSp">
        <pc:chgData name="LANCE BARRETO - 210953276" userId="S::lance.barreto@learner.manipal.edu::73eb423b-b897-4f6b-91d4-81b313d809f1" providerId="AD" clId="Web-{32374490-025A-336F-D6EC-D50BD879E294}" dt="2024-02-20T05:16:16.990" v="2" actId="20577"/>
        <pc:sldMkLst>
          <pc:docMk/>
          <pc:sldMk cId="3937143551" sldId="294"/>
        </pc:sldMkLst>
        <pc:spChg chg="mod">
          <ac:chgData name="LANCE BARRETO - 210953276" userId="S::lance.barreto@learner.manipal.edu::73eb423b-b897-4f6b-91d4-81b313d809f1" providerId="AD" clId="Web-{32374490-025A-336F-D6EC-D50BD879E294}" dt="2024-02-20T05:16:16.990" v="2" actId="20577"/>
          <ac:spMkLst>
            <pc:docMk/>
            <pc:sldMk cId="3937143551" sldId="294"/>
            <ac:spMk id="3" creationId="{00000000-0000-0000-0000-000000000000}"/>
          </ac:spMkLst>
        </pc:spChg>
      </pc:sldChg>
      <pc:sldChg chg="addSp modSp">
        <pc:chgData name="LANCE BARRETO - 210953276" userId="S::lance.barreto@learner.manipal.edu::73eb423b-b897-4f6b-91d4-81b313d809f1" providerId="AD" clId="Web-{32374490-025A-336F-D6EC-D50BD879E294}" dt="2024-02-20T05:28:20.601" v="6"/>
        <pc:sldMkLst>
          <pc:docMk/>
          <pc:sldMk cId="1474637412" sldId="295"/>
        </pc:sldMkLst>
        <pc:spChg chg="add mod">
          <ac:chgData name="LANCE BARRETO - 210953276" userId="S::lance.barreto@learner.manipal.edu::73eb423b-b897-4f6b-91d4-81b313d809f1" providerId="AD" clId="Web-{32374490-025A-336F-D6EC-D50BD879E294}" dt="2024-02-20T05:28:20.601" v="6"/>
          <ac:spMkLst>
            <pc:docMk/>
            <pc:sldMk cId="1474637412" sldId="295"/>
            <ac:spMk id="5" creationId="{D221D7DC-1FFF-4284-9243-E988B14A7BA8}"/>
          </ac:spMkLst>
        </pc:spChg>
      </pc:sldChg>
      <pc:sldChg chg="addSp modSp">
        <pc:chgData name="LANCE BARRETO - 210953276" userId="S::lance.barreto@learner.manipal.edu::73eb423b-b897-4f6b-91d4-81b313d809f1" providerId="AD" clId="Web-{32374490-025A-336F-D6EC-D50BD879E294}" dt="2024-02-20T05:28:17.038" v="4"/>
        <pc:sldMkLst>
          <pc:docMk/>
          <pc:sldMk cId="2544798878" sldId="298"/>
        </pc:sldMkLst>
        <pc:spChg chg="add mod">
          <ac:chgData name="LANCE BARRETO - 210953276" userId="S::lance.barreto@learner.manipal.edu::73eb423b-b897-4f6b-91d4-81b313d809f1" providerId="AD" clId="Web-{32374490-025A-336F-D6EC-D50BD879E294}" dt="2024-02-20T05:28:17.038" v="4"/>
          <ac:spMkLst>
            <pc:docMk/>
            <pc:sldMk cId="2544798878" sldId="298"/>
            <ac:spMk id="5" creationId="{DB65E6A9-7DCB-D6C6-0D19-E8EE52135EDC}"/>
          </ac:spMkLst>
        </pc:spChg>
      </pc:sldChg>
    </pc:docChg>
  </pc:docChgLst>
  <pc:docChgLst>
    <pc:chgData name="PRANAV GUPTA - 210953244" userId="S::pranav.gupta7@learner.manipal.edu::a41ed806-c1aa-46ec-a40e-65507537c340" providerId="AD" clId="Web-{7F76866E-A385-435F-9DE9-9821DD6BD685}"/>
    <pc:docChg chg="modSld">
      <pc:chgData name="PRANAV GUPTA - 210953244" userId="S::pranav.gupta7@learner.manipal.edu::a41ed806-c1aa-46ec-a40e-65507537c340" providerId="AD" clId="Web-{7F76866E-A385-435F-9DE9-9821DD6BD685}" dt="2024-02-20T04:39:34.552" v="3" actId="1076"/>
      <pc:docMkLst>
        <pc:docMk/>
      </pc:docMkLst>
      <pc:sldChg chg="modSp">
        <pc:chgData name="PRANAV GUPTA - 210953244" userId="S::pranav.gupta7@learner.manipal.edu::a41ed806-c1aa-46ec-a40e-65507537c340" providerId="AD" clId="Web-{7F76866E-A385-435F-9DE9-9821DD6BD685}" dt="2024-02-20T04:38:44.019" v="1" actId="20577"/>
        <pc:sldMkLst>
          <pc:docMk/>
          <pc:sldMk cId="1299492479" sldId="260"/>
        </pc:sldMkLst>
        <pc:spChg chg="mod">
          <ac:chgData name="PRANAV GUPTA - 210953244" userId="S::pranav.gupta7@learner.manipal.edu::a41ed806-c1aa-46ec-a40e-65507537c340" providerId="AD" clId="Web-{7F76866E-A385-435F-9DE9-9821DD6BD685}" dt="2024-02-20T04:38:44.019" v="1" actId="20577"/>
          <ac:spMkLst>
            <pc:docMk/>
            <pc:sldMk cId="1299492479" sldId="260"/>
            <ac:spMk id="2" creationId="{00000000-0000-0000-0000-000000000000}"/>
          </ac:spMkLst>
        </pc:spChg>
      </pc:sldChg>
      <pc:sldChg chg="modSp">
        <pc:chgData name="PRANAV GUPTA - 210953244" userId="S::pranav.gupta7@learner.manipal.edu::a41ed806-c1aa-46ec-a40e-65507537c340" providerId="AD" clId="Web-{7F76866E-A385-435F-9DE9-9821DD6BD685}" dt="2024-02-20T04:39:34.552" v="3" actId="1076"/>
        <pc:sldMkLst>
          <pc:docMk/>
          <pc:sldMk cId="3718944018" sldId="264"/>
        </pc:sldMkLst>
        <pc:picChg chg="mod">
          <ac:chgData name="PRANAV GUPTA - 210953244" userId="S::pranav.gupta7@learner.manipal.edu::a41ed806-c1aa-46ec-a40e-65507537c340" providerId="AD" clId="Web-{7F76866E-A385-435F-9DE9-9821DD6BD685}" dt="2024-02-20T04:39:34.552" v="3" actId="1076"/>
          <ac:picMkLst>
            <pc:docMk/>
            <pc:sldMk cId="3718944018" sldId="264"/>
            <ac:picMk id="647179"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3131B8-77AF-45E9-9170-0F68001D4586}" type="datetimeFigureOut">
              <a:rPr lang="en-US" smtClean="0"/>
              <a:t>2/19/2024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61B99A-6133-4E22-A758-A86DD599E071}" type="slidenum">
              <a:rPr lang="en-US" smtClean="0"/>
              <a:t>‹#›</a:t>
            </a:fld>
            <a:endParaRPr lang="en-US"/>
          </a:p>
        </p:txBody>
      </p:sp>
    </p:spTree>
    <p:extLst>
      <p:ext uri="{BB962C8B-B14F-4D97-AF65-F5344CB8AC3E}">
        <p14:creationId xmlns:p14="http://schemas.microsoft.com/office/powerpoint/2010/main" val="2429066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14D8F3A-7AB1-4419-B6BC-284EDE66F1E0}" type="slidenum">
              <a:rPr lang="en-US" altLang="zh-TW" b="0" smtClean="0">
                <a:latin typeface="Times New Roman" panose="02020603050405020304" pitchFamily="18" charset="0"/>
              </a:rPr>
              <a:pPr/>
              <a:t>3</a:t>
            </a:fld>
            <a:endParaRPr lang="en-US" altLang="zh-TW" b="0">
              <a:latin typeface="Times New Roman" panose="02020603050405020304" pitchFamily="18"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263286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98E26A6-55EF-4C3D-8A38-B4D8B5F76BD9}" type="slidenum">
              <a:rPr lang="en-US" altLang="zh-TW" b="0" smtClean="0">
                <a:latin typeface="Times New Roman" panose="02020603050405020304" pitchFamily="18" charset="0"/>
              </a:rPr>
              <a:pPr/>
              <a:t>4</a:t>
            </a:fld>
            <a:endParaRPr lang="en-US" altLang="zh-TW" b="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800704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DFC009B-385C-43BE-8B98-948D208C9707}" type="slidenum">
              <a:rPr lang="en-US" altLang="zh-TW" b="0" smtClean="0">
                <a:latin typeface="Times New Roman" panose="02020603050405020304" pitchFamily="18" charset="0"/>
              </a:rPr>
              <a:pPr/>
              <a:t>6</a:t>
            </a:fld>
            <a:endParaRPr lang="en-US" altLang="zh-TW" b="0">
              <a:latin typeface="Times New Roman" panose="02020603050405020304"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147342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92A509E-E497-49A2-9B99-CFC5A260FB4F}" type="slidenum">
              <a:rPr lang="en-US" altLang="zh-TW" b="0" smtClean="0">
                <a:latin typeface="Times New Roman" panose="02020603050405020304" pitchFamily="18" charset="0"/>
              </a:rPr>
              <a:pPr/>
              <a:t>7</a:t>
            </a:fld>
            <a:endParaRPr lang="en-US" altLang="zh-TW" b="0">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2272506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0DB481E-1477-4446-B2BB-C9CD516C6092}" type="slidenum">
              <a:rPr lang="en-US" altLang="zh-TW" b="0" smtClean="0">
                <a:latin typeface="Times New Roman" panose="02020603050405020304" pitchFamily="18" charset="0"/>
              </a:rPr>
              <a:pPr/>
              <a:t>8</a:t>
            </a:fld>
            <a:endParaRPr lang="en-US" altLang="zh-TW" b="0">
              <a:latin typeface="Times New Roman" panose="02020603050405020304"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983571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A66A991-991A-4A54-9EE1-84ABB17899AB}" type="slidenum">
              <a:rPr lang="en-US" altLang="zh-TW" b="0" smtClean="0">
                <a:latin typeface="Times New Roman" panose="02020603050405020304" pitchFamily="18" charset="0"/>
              </a:rPr>
              <a:pPr/>
              <a:t>10</a:t>
            </a:fld>
            <a:endParaRPr lang="en-US" altLang="zh-TW" b="0">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521895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4EFDEAD-7600-405C-9478-59A567A085C5}" type="slidenum">
              <a:rPr lang="en-US" altLang="zh-TW" b="0" smtClean="0">
                <a:latin typeface="Times New Roman" panose="02020603050405020304" pitchFamily="18" charset="0"/>
              </a:rPr>
              <a:pPr/>
              <a:t>13</a:t>
            </a:fld>
            <a:endParaRPr lang="en-US" altLang="zh-TW" b="0">
              <a:latin typeface="Times New Roman" panose="02020603050405020304"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156035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4EFDEAD-7600-405C-9478-59A567A085C5}" type="slidenum">
              <a:rPr lang="en-US" altLang="zh-TW" b="0" smtClean="0">
                <a:latin typeface="Times New Roman" panose="02020603050405020304" pitchFamily="18" charset="0"/>
              </a:rPr>
              <a:pPr/>
              <a:t>14</a:t>
            </a:fld>
            <a:endParaRPr lang="en-US" altLang="zh-TW" b="0">
              <a:latin typeface="Times New Roman" panose="02020603050405020304"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362246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C92EF9A-0975-4ADA-87D0-A0003EB65BD6}"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CD6B8-D686-4BB1-B597-0E6E1A639610}" type="slidenum">
              <a:rPr lang="en-US" smtClean="0"/>
              <a:t>‹#›</a:t>
            </a:fld>
            <a:endParaRPr lang="en-US"/>
          </a:p>
        </p:txBody>
      </p:sp>
    </p:spTree>
    <p:extLst>
      <p:ext uri="{BB962C8B-B14F-4D97-AF65-F5344CB8AC3E}">
        <p14:creationId xmlns:p14="http://schemas.microsoft.com/office/powerpoint/2010/main" val="397143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92EF9A-0975-4ADA-87D0-A0003EB65BD6}"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CD6B8-D686-4BB1-B597-0E6E1A639610}" type="slidenum">
              <a:rPr lang="en-US" smtClean="0"/>
              <a:t>‹#›</a:t>
            </a:fld>
            <a:endParaRPr lang="en-US"/>
          </a:p>
        </p:txBody>
      </p:sp>
    </p:spTree>
    <p:extLst>
      <p:ext uri="{BB962C8B-B14F-4D97-AF65-F5344CB8AC3E}">
        <p14:creationId xmlns:p14="http://schemas.microsoft.com/office/powerpoint/2010/main" val="1388134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92EF9A-0975-4ADA-87D0-A0003EB65BD6}"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CD6B8-D686-4BB1-B597-0E6E1A639610}" type="slidenum">
              <a:rPr lang="en-US" smtClean="0"/>
              <a:t>‹#›</a:t>
            </a:fld>
            <a:endParaRPr lang="en-US"/>
          </a:p>
        </p:txBody>
      </p:sp>
    </p:spTree>
    <p:extLst>
      <p:ext uri="{BB962C8B-B14F-4D97-AF65-F5344CB8AC3E}">
        <p14:creationId xmlns:p14="http://schemas.microsoft.com/office/powerpoint/2010/main" val="4271404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92EF9A-0975-4ADA-87D0-A0003EB65BD6}"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CD6B8-D686-4BB1-B597-0E6E1A639610}" type="slidenum">
              <a:rPr lang="en-US" smtClean="0"/>
              <a:t>‹#›</a:t>
            </a:fld>
            <a:endParaRPr lang="en-US"/>
          </a:p>
        </p:txBody>
      </p:sp>
    </p:spTree>
    <p:extLst>
      <p:ext uri="{BB962C8B-B14F-4D97-AF65-F5344CB8AC3E}">
        <p14:creationId xmlns:p14="http://schemas.microsoft.com/office/powerpoint/2010/main" val="3883510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92EF9A-0975-4ADA-87D0-A0003EB65BD6}"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CD6B8-D686-4BB1-B597-0E6E1A639610}" type="slidenum">
              <a:rPr lang="en-US" smtClean="0"/>
              <a:t>‹#›</a:t>
            </a:fld>
            <a:endParaRPr lang="en-US"/>
          </a:p>
        </p:txBody>
      </p:sp>
    </p:spTree>
    <p:extLst>
      <p:ext uri="{BB962C8B-B14F-4D97-AF65-F5344CB8AC3E}">
        <p14:creationId xmlns:p14="http://schemas.microsoft.com/office/powerpoint/2010/main" val="1646269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C92EF9A-0975-4ADA-87D0-A0003EB65BD6}" type="datetimeFigureOut">
              <a:rPr lang="en-US" smtClean="0"/>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CD6B8-D686-4BB1-B597-0E6E1A639610}" type="slidenum">
              <a:rPr lang="en-US" smtClean="0"/>
              <a:t>‹#›</a:t>
            </a:fld>
            <a:endParaRPr lang="en-US"/>
          </a:p>
        </p:txBody>
      </p:sp>
    </p:spTree>
    <p:extLst>
      <p:ext uri="{BB962C8B-B14F-4D97-AF65-F5344CB8AC3E}">
        <p14:creationId xmlns:p14="http://schemas.microsoft.com/office/powerpoint/2010/main" val="3196212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92EF9A-0975-4ADA-87D0-A0003EB65BD6}" type="datetimeFigureOut">
              <a:rPr lang="en-US" smtClean="0"/>
              <a:t>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0CD6B8-D686-4BB1-B597-0E6E1A639610}" type="slidenum">
              <a:rPr lang="en-US" smtClean="0"/>
              <a:t>‹#›</a:t>
            </a:fld>
            <a:endParaRPr lang="en-US"/>
          </a:p>
        </p:txBody>
      </p:sp>
    </p:spTree>
    <p:extLst>
      <p:ext uri="{BB962C8B-B14F-4D97-AF65-F5344CB8AC3E}">
        <p14:creationId xmlns:p14="http://schemas.microsoft.com/office/powerpoint/2010/main" val="1292825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C92EF9A-0975-4ADA-87D0-A0003EB65BD6}" type="datetimeFigureOut">
              <a:rPr lang="en-US" smtClean="0"/>
              <a:t>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0CD6B8-D686-4BB1-B597-0E6E1A639610}" type="slidenum">
              <a:rPr lang="en-US" smtClean="0"/>
              <a:t>‹#›</a:t>
            </a:fld>
            <a:endParaRPr lang="en-US"/>
          </a:p>
        </p:txBody>
      </p:sp>
    </p:spTree>
    <p:extLst>
      <p:ext uri="{BB962C8B-B14F-4D97-AF65-F5344CB8AC3E}">
        <p14:creationId xmlns:p14="http://schemas.microsoft.com/office/powerpoint/2010/main" val="69112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92EF9A-0975-4ADA-87D0-A0003EB65BD6}" type="datetimeFigureOut">
              <a:rPr lang="en-US" smtClean="0"/>
              <a:t>2/19/2024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0CD6B8-D686-4BB1-B597-0E6E1A639610}" type="slidenum">
              <a:rPr lang="en-US" smtClean="0"/>
              <a:t>‹#›</a:t>
            </a:fld>
            <a:endParaRPr lang="en-US"/>
          </a:p>
        </p:txBody>
      </p:sp>
    </p:spTree>
    <p:extLst>
      <p:ext uri="{BB962C8B-B14F-4D97-AF65-F5344CB8AC3E}">
        <p14:creationId xmlns:p14="http://schemas.microsoft.com/office/powerpoint/2010/main" val="472856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92EF9A-0975-4ADA-87D0-A0003EB65BD6}" type="datetimeFigureOut">
              <a:rPr lang="en-US" smtClean="0"/>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CD6B8-D686-4BB1-B597-0E6E1A639610}" type="slidenum">
              <a:rPr lang="en-US" smtClean="0"/>
              <a:t>‹#›</a:t>
            </a:fld>
            <a:endParaRPr lang="en-US"/>
          </a:p>
        </p:txBody>
      </p:sp>
    </p:spTree>
    <p:extLst>
      <p:ext uri="{BB962C8B-B14F-4D97-AF65-F5344CB8AC3E}">
        <p14:creationId xmlns:p14="http://schemas.microsoft.com/office/powerpoint/2010/main" val="1370949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92EF9A-0975-4ADA-87D0-A0003EB65BD6}" type="datetimeFigureOut">
              <a:rPr lang="en-US" smtClean="0"/>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CD6B8-D686-4BB1-B597-0E6E1A639610}" type="slidenum">
              <a:rPr lang="en-US" smtClean="0"/>
              <a:t>‹#›</a:t>
            </a:fld>
            <a:endParaRPr lang="en-US"/>
          </a:p>
        </p:txBody>
      </p:sp>
    </p:spTree>
    <p:extLst>
      <p:ext uri="{BB962C8B-B14F-4D97-AF65-F5344CB8AC3E}">
        <p14:creationId xmlns:p14="http://schemas.microsoft.com/office/powerpoint/2010/main" val="3110425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92EF9A-0975-4ADA-87D0-A0003EB65BD6}" type="datetimeFigureOut">
              <a:rPr lang="en-US" smtClean="0"/>
              <a:t>2/19/2024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0CD6B8-D686-4BB1-B597-0E6E1A639610}" type="slidenum">
              <a:rPr lang="en-US" smtClean="0"/>
              <a:t>‹#›</a:t>
            </a:fld>
            <a:endParaRPr lang="en-US"/>
          </a:p>
        </p:txBody>
      </p:sp>
    </p:spTree>
    <p:extLst>
      <p:ext uri="{BB962C8B-B14F-4D97-AF65-F5344CB8AC3E}">
        <p14:creationId xmlns:p14="http://schemas.microsoft.com/office/powerpoint/2010/main" val="3409418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Wired RIP</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90496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5632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BC6D8BD-79C8-491A-BCEB-0DED2979B668}" type="slidenum">
              <a:rPr lang="en-US" altLang="zh-TW" b="0" smtClean="0"/>
              <a:pPr/>
              <a:t>10</a:t>
            </a:fld>
            <a:endParaRPr lang="en-US" altLang="zh-TW" b="0"/>
          </a:p>
        </p:txBody>
      </p:sp>
      <p:sp>
        <p:nvSpPr>
          <p:cNvPr id="56324" name="Text Box 2"/>
          <p:cNvSpPr txBox="1">
            <a:spLocks noChangeArrowheads="1"/>
          </p:cNvSpPr>
          <p:nvPr/>
        </p:nvSpPr>
        <p:spPr bwMode="auto">
          <a:xfrm>
            <a:off x="2514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11.8</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Two-node instability</a:t>
            </a:r>
          </a:p>
        </p:txBody>
      </p:sp>
      <p:sp>
        <p:nvSpPr>
          <p:cNvPr id="56325" name="Rectangle 3"/>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56326" name="Rectangle 4"/>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56327" name="Rectangle 5"/>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56328" name="Rectangle 7"/>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56329" name="Rectangle 8"/>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56330" name="Rectangle 9"/>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pic>
        <p:nvPicPr>
          <p:cNvPr id="655371"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6964" y="838200"/>
            <a:ext cx="4795837"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372"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1" y="1835150"/>
            <a:ext cx="4683125"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375"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2895600"/>
            <a:ext cx="4979988"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376"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3892550"/>
            <a:ext cx="49657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377"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4601" y="4876801"/>
            <a:ext cx="73025"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378" name="Picture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4800" y="5416550"/>
            <a:ext cx="4300538"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91814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655371"/>
                                        </p:tgtEl>
                                        <p:attrNameLst>
                                          <p:attrName>style.visibility</p:attrName>
                                        </p:attrNameLst>
                                      </p:cBhvr>
                                      <p:to>
                                        <p:strVal val="visible"/>
                                      </p:to>
                                    </p:set>
                                    <p:anim calcmode="lin" valueType="num">
                                      <p:cBhvr>
                                        <p:cTn id="7" dur="500" fill="hold"/>
                                        <p:tgtEl>
                                          <p:spTgt spid="655371"/>
                                        </p:tgtEl>
                                        <p:attrNameLst>
                                          <p:attrName>ppt_w</p:attrName>
                                        </p:attrNameLst>
                                      </p:cBhvr>
                                      <p:tavLst>
                                        <p:tav tm="0">
                                          <p:val>
                                            <p:fltVal val="0"/>
                                          </p:val>
                                        </p:tav>
                                        <p:tav tm="100000">
                                          <p:val>
                                            <p:strVal val="#ppt_w"/>
                                          </p:val>
                                        </p:tav>
                                      </p:tavLst>
                                    </p:anim>
                                    <p:anim calcmode="lin" valueType="num">
                                      <p:cBhvr>
                                        <p:cTn id="8" dur="500" fill="hold"/>
                                        <p:tgtEl>
                                          <p:spTgt spid="655371"/>
                                        </p:tgtEl>
                                        <p:attrNameLst>
                                          <p:attrName>ppt_h</p:attrName>
                                        </p:attrNameLst>
                                      </p:cBhvr>
                                      <p:tavLst>
                                        <p:tav tm="0">
                                          <p:val>
                                            <p:fltVal val="0"/>
                                          </p:val>
                                        </p:tav>
                                        <p:tav tm="100000">
                                          <p:val>
                                            <p:strVal val="#ppt_h"/>
                                          </p:val>
                                        </p:tav>
                                      </p:tavLst>
                                    </p:anim>
                                    <p:animEffect transition="in" filter="fade">
                                      <p:cBhvr>
                                        <p:cTn id="9" dur="500"/>
                                        <p:tgtEl>
                                          <p:spTgt spid="65537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655372"/>
                                        </p:tgtEl>
                                        <p:attrNameLst>
                                          <p:attrName>style.visibility</p:attrName>
                                        </p:attrNameLst>
                                      </p:cBhvr>
                                      <p:to>
                                        <p:strVal val="visible"/>
                                      </p:to>
                                    </p:set>
                                    <p:anim calcmode="lin" valueType="num">
                                      <p:cBhvr>
                                        <p:cTn id="14" dur="500" fill="hold"/>
                                        <p:tgtEl>
                                          <p:spTgt spid="655372"/>
                                        </p:tgtEl>
                                        <p:attrNameLst>
                                          <p:attrName>ppt_w</p:attrName>
                                        </p:attrNameLst>
                                      </p:cBhvr>
                                      <p:tavLst>
                                        <p:tav tm="0">
                                          <p:val>
                                            <p:fltVal val="0"/>
                                          </p:val>
                                        </p:tav>
                                        <p:tav tm="100000">
                                          <p:val>
                                            <p:strVal val="#ppt_w"/>
                                          </p:val>
                                        </p:tav>
                                      </p:tavLst>
                                    </p:anim>
                                    <p:anim calcmode="lin" valueType="num">
                                      <p:cBhvr>
                                        <p:cTn id="15" dur="500" fill="hold"/>
                                        <p:tgtEl>
                                          <p:spTgt spid="655372"/>
                                        </p:tgtEl>
                                        <p:attrNameLst>
                                          <p:attrName>ppt_h</p:attrName>
                                        </p:attrNameLst>
                                      </p:cBhvr>
                                      <p:tavLst>
                                        <p:tav tm="0">
                                          <p:val>
                                            <p:fltVal val="0"/>
                                          </p:val>
                                        </p:tav>
                                        <p:tav tm="100000">
                                          <p:val>
                                            <p:strVal val="#ppt_h"/>
                                          </p:val>
                                        </p:tav>
                                      </p:tavLst>
                                    </p:anim>
                                    <p:animEffect transition="in" filter="fade">
                                      <p:cBhvr>
                                        <p:cTn id="16" dur="500"/>
                                        <p:tgtEl>
                                          <p:spTgt spid="65537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nodeType="clickEffect">
                                  <p:stCondLst>
                                    <p:cond delay="0"/>
                                  </p:stCondLst>
                                  <p:childTnLst>
                                    <p:set>
                                      <p:cBhvr>
                                        <p:cTn id="20" dur="1" fill="hold">
                                          <p:stCondLst>
                                            <p:cond delay="0"/>
                                          </p:stCondLst>
                                        </p:cTn>
                                        <p:tgtEl>
                                          <p:spTgt spid="655375"/>
                                        </p:tgtEl>
                                        <p:attrNameLst>
                                          <p:attrName>style.visibility</p:attrName>
                                        </p:attrNameLst>
                                      </p:cBhvr>
                                      <p:to>
                                        <p:strVal val="visible"/>
                                      </p:to>
                                    </p:set>
                                    <p:anim calcmode="lin" valueType="num">
                                      <p:cBhvr>
                                        <p:cTn id="21" dur="500" fill="hold"/>
                                        <p:tgtEl>
                                          <p:spTgt spid="655375"/>
                                        </p:tgtEl>
                                        <p:attrNameLst>
                                          <p:attrName>ppt_w</p:attrName>
                                        </p:attrNameLst>
                                      </p:cBhvr>
                                      <p:tavLst>
                                        <p:tav tm="0">
                                          <p:val>
                                            <p:fltVal val="0"/>
                                          </p:val>
                                        </p:tav>
                                        <p:tav tm="100000">
                                          <p:val>
                                            <p:strVal val="#ppt_w"/>
                                          </p:val>
                                        </p:tav>
                                      </p:tavLst>
                                    </p:anim>
                                    <p:anim calcmode="lin" valueType="num">
                                      <p:cBhvr>
                                        <p:cTn id="22" dur="500" fill="hold"/>
                                        <p:tgtEl>
                                          <p:spTgt spid="655375"/>
                                        </p:tgtEl>
                                        <p:attrNameLst>
                                          <p:attrName>ppt_h</p:attrName>
                                        </p:attrNameLst>
                                      </p:cBhvr>
                                      <p:tavLst>
                                        <p:tav tm="0">
                                          <p:val>
                                            <p:fltVal val="0"/>
                                          </p:val>
                                        </p:tav>
                                        <p:tav tm="100000">
                                          <p:val>
                                            <p:strVal val="#ppt_h"/>
                                          </p:val>
                                        </p:tav>
                                      </p:tavLst>
                                    </p:anim>
                                    <p:animEffect transition="in" filter="fade">
                                      <p:cBhvr>
                                        <p:cTn id="23" dur="500"/>
                                        <p:tgtEl>
                                          <p:spTgt spid="65537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nodeType="clickEffect">
                                  <p:stCondLst>
                                    <p:cond delay="0"/>
                                  </p:stCondLst>
                                  <p:childTnLst>
                                    <p:set>
                                      <p:cBhvr>
                                        <p:cTn id="27" dur="1" fill="hold">
                                          <p:stCondLst>
                                            <p:cond delay="0"/>
                                          </p:stCondLst>
                                        </p:cTn>
                                        <p:tgtEl>
                                          <p:spTgt spid="655376"/>
                                        </p:tgtEl>
                                        <p:attrNameLst>
                                          <p:attrName>style.visibility</p:attrName>
                                        </p:attrNameLst>
                                      </p:cBhvr>
                                      <p:to>
                                        <p:strVal val="visible"/>
                                      </p:to>
                                    </p:set>
                                    <p:anim calcmode="lin" valueType="num">
                                      <p:cBhvr>
                                        <p:cTn id="28" dur="500" fill="hold"/>
                                        <p:tgtEl>
                                          <p:spTgt spid="655376"/>
                                        </p:tgtEl>
                                        <p:attrNameLst>
                                          <p:attrName>ppt_w</p:attrName>
                                        </p:attrNameLst>
                                      </p:cBhvr>
                                      <p:tavLst>
                                        <p:tav tm="0">
                                          <p:val>
                                            <p:fltVal val="0"/>
                                          </p:val>
                                        </p:tav>
                                        <p:tav tm="100000">
                                          <p:val>
                                            <p:strVal val="#ppt_w"/>
                                          </p:val>
                                        </p:tav>
                                      </p:tavLst>
                                    </p:anim>
                                    <p:anim calcmode="lin" valueType="num">
                                      <p:cBhvr>
                                        <p:cTn id="29" dur="500" fill="hold"/>
                                        <p:tgtEl>
                                          <p:spTgt spid="655376"/>
                                        </p:tgtEl>
                                        <p:attrNameLst>
                                          <p:attrName>ppt_h</p:attrName>
                                        </p:attrNameLst>
                                      </p:cBhvr>
                                      <p:tavLst>
                                        <p:tav tm="0">
                                          <p:val>
                                            <p:fltVal val="0"/>
                                          </p:val>
                                        </p:tav>
                                        <p:tav tm="100000">
                                          <p:val>
                                            <p:strVal val="#ppt_h"/>
                                          </p:val>
                                        </p:tav>
                                      </p:tavLst>
                                    </p:anim>
                                    <p:animEffect transition="in" filter="fade">
                                      <p:cBhvr>
                                        <p:cTn id="30" dur="500"/>
                                        <p:tgtEl>
                                          <p:spTgt spid="65537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0" fill="hold" nodeType="clickEffect">
                                  <p:stCondLst>
                                    <p:cond delay="0"/>
                                  </p:stCondLst>
                                  <p:childTnLst>
                                    <p:set>
                                      <p:cBhvr>
                                        <p:cTn id="34" dur="1" fill="hold">
                                          <p:stCondLst>
                                            <p:cond delay="0"/>
                                          </p:stCondLst>
                                        </p:cTn>
                                        <p:tgtEl>
                                          <p:spTgt spid="655377"/>
                                        </p:tgtEl>
                                        <p:attrNameLst>
                                          <p:attrName>style.visibility</p:attrName>
                                        </p:attrNameLst>
                                      </p:cBhvr>
                                      <p:to>
                                        <p:strVal val="visible"/>
                                      </p:to>
                                    </p:set>
                                    <p:anim calcmode="lin" valueType="num">
                                      <p:cBhvr>
                                        <p:cTn id="35" dur="500" fill="hold"/>
                                        <p:tgtEl>
                                          <p:spTgt spid="655377"/>
                                        </p:tgtEl>
                                        <p:attrNameLst>
                                          <p:attrName>ppt_w</p:attrName>
                                        </p:attrNameLst>
                                      </p:cBhvr>
                                      <p:tavLst>
                                        <p:tav tm="0">
                                          <p:val>
                                            <p:fltVal val="0"/>
                                          </p:val>
                                        </p:tav>
                                        <p:tav tm="100000">
                                          <p:val>
                                            <p:strVal val="#ppt_w"/>
                                          </p:val>
                                        </p:tav>
                                      </p:tavLst>
                                    </p:anim>
                                    <p:anim calcmode="lin" valueType="num">
                                      <p:cBhvr>
                                        <p:cTn id="36" dur="500" fill="hold"/>
                                        <p:tgtEl>
                                          <p:spTgt spid="655377"/>
                                        </p:tgtEl>
                                        <p:attrNameLst>
                                          <p:attrName>ppt_h</p:attrName>
                                        </p:attrNameLst>
                                      </p:cBhvr>
                                      <p:tavLst>
                                        <p:tav tm="0">
                                          <p:val>
                                            <p:fltVal val="0"/>
                                          </p:val>
                                        </p:tav>
                                        <p:tav tm="100000">
                                          <p:val>
                                            <p:strVal val="#ppt_h"/>
                                          </p:val>
                                        </p:tav>
                                      </p:tavLst>
                                    </p:anim>
                                    <p:animEffect transition="in" filter="fade">
                                      <p:cBhvr>
                                        <p:cTn id="37" dur="500"/>
                                        <p:tgtEl>
                                          <p:spTgt spid="65537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3" presetClass="entr" presetSubtype="0" fill="hold" nodeType="clickEffect">
                                  <p:stCondLst>
                                    <p:cond delay="0"/>
                                  </p:stCondLst>
                                  <p:childTnLst>
                                    <p:set>
                                      <p:cBhvr>
                                        <p:cTn id="41" dur="1" fill="hold">
                                          <p:stCondLst>
                                            <p:cond delay="0"/>
                                          </p:stCondLst>
                                        </p:cTn>
                                        <p:tgtEl>
                                          <p:spTgt spid="655378"/>
                                        </p:tgtEl>
                                        <p:attrNameLst>
                                          <p:attrName>style.visibility</p:attrName>
                                        </p:attrNameLst>
                                      </p:cBhvr>
                                      <p:to>
                                        <p:strVal val="visible"/>
                                      </p:to>
                                    </p:set>
                                    <p:anim calcmode="lin" valueType="num">
                                      <p:cBhvr>
                                        <p:cTn id="42" dur="500" fill="hold"/>
                                        <p:tgtEl>
                                          <p:spTgt spid="655378"/>
                                        </p:tgtEl>
                                        <p:attrNameLst>
                                          <p:attrName>ppt_w</p:attrName>
                                        </p:attrNameLst>
                                      </p:cBhvr>
                                      <p:tavLst>
                                        <p:tav tm="0">
                                          <p:val>
                                            <p:fltVal val="0"/>
                                          </p:val>
                                        </p:tav>
                                        <p:tav tm="100000">
                                          <p:val>
                                            <p:strVal val="#ppt_w"/>
                                          </p:val>
                                        </p:tav>
                                      </p:tavLst>
                                    </p:anim>
                                    <p:anim calcmode="lin" valueType="num">
                                      <p:cBhvr>
                                        <p:cTn id="43" dur="500" fill="hold"/>
                                        <p:tgtEl>
                                          <p:spTgt spid="655378"/>
                                        </p:tgtEl>
                                        <p:attrNameLst>
                                          <p:attrName>ppt_h</p:attrName>
                                        </p:attrNameLst>
                                      </p:cBhvr>
                                      <p:tavLst>
                                        <p:tav tm="0">
                                          <p:val>
                                            <p:fltVal val="0"/>
                                          </p:val>
                                        </p:tav>
                                        <p:tav tm="100000">
                                          <p:val>
                                            <p:strVal val="#ppt_h"/>
                                          </p:val>
                                        </p:tav>
                                      </p:tavLst>
                                    </p:anim>
                                    <p:animEffect transition="in" filter="fade">
                                      <p:cBhvr>
                                        <p:cTn id="44" dur="500"/>
                                        <p:tgtEl>
                                          <p:spTgt spid="655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pPr>
              <a:defRPr/>
            </a:pPr>
            <a:r>
              <a:rPr lang="zh-TW" altLang="en-US"/>
              <a:t>TCP/IP Protocol Suite</a:t>
            </a:r>
            <a:endParaRPr lang="en-US" altLang="zh-TW"/>
          </a:p>
        </p:txBody>
      </p:sp>
      <p:sp>
        <p:nvSpPr>
          <p:cNvPr id="5" name="投影片編號版面配置區 5"/>
          <p:cNvSpPr>
            <a:spLocks noGrp="1"/>
          </p:cNvSpPr>
          <p:nvPr>
            <p:ph type="sldNum" sz="quarter" idx="12"/>
          </p:nvPr>
        </p:nvSpPr>
        <p:spPr/>
        <p:txBody>
          <a:bodyPr/>
          <a:lstStyle/>
          <a:p>
            <a:pPr>
              <a:defRPr/>
            </a:pPr>
            <a:fld id="{AC5B6321-F8D1-4D4C-81C8-F25BC1AC85B1}" type="slidenum">
              <a:rPr lang="zh-TW" altLang="en-US"/>
              <a:pPr>
                <a:defRPr/>
              </a:pPr>
              <a:t>11</a:t>
            </a:fld>
            <a:endParaRPr lang="en-US" altLang="zh-TW"/>
          </a:p>
        </p:txBody>
      </p:sp>
      <p:sp>
        <p:nvSpPr>
          <p:cNvPr id="58372" name="Rectangle 2"/>
          <p:cNvSpPr>
            <a:spLocks noGrp="1" noChangeArrowheads="1"/>
          </p:cNvSpPr>
          <p:nvPr>
            <p:ph type="title"/>
          </p:nvPr>
        </p:nvSpPr>
        <p:spPr>
          <a:xfrm>
            <a:off x="603250" y="0"/>
            <a:ext cx="6870700" cy="836612"/>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TW">
                <a:effectLst>
                  <a:outerShdw blurRad="38100" dist="38100" dir="2700000" algn="tl">
                    <a:srgbClr val="000000">
                      <a:alpha val="43137"/>
                    </a:srgbClr>
                  </a:outerShdw>
                </a:effectLst>
              </a:rPr>
              <a:t>Two-Node Instability </a:t>
            </a:r>
          </a:p>
        </p:txBody>
      </p:sp>
      <p:sp>
        <p:nvSpPr>
          <p:cNvPr id="58373" name="Rectangle 3"/>
          <p:cNvSpPr>
            <a:spLocks noGrp="1" noChangeArrowheads="1"/>
          </p:cNvSpPr>
          <p:nvPr>
            <p:ph type="body" idx="1"/>
          </p:nvPr>
        </p:nvSpPr>
        <p:spPr>
          <a:xfrm>
            <a:off x="914400" y="834521"/>
            <a:ext cx="9581882" cy="47244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p>
            <a:pPr eaLnBrk="1" hangingPunct="1">
              <a:lnSpc>
                <a:spcPct val="120000"/>
              </a:lnSpc>
            </a:pPr>
            <a:r>
              <a:rPr lang="en-US" altLang="zh-TW" sz="2000">
                <a:solidFill>
                  <a:srgbClr val="0000CC"/>
                </a:solidFill>
              </a:rPr>
              <a:t>Defining Infinity</a:t>
            </a:r>
          </a:p>
          <a:p>
            <a:pPr lvl="1" eaLnBrk="1" hangingPunct="1"/>
            <a:r>
              <a:rPr lang="en-US" altLang="zh-TW" sz="2000">
                <a:solidFill>
                  <a:schemeClr val="tx2"/>
                </a:solidFill>
              </a:rPr>
              <a:t>Most implementations define 16 as infinity</a:t>
            </a:r>
          </a:p>
          <a:p>
            <a:pPr eaLnBrk="1" hangingPunct="1">
              <a:lnSpc>
                <a:spcPct val="120000"/>
              </a:lnSpc>
            </a:pPr>
            <a:r>
              <a:rPr lang="en-US" altLang="zh-TW" sz="2000">
                <a:solidFill>
                  <a:srgbClr val="0000CC"/>
                </a:solidFill>
              </a:rPr>
              <a:t>Split Horizon</a:t>
            </a:r>
          </a:p>
          <a:p>
            <a:pPr lvl="1" eaLnBrk="1" hangingPunct="1"/>
            <a:r>
              <a:rPr lang="en-US" altLang="zh-TW" sz="2000">
                <a:solidFill>
                  <a:srgbClr val="FF0000"/>
                </a:solidFill>
              </a:rPr>
              <a:t>Instead of flooding the table through each interface, each node sends only part of its table through each interface</a:t>
            </a:r>
          </a:p>
          <a:p>
            <a:pPr lvl="1" eaLnBrk="1" hangingPunct="1"/>
            <a:r>
              <a:rPr lang="en-US" altLang="zh-TW" sz="2000"/>
              <a:t>E.g. node B thinks that the optimum route to reach X is via A, it does not need to advertise this piece of information to A</a:t>
            </a:r>
          </a:p>
        </p:txBody>
      </p:sp>
      <p:pic>
        <p:nvPicPr>
          <p:cNvPr id="1026" name="Picture 2" descr="Split horizon - MikroTik Wik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0926" y="3278186"/>
            <a:ext cx="6706047" cy="3260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242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pPr>
              <a:defRPr/>
            </a:pPr>
            <a:r>
              <a:rPr lang="zh-TW" altLang="en-US"/>
              <a:t>TCP/IP Protocol Suite</a:t>
            </a:r>
            <a:endParaRPr lang="en-US" altLang="zh-TW"/>
          </a:p>
        </p:txBody>
      </p:sp>
      <p:sp>
        <p:nvSpPr>
          <p:cNvPr id="5" name="投影片編號版面配置區 5"/>
          <p:cNvSpPr>
            <a:spLocks noGrp="1"/>
          </p:cNvSpPr>
          <p:nvPr>
            <p:ph type="sldNum" sz="quarter" idx="12"/>
          </p:nvPr>
        </p:nvSpPr>
        <p:spPr/>
        <p:txBody>
          <a:bodyPr/>
          <a:lstStyle/>
          <a:p>
            <a:pPr>
              <a:defRPr/>
            </a:pPr>
            <a:fld id="{AC5B6321-F8D1-4D4C-81C8-F25BC1AC85B1}" type="slidenum">
              <a:rPr lang="zh-TW" altLang="en-US"/>
              <a:pPr>
                <a:defRPr/>
              </a:pPr>
              <a:t>12</a:t>
            </a:fld>
            <a:endParaRPr lang="en-US" altLang="zh-TW"/>
          </a:p>
        </p:txBody>
      </p:sp>
      <p:sp>
        <p:nvSpPr>
          <p:cNvPr id="58372" name="Rectangle 2"/>
          <p:cNvSpPr>
            <a:spLocks noGrp="1" noChangeArrowheads="1"/>
          </p:cNvSpPr>
          <p:nvPr>
            <p:ph type="title"/>
          </p:nvPr>
        </p:nvSpPr>
        <p:spPr>
          <a:xfrm>
            <a:off x="603250" y="0"/>
            <a:ext cx="6870700" cy="836612"/>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TW">
                <a:effectLst>
                  <a:outerShdw blurRad="38100" dist="38100" dir="2700000" algn="tl">
                    <a:srgbClr val="000000">
                      <a:alpha val="43137"/>
                    </a:srgbClr>
                  </a:outerShdw>
                </a:effectLst>
              </a:rPr>
              <a:t>Two-Node Instability </a:t>
            </a:r>
          </a:p>
        </p:txBody>
      </p:sp>
      <p:sp>
        <p:nvSpPr>
          <p:cNvPr id="58373" name="Rectangle 3"/>
          <p:cNvSpPr>
            <a:spLocks noGrp="1" noChangeArrowheads="1"/>
          </p:cNvSpPr>
          <p:nvPr>
            <p:ph type="body" idx="1"/>
          </p:nvPr>
        </p:nvSpPr>
        <p:spPr>
          <a:xfrm>
            <a:off x="837127" y="692853"/>
            <a:ext cx="9581882" cy="47244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p>
            <a:pPr>
              <a:lnSpc>
                <a:spcPct val="120000"/>
              </a:lnSpc>
            </a:pPr>
            <a:r>
              <a:rPr lang="en-US" altLang="zh-TW" sz="2400">
                <a:solidFill>
                  <a:srgbClr val="0000CC"/>
                </a:solidFill>
              </a:rPr>
              <a:t>Split Horizon and Poison Reverse</a:t>
            </a:r>
          </a:p>
          <a:p>
            <a:pPr lvl="1"/>
            <a:r>
              <a:rPr lang="en-US" altLang="zh-TW">
                <a:solidFill>
                  <a:srgbClr val="FF0000"/>
                </a:solidFill>
              </a:rPr>
              <a:t>One drawback of Split Horizon</a:t>
            </a:r>
          </a:p>
          <a:p>
            <a:pPr lvl="2"/>
            <a:r>
              <a:rPr lang="en-US" altLang="zh-TW"/>
              <a:t>Normally, the DV protocol uses a timer and if there is no news about a route, the node deletes the route from its table</a:t>
            </a:r>
          </a:p>
          <a:p>
            <a:pPr lvl="2"/>
            <a:r>
              <a:rPr lang="en-US" altLang="zh-TW"/>
              <a:t>In the previous e.g., node A cannot guess that this is due to split horizon or because B has not received any news about X recently</a:t>
            </a:r>
          </a:p>
          <a:p>
            <a:pPr lvl="1"/>
            <a:r>
              <a:rPr lang="en-US" altLang="zh-TW">
                <a:solidFill>
                  <a:srgbClr val="FF0000"/>
                </a:solidFill>
              </a:rPr>
              <a:t>Poison Reverse</a:t>
            </a:r>
          </a:p>
          <a:p>
            <a:pPr lvl="2"/>
            <a:r>
              <a:rPr lang="en-US" altLang="zh-TW"/>
              <a:t>Node B can still advertise the value for X, but is the source of information is A, it can replace the distance with infinity as a warning</a:t>
            </a:r>
          </a:p>
          <a:p>
            <a:pPr eaLnBrk="1" hangingPunct="1">
              <a:lnSpc>
                <a:spcPct val="120000"/>
              </a:lnSpc>
            </a:pPr>
            <a:endParaRPr lang="en-US" altLang="zh-TW" sz="2000"/>
          </a:p>
        </p:txBody>
      </p:sp>
      <p:pic>
        <p:nvPicPr>
          <p:cNvPr id="2" name="Picture 1"/>
          <p:cNvPicPr>
            <a:picLocks noChangeAspect="1"/>
          </p:cNvPicPr>
          <p:nvPr/>
        </p:nvPicPr>
        <p:blipFill>
          <a:blip r:embed="rId2"/>
          <a:stretch>
            <a:fillRect/>
          </a:stretch>
        </p:blipFill>
        <p:spPr>
          <a:xfrm>
            <a:off x="4481849" y="3979571"/>
            <a:ext cx="6171038" cy="2741903"/>
          </a:xfrm>
          <a:prstGeom prst="rect">
            <a:avLst/>
          </a:prstGeom>
        </p:spPr>
      </p:pic>
    </p:spTree>
    <p:extLst>
      <p:ext uri="{BB962C8B-B14F-4D97-AF65-F5344CB8AC3E}">
        <p14:creationId xmlns:p14="http://schemas.microsoft.com/office/powerpoint/2010/main" val="1488777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6246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A84CA13-E9FE-49D5-A274-CFCC9DBD6642}" type="slidenum">
              <a:rPr lang="en-US" altLang="zh-TW" b="0" smtClean="0"/>
              <a:pPr/>
              <a:t>13</a:t>
            </a:fld>
            <a:endParaRPr lang="en-US" altLang="zh-TW" b="0"/>
          </a:p>
        </p:txBody>
      </p:sp>
      <p:sp>
        <p:nvSpPr>
          <p:cNvPr id="823298" name="Rectangle 2"/>
          <p:cNvSpPr>
            <a:spLocks noChangeArrowheads="1"/>
          </p:cNvSpPr>
          <p:nvPr/>
        </p:nvSpPr>
        <p:spPr bwMode="auto">
          <a:xfrm>
            <a:off x="1524000" y="0"/>
            <a:ext cx="9144000" cy="11430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defRPr/>
            </a:pPr>
            <a:endParaRPr lang="zh-TW" altLang="zh-TW" sz="3200">
              <a:effectLst>
                <a:outerShdw blurRad="38100" dist="38100" dir="2700000" algn="tl">
                  <a:srgbClr val="FFFFFF"/>
                </a:outerShdw>
              </a:effectLst>
              <a:latin typeface="Times New Roman" panose="02020603050405020304" pitchFamily="18" charset="0"/>
              <a:ea typeface="新細明體" panose="02020500000000000000" pitchFamily="18" charset="-120"/>
            </a:endParaRPr>
          </a:p>
        </p:txBody>
      </p:sp>
      <p:sp>
        <p:nvSpPr>
          <p:cNvPr id="62469" name="Text Box 3"/>
          <p:cNvSpPr txBox="1">
            <a:spLocks noChangeArrowheads="1"/>
          </p:cNvSpPr>
          <p:nvPr/>
        </p:nvSpPr>
        <p:spPr bwMode="auto">
          <a:xfrm>
            <a:off x="1752601" y="263526"/>
            <a:ext cx="979755" cy="646331"/>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a:solidFill>
                  <a:schemeClr val="bg1"/>
                </a:solidFill>
                <a:latin typeface="Times" panose="02020603050405020304" pitchFamily="18" charset="0"/>
                <a:ea typeface="新細明體" pitchFamily="18" charset="-120"/>
              </a:rPr>
              <a:t>RIP</a:t>
            </a:r>
          </a:p>
        </p:txBody>
      </p:sp>
      <p:sp>
        <p:nvSpPr>
          <p:cNvPr id="62470"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pitchFamily="18" charset="-120"/>
            </a:endParaRPr>
          </a:p>
        </p:txBody>
      </p:sp>
      <p:sp>
        <p:nvSpPr>
          <p:cNvPr id="62471" name="Rectangle 5"/>
          <p:cNvSpPr>
            <a:spLocks noChangeArrowheads="1"/>
          </p:cNvSpPr>
          <p:nvPr/>
        </p:nvSpPr>
        <p:spPr bwMode="auto">
          <a:xfrm>
            <a:off x="838200" y="1598892"/>
            <a:ext cx="1088264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a:latin typeface="Arial Unicode MS" panose="020B0604020202020204" pitchFamily="34" charset="-128"/>
                <a:ea typeface="新細明體" pitchFamily="18" charset="-120"/>
              </a:rPr>
              <a:t>The Routing Information Protocol (RIP) is an intra-domain (interior) routing protocol used inside an autonomous system. It is a very simple protocol based on distance vector routing. RIP implements distance vector routing directly with some considerations. </a:t>
            </a:r>
          </a:p>
          <a:p>
            <a:pPr algn="just"/>
            <a:endParaRPr lang="en-US" altLang="zh-TW">
              <a:latin typeface="Arial Unicode MS" panose="020B0604020202020204" pitchFamily="34" charset="-128"/>
              <a:ea typeface="新細明體" pitchFamily="18" charset="-120"/>
            </a:endParaRPr>
          </a:p>
          <a:p>
            <a:pPr algn="just"/>
            <a:r>
              <a:rPr lang="en-US">
                <a:latin typeface="Times" panose="02020603050405020304" pitchFamily="18" charset="0"/>
                <a:cs typeface="Times" panose="02020603050405020304" pitchFamily="18" charset="0"/>
              </a:rPr>
              <a:t>1. </a:t>
            </a:r>
            <a:r>
              <a:rPr lang="en-US" b="0">
                <a:latin typeface="Times" panose="02020603050405020304" pitchFamily="18" charset="0"/>
                <a:cs typeface="Times" panose="02020603050405020304" pitchFamily="18" charset="0"/>
              </a:rPr>
              <a:t>In an autonomous system, we are dealing with routers and networks (links), what</a:t>
            </a:r>
          </a:p>
          <a:p>
            <a:pPr algn="just"/>
            <a:r>
              <a:rPr lang="en-US" b="0">
                <a:latin typeface="Times" panose="02020603050405020304" pitchFamily="18" charset="0"/>
                <a:cs typeface="Times" panose="02020603050405020304" pitchFamily="18" charset="0"/>
              </a:rPr>
              <a:t>was described as a node.</a:t>
            </a:r>
          </a:p>
          <a:p>
            <a:pPr algn="just"/>
            <a:r>
              <a:rPr lang="en-US">
                <a:latin typeface="Times" panose="02020603050405020304" pitchFamily="18" charset="0"/>
                <a:cs typeface="Times" panose="02020603050405020304" pitchFamily="18" charset="0"/>
              </a:rPr>
              <a:t>2. </a:t>
            </a:r>
            <a:r>
              <a:rPr lang="en-US" b="0">
                <a:latin typeface="Times" panose="02020603050405020304" pitchFamily="18" charset="0"/>
                <a:cs typeface="Times" panose="02020603050405020304" pitchFamily="18" charset="0"/>
              </a:rPr>
              <a:t>The destination in a routing table is a network, which means the first column</a:t>
            </a:r>
          </a:p>
          <a:p>
            <a:pPr algn="just"/>
            <a:r>
              <a:rPr lang="en-US" b="0">
                <a:latin typeface="Times" panose="02020603050405020304" pitchFamily="18" charset="0"/>
                <a:cs typeface="Times" panose="02020603050405020304" pitchFamily="18" charset="0"/>
              </a:rPr>
              <a:t>defines a network address.</a:t>
            </a:r>
          </a:p>
          <a:p>
            <a:pPr algn="just"/>
            <a:r>
              <a:rPr lang="en-US">
                <a:latin typeface="Times" panose="02020603050405020304" pitchFamily="18" charset="0"/>
                <a:cs typeface="Times" panose="02020603050405020304" pitchFamily="18" charset="0"/>
              </a:rPr>
              <a:t>3. </a:t>
            </a:r>
            <a:r>
              <a:rPr lang="en-US" b="0">
                <a:latin typeface="Times" panose="02020603050405020304" pitchFamily="18" charset="0"/>
                <a:cs typeface="Times" panose="02020603050405020304" pitchFamily="18" charset="0"/>
              </a:rPr>
              <a:t>The metric used by RIP is very simple; the distance is defined as the number of</a:t>
            </a:r>
          </a:p>
          <a:p>
            <a:pPr algn="just"/>
            <a:r>
              <a:rPr lang="en-US" b="0">
                <a:latin typeface="Times" panose="02020603050405020304" pitchFamily="18" charset="0"/>
                <a:cs typeface="Times" panose="02020603050405020304" pitchFamily="18" charset="0"/>
              </a:rPr>
              <a:t>links (networks) that have to be used to reach the destination. For this reason, the</a:t>
            </a:r>
          </a:p>
          <a:p>
            <a:pPr algn="just"/>
            <a:r>
              <a:rPr lang="en-US" b="0">
                <a:latin typeface="Times" panose="02020603050405020304" pitchFamily="18" charset="0"/>
                <a:cs typeface="Times" panose="02020603050405020304" pitchFamily="18" charset="0"/>
              </a:rPr>
              <a:t>metric in RIP is called a </a:t>
            </a:r>
            <a:r>
              <a:rPr lang="en-US">
                <a:latin typeface="Times" panose="02020603050405020304" pitchFamily="18" charset="0"/>
                <a:cs typeface="Times" panose="02020603050405020304" pitchFamily="18" charset="0"/>
              </a:rPr>
              <a:t>hop count.</a:t>
            </a:r>
          </a:p>
          <a:p>
            <a:pPr algn="just"/>
            <a:r>
              <a:rPr lang="en-US">
                <a:latin typeface="Times" panose="02020603050405020304" pitchFamily="18" charset="0"/>
                <a:cs typeface="Times" panose="02020603050405020304" pitchFamily="18" charset="0"/>
              </a:rPr>
              <a:t>4. </a:t>
            </a:r>
            <a:r>
              <a:rPr lang="en-US" b="0">
                <a:latin typeface="Times" panose="02020603050405020304" pitchFamily="18" charset="0"/>
                <a:cs typeface="Times" panose="02020603050405020304" pitchFamily="18" charset="0"/>
              </a:rPr>
              <a:t>Infinity is defined as 16, which means that any route in an autonomous system</a:t>
            </a:r>
          </a:p>
          <a:p>
            <a:pPr algn="just"/>
            <a:r>
              <a:rPr lang="en-US" b="0">
                <a:latin typeface="Times" panose="02020603050405020304" pitchFamily="18" charset="0"/>
                <a:cs typeface="Times" panose="02020603050405020304" pitchFamily="18" charset="0"/>
              </a:rPr>
              <a:t>using RIP cannot have more than 15 hops.</a:t>
            </a:r>
          </a:p>
          <a:p>
            <a:pPr algn="just"/>
            <a:r>
              <a:rPr lang="en-US">
                <a:latin typeface="Times" panose="02020603050405020304" pitchFamily="18" charset="0"/>
                <a:cs typeface="Times" panose="02020603050405020304" pitchFamily="18" charset="0"/>
              </a:rPr>
              <a:t>5. </a:t>
            </a:r>
            <a:r>
              <a:rPr lang="en-US" b="0">
                <a:latin typeface="Times" panose="02020603050405020304" pitchFamily="18" charset="0"/>
                <a:cs typeface="Times" panose="02020603050405020304" pitchFamily="18" charset="0"/>
              </a:rPr>
              <a:t>The next node column defines the address of the router to which the packet is to be</a:t>
            </a:r>
          </a:p>
          <a:p>
            <a:pPr algn="just"/>
            <a:r>
              <a:rPr lang="en-US" b="0">
                <a:latin typeface="Times" panose="02020603050405020304" pitchFamily="18" charset="0"/>
                <a:cs typeface="Times" panose="02020603050405020304" pitchFamily="18" charset="0"/>
              </a:rPr>
              <a:t>sent to reach its destination.</a:t>
            </a:r>
            <a:endParaRPr lang="en-US" altLang="zh-TW">
              <a:latin typeface="Times" panose="02020603050405020304" pitchFamily="18" charset="0"/>
              <a:ea typeface="新細明體" pitchFamily="18" charset="-120"/>
              <a:cs typeface="Times" panose="02020603050405020304" pitchFamily="18" charset="0"/>
            </a:endParaRPr>
          </a:p>
          <a:p>
            <a:pPr algn="just"/>
            <a:r>
              <a:rPr lang="en-US" altLang="zh-TW">
                <a:latin typeface="Arial Unicode MS" panose="020B0604020202020204" pitchFamily="34" charset="-128"/>
                <a:ea typeface="新細明體" pitchFamily="18" charset="-120"/>
              </a:rPr>
              <a:t>      </a:t>
            </a:r>
          </a:p>
        </p:txBody>
      </p:sp>
    </p:spTree>
    <p:extLst>
      <p:ext uri="{BB962C8B-B14F-4D97-AF65-F5344CB8AC3E}">
        <p14:creationId xmlns:p14="http://schemas.microsoft.com/office/powerpoint/2010/main" val="2566952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6246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DA84CA13-E9FE-49D5-A274-CFCC9DBD6642}" type="slidenum">
              <a:rPr lang="en-US" altLang="zh-TW" b="0" smtClean="0"/>
              <a:pPr/>
              <a:t>14</a:t>
            </a:fld>
            <a:endParaRPr lang="en-US" altLang="zh-TW" b="0"/>
          </a:p>
        </p:txBody>
      </p:sp>
      <p:sp>
        <p:nvSpPr>
          <p:cNvPr id="823298" name="Rectangle 2"/>
          <p:cNvSpPr>
            <a:spLocks noChangeArrowheads="1"/>
          </p:cNvSpPr>
          <p:nvPr/>
        </p:nvSpPr>
        <p:spPr bwMode="auto">
          <a:xfrm>
            <a:off x="1524000" y="0"/>
            <a:ext cx="9144000" cy="11430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a:defRPr/>
            </a:pPr>
            <a:endParaRPr lang="zh-TW" altLang="zh-TW" sz="3200">
              <a:effectLst>
                <a:outerShdw blurRad="38100" dist="38100" dir="2700000" algn="tl">
                  <a:srgbClr val="FFFFFF"/>
                </a:outerShdw>
              </a:effectLst>
              <a:latin typeface="Times New Roman" panose="02020603050405020304" pitchFamily="18" charset="0"/>
              <a:ea typeface="新細明體" panose="02020500000000000000" pitchFamily="18" charset="-120"/>
            </a:endParaRPr>
          </a:p>
        </p:txBody>
      </p:sp>
      <p:sp>
        <p:nvSpPr>
          <p:cNvPr id="62469" name="Text Box 3"/>
          <p:cNvSpPr txBox="1">
            <a:spLocks noChangeArrowheads="1"/>
          </p:cNvSpPr>
          <p:nvPr/>
        </p:nvSpPr>
        <p:spPr bwMode="auto">
          <a:xfrm>
            <a:off x="1752601" y="263526"/>
            <a:ext cx="979755" cy="646331"/>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sz="3600">
                <a:solidFill>
                  <a:schemeClr val="bg1"/>
                </a:solidFill>
                <a:latin typeface="Times" panose="02020603050405020304" pitchFamily="18" charset="0"/>
                <a:ea typeface="新細明體" pitchFamily="18" charset="-120"/>
              </a:rPr>
              <a:t>RIP</a:t>
            </a:r>
          </a:p>
        </p:txBody>
      </p:sp>
      <p:sp>
        <p:nvSpPr>
          <p:cNvPr id="62470"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zh-TW" altLang="zh-TW">
              <a:latin typeface="Times New Roman" panose="02020603050405020304" pitchFamily="18" charset="0"/>
              <a:ea typeface="新細明體" pitchFamily="18" charset="-120"/>
            </a:endParaRPr>
          </a:p>
        </p:txBody>
      </p:sp>
      <p:sp>
        <p:nvSpPr>
          <p:cNvPr id="62471" name="Rectangle 5"/>
          <p:cNvSpPr>
            <a:spLocks noChangeArrowheads="1"/>
          </p:cNvSpPr>
          <p:nvPr/>
        </p:nvSpPr>
        <p:spPr bwMode="auto">
          <a:xfrm>
            <a:off x="838200" y="1509743"/>
            <a:ext cx="1088264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r>
              <a:rPr lang="en-US" altLang="zh-TW">
                <a:latin typeface="Arial Unicode MS" panose="020B0604020202020204" pitchFamily="34" charset="-128"/>
                <a:ea typeface="新細明體" pitchFamily="18" charset="-120"/>
              </a:rPr>
              <a:t>The Routing Information Protocol (RIP) is an intra-domain (interior) routing protocol used inside an autonomous system. It is a very simple protocol based on distance vector routing. RIP implements distance vector routing directly with some considerations. </a:t>
            </a:r>
          </a:p>
          <a:p>
            <a:pPr algn="just"/>
            <a:endParaRPr lang="en-US" altLang="zh-TW">
              <a:latin typeface="Arial Unicode MS" panose="020B0604020202020204" pitchFamily="34" charset="-128"/>
              <a:ea typeface="新細明體" pitchFamily="18" charset="-120"/>
            </a:endParaRPr>
          </a:p>
        </p:txBody>
      </p:sp>
      <p:pic>
        <p:nvPicPr>
          <p:cNvPr id="2" name="Picture 1"/>
          <p:cNvPicPr>
            <a:picLocks noChangeAspect="1"/>
          </p:cNvPicPr>
          <p:nvPr/>
        </p:nvPicPr>
        <p:blipFill>
          <a:blip r:embed="rId3"/>
          <a:stretch>
            <a:fillRect/>
          </a:stretch>
        </p:blipFill>
        <p:spPr>
          <a:xfrm>
            <a:off x="2240924" y="2614410"/>
            <a:ext cx="7512676" cy="4138125"/>
          </a:xfrm>
          <a:prstGeom prst="rect">
            <a:avLst/>
          </a:prstGeom>
        </p:spPr>
      </p:pic>
    </p:spTree>
    <p:extLst>
      <p:ext uri="{BB962C8B-B14F-4D97-AF65-F5344CB8AC3E}">
        <p14:creationId xmlns:p14="http://schemas.microsoft.com/office/powerpoint/2010/main" val="3685614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4"/>
          <p:cNvSpPr>
            <a:spLocks noGrp="1"/>
          </p:cNvSpPr>
          <p:nvPr>
            <p:ph type="ftr" sz="quarter" idx="11"/>
          </p:nvPr>
        </p:nvSpPr>
        <p:spPr/>
        <p:txBody>
          <a:bodyPr/>
          <a:lstStyle/>
          <a:p>
            <a:pPr>
              <a:defRPr/>
            </a:pPr>
            <a:r>
              <a:rPr lang="zh-TW" altLang="en-US"/>
              <a:t>TCP/IP Protocol Suite</a:t>
            </a:r>
            <a:endParaRPr lang="en-US" altLang="zh-TW"/>
          </a:p>
        </p:txBody>
      </p:sp>
      <p:sp>
        <p:nvSpPr>
          <p:cNvPr id="5" name="投影片編號版面配置區 5"/>
          <p:cNvSpPr>
            <a:spLocks noGrp="1"/>
          </p:cNvSpPr>
          <p:nvPr>
            <p:ph type="sldNum" sz="quarter" idx="12"/>
          </p:nvPr>
        </p:nvSpPr>
        <p:spPr/>
        <p:txBody>
          <a:bodyPr/>
          <a:lstStyle/>
          <a:p>
            <a:pPr>
              <a:defRPr/>
            </a:pPr>
            <a:fld id="{602A34E1-51FD-4312-AED6-B9A009730FF3}" type="slidenum">
              <a:rPr lang="zh-TW" altLang="en-US"/>
              <a:pPr>
                <a:defRPr/>
              </a:pPr>
              <a:t>15</a:t>
            </a:fld>
            <a:endParaRPr lang="en-US" altLang="zh-TW"/>
          </a:p>
        </p:txBody>
      </p:sp>
      <p:sp>
        <p:nvSpPr>
          <p:cNvPr id="67588" name="Rectangle 2"/>
          <p:cNvSpPr>
            <a:spLocks noGrp="1" noChangeArrowheads="1"/>
          </p:cNvSpPr>
          <p:nvPr>
            <p:ph type="title"/>
          </p:nvPr>
        </p:nvSpPr>
        <p:spPr>
          <a:xfrm>
            <a:off x="2209800" y="306388"/>
            <a:ext cx="6870700" cy="836612"/>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TW"/>
              <a:t>RIP Timers</a:t>
            </a:r>
          </a:p>
        </p:txBody>
      </p:sp>
      <p:sp>
        <p:nvSpPr>
          <p:cNvPr id="67589" name="Rectangle 3"/>
          <p:cNvSpPr>
            <a:spLocks noGrp="1" noChangeArrowheads="1"/>
          </p:cNvSpPr>
          <p:nvPr>
            <p:ph type="body" idx="1"/>
          </p:nvPr>
        </p:nvSpPr>
        <p:spPr>
          <a:xfrm>
            <a:off x="1025926" y="2086154"/>
            <a:ext cx="10327873" cy="4270196"/>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92500" lnSpcReduction="10000"/>
          </a:bodyPr>
          <a:lstStyle/>
          <a:p>
            <a:pPr eaLnBrk="1" hangingPunct="1">
              <a:lnSpc>
                <a:spcPct val="120000"/>
              </a:lnSpc>
            </a:pPr>
            <a:r>
              <a:rPr lang="en-US" altLang="zh-TW">
                <a:solidFill>
                  <a:srgbClr val="0000CC"/>
                </a:solidFill>
              </a:rPr>
              <a:t>Periodic timer</a:t>
            </a:r>
          </a:p>
          <a:p>
            <a:pPr lvl="1" eaLnBrk="1" hangingPunct="1"/>
            <a:r>
              <a:rPr lang="en-US" altLang="zh-TW" sz="2200">
                <a:solidFill>
                  <a:srgbClr val="FF0000"/>
                </a:solidFill>
              </a:rPr>
              <a:t>It controls the advertising of regular update message (25 ~ 30 sec)</a:t>
            </a:r>
          </a:p>
          <a:p>
            <a:pPr lvl="1"/>
            <a:r>
              <a:rPr lang="en-US" sz="1700"/>
              <a:t>Each router has one periodic timer that is randomly set to a number between 25 and 35. It counts down; when zero is reached, the update message is sent, and the timer is randomly set once again.</a:t>
            </a:r>
            <a:endParaRPr lang="en-US" altLang="zh-TW" sz="5300"/>
          </a:p>
          <a:p>
            <a:pPr eaLnBrk="1" hangingPunct="1"/>
            <a:r>
              <a:rPr lang="en-US" altLang="zh-TW">
                <a:solidFill>
                  <a:srgbClr val="0000CC"/>
                </a:solidFill>
              </a:rPr>
              <a:t>Expiration timer</a:t>
            </a:r>
            <a:endParaRPr lang="en-US" altLang="zh-TW" b="1">
              <a:solidFill>
                <a:srgbClr val="0000CC"/>
              </a:solidFill>
            </a:endParaRPr>
          </a:p>
          <a:p>
            <a:pPr lvl="1" eaLnBrk="1" hangingPunct="1"/>
            <a:r>
              <a:rPr lang="en-US" altLang="zh-TW" sz="1600"/>
              <a:t>It governs the validity of a route (180 sec)</a:t>
            </a:r>
          </a:p>
          <a:p>
            <a:pPr lvl="1"/>
            <a:r>
              <a:rPr lang="en-US" sz="1800"/>
              <a:t>When a router receives update information for a route, the expiration timer is set to 180 s for that particular route. Every time a new update for the route is received, the timer is reset.</a:t>
            </a:r>
          </a:p>
          <a:p>
            <a:pPr lvl="1"/>
            <a:r>
              <a:rPr lang="en-US" altLang="zh-TW" sz="2100"/>
              <a:t>The route is considered expired and the hop count of the route is set to 16.</a:t>
            </a:r>
          </a:p>
          <a:p>
            <a:pPr eaLnBrk="1" hangingPunct="1"/>
            <a:r>
              <a:rPr lang="en-US" altLang="zh-TW">
                <a:solidFill>
                  <a:srgbClr val="0000CC"/>
                </a:solidFill>
              </a:rPr>
              <a:t>Garbage collection timer</a:t>
            </a:r>
          </a:p>
          <a:p>
            <a:pPr lvl="1" eaLnBrk="1" hangingPunct="1"/>
            <a:r>
              <a:rPr lang="en-US" altLang="zh-TW" sz="2200"/>
              <a:t>A invalid route is not purged from the routing table until this timer expires (120 sec)</a:t>
            </a:r>
          </a:p>
          <a:p>
            <a:pPr lvl="1"/>
            <a:r>
              <a:rPr lang="en-US" sz="1900"/>
              <a:t>When the information about a route becomes invalid, the router does not immediately purge that route from its table. Instead, it continues to advertise the route with a metric value of 16.</a:t>
            </a:r>
            <a:endParaRPr lang="en-US" altLang="zh-TW" sz="1900"/>
          </a:p>
        </p:txBody>
      </p:sp>
      <p:pic>
        <p:nvPicPr>
          <p:cNvPr id="2" name="Picture 1"/>
          <p:cNvPicPr>
            <a:picLocks noChangeAspect="1"/>
          </p:cNvPicPr>
          <p:nvPr/>
        </p:nvPicPr>
        <p:blipFill>
          <a:blip r:embed="rId2"/>
          <a:stretch>
            <a:fillRect/>
          </a:stretch>
        </p:blipFill>
        <p:spPr>
          <a:xfrm>
            <a:off x="5902727" y="306388"/>
            <a:ext cx="5638800" cy="1723489"/>
          </a:xfrm>
          <a:prstGeom prst="rect">
            <a:avLst/>
          </a:prstGeom>
        </p:spPr>
      </p:pic>
    </p:spTree>
    <p:extLst>
      <p:ext uri="{BB962C8B-B14F-4D97-AF65-F5344CB8AC3E}">
        <p14:creationId xmlns:p14="http://schemas.microsoft.com/office/powerpoint/2010/main" val="2535726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37127" y="1017431"/>
            <a:ext cx="10844011" cy="4932608"/>
          </a:xfrm>
          <a:prstGeom prst="rect">
            <a:avLst/>
          </a:prstGeom>
        </p:spPr>
      </p:pic>
    </p:spTree>
    <p:extLst>
      <p:ext uri="{BB962C8B-B14F-4D97-AF65-F5344CB8AC3E}">
        <p14:creationId xmlns:p14="http://schemas.microsoft.com/office/powerpoint/2010/main" val="3508720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Routing architecture</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649016"/>
            <a:ext cx="10645462" cy="4704556"/>
          </a:xfrm>
          <a:prstGeom prst="rect">
            <a:avLst/>
          </a:prstGeom>
        </p:spPr>
      </p:pic>
      <p:sp>
        <p:nvSpPr>
          <p:cNvPr id="5" name="Rectangle 4"/>
          <p:cNvSpPr/>
          <p:nvPr/>
        </p:nvSpPr>
        <p:spPr>
          <a:xfrm>
            <a:off x="446292" y="230188"/>
            <a:ext cx="2915094" cy="369332"/>
          </a:xfrm>
          <a:prstGeom prst="rect">
            <a:avLst/>
          </a:prstGeom>
        </p:spPr>
        <p:txBody>
          <a:bodyPr wrap="square">
            <a:spAutoFit/>
          </a:bodyPr>
          <a:lstStyle/>
          <a:p>
            <a:r>
              <a:rPr lang="en-US" b="1">
                <a:effectLst>
                  <a:outerShdw blurRad="38100" dist="38100" dir="2700000" algn="tl">
                    <a:srgbClr val="000000">
                      <a:alpha val="43137"/>
                    </a:srgbClr>
                  </a:outerShdw>
                </a:effectLst>
              </a:rPr>
              <a:t>Code explanation</a:t>
            </a:r>
          </a:p>
        </p:txBody>
      </p:sp>
    </p:spTree>
    <p:extLst>
      <p:ext uri="{BB962C8B-B14F-4D97-AF65-F5344CB8AC3E}">
        <p14:creationId xmlns:p14="http://schemas.microsoft.com/office/powerpoint/2010/main" val="3410409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Routing architecture</a:t>
            </a:r>
          </a:p>
        </p:txBody>
      </p:sp>
      <p:sp>
        <p:nvSpPr>
          <p:cNvPr id="3" name="Content Placeholder 2"/>
          <p:cNvSpPr>
            <a:spLocks noGrp="1"/>
          </p:cNvSpPr>
          <p:nvPr>
            <p:ph idx="1"/>
          </p:nvPr>
        </p:nvSpPr>
        <p:spPr/>
        <p:txBody>
          <a:bodyPr vert="horz" lIns="91440" tIns="45720" rIns="91440" bIns="45720" rtlCol="0" anchor="t">
            <a:normAutofit/>
          </a:bodyPr>
          <a:lstStyle/>
          <a:p>
            <a:pPr algn="just"/>
            <a:r>
              <a:rPr lang="en-US" sz="2000">
                <a:latin typeface="Times"/>
                <a:cs typeface="Times"/>
              </a:rPr>
              <a:t>The key objects are Ipv4L3Protocol, Ipv4RoutingProtocol(s) (a class to which all routing/forwarding has been delegated from Ipv4L3Protocol), and Ipv4Route(s).</a:t>
            </a:r>
          </a:p>
          <a:p>
            <a:pPr algn="just"/>
            <a:r>
              <a:rPr lang="en-US" sz="2000">
                <a:latin typeface="Times"/>
                <a:cs typeface="Times"/>
              </a:rPr>
              <a:t>Ipv4L3Protocol must have at least one Ipv4RoutingProtocol added to it at simulation setup time. This is done explicitly by calling </a:t>
            </a:r>
            <a:r>
              <a:rPr lang="en-US" sz="2000">
                <a:solidFill>
                  <a:srgbClr val="FF0000"/>
                </a:solidFill>
                <a:latin typeface="Times"/>
                <a:cs typeface="Times"/>
              </a:rPr>
              <a:t>Ipv4::</a:t>
            </a:r>
            <a:r>
              <a:rPr lang="en-US" sz="2000" err="1">
                <a:solidFill>
                  <a:srgbClr val="FF0000"/>
                </a:solidFill>
                <a:latin typeface="Times"/>
                <a:cs typeface="Times"/>
              </a:rPr>
              <a:t>SetRoutingProtocol</a:t>
            </a:r>
            <a:r>
              <a:rPr lang="en-US" sz="2000">
                <a:solidFill>
                  <a:srgbClr val="FF0000"/>
                </a:solidFill>
                <a:latin typeface="Times"/>
                <a:cs typeface="Times"/>
              </a:rPr>
              <a:t> ().</a:t>
            </a:r>
          </a:p>
          <a:p>
            <a:pPr algn="just"/>
            <a:r>
              <a:rPr lang="en-US" sz="2000">
                <a:latin typeface="Times"/>
                <a:cs typeface="Times"/>
              </a:rPr>
              <a:t>The abstract base class Ipv4RoutingProtocol () declares a minimal interface, consisting of two methods: </a:t>
            </a:r>
            <a:r>
              <a:rPr lang="en-US" sz="2000" err="1">
                <a:latin typeface="Times"/>
                <a:cs typeface="Times"/>
              </a:rPr>
              <a:t>RouteOutput</a:t>
            </a:r>
            <a:r>
              <a:rPr lang="en-US" sz="2000">
                <a:latin typeface="Times"/>
                <a:cs typeface="Times"/>
              </a:rPr>
              <a:t> () and </a:t>
            </a:r>
            <a:r>
              <a:rPr lang="en-US" sz="2000" err="1">
                <a:latin typeface="Times"/>
                <a:cs typeface="Times"/>
              </a:rPr>
              <a:t>RouteInput</a:t>
            </a:r>
            <a:r>
              <a:rPr lang="en-US" sz="2000">
                <a:latin typeface="Times"/>
                <a:cs typeface="Times"/>
              </a:rPr>
              <a:t> (). </a:t>
            </a:r>
          </a:p>
          <a:p>
            <a:pPr algn="just"/>
            <a:r>
              <a:rPr lang="en-US" sz="2000">
                <a:latin typeface="Times"/>
                <a:cs typeface="Times"/>
              </a:rPr>
              <a:t>For packets traveling outbound from a host, the transport protocol will query Ipv4 for the Ipv4RoutingProtocol object interface, and will request a route via Ipv4RoutingProtocol::</a:t>
            </a:r>
            <a:r>
              <a:rPr lang="en-US" sz="2000" err="1">
                <a:latin typeface="Times"/>
                <a:cs typeface="Times"/>
              </a:rPr>
              <a:t>RouteOutput</a:t>
            </a:r>
            <a:r>
              <a:rPr lang="en-US" sz="2000">
                <a:latin typeface="Times"/>
                <a:cs typeface="Times"/>
              </a:rPr>
              <a:t> (). A </a:t>
            </a:r>
            <a:r>
              <a:rPr lang="en-US" sz="2000" err="1">
                <a:latin typeface="Times"/>
                <a:cs typeface="Times"/>
              </a:rPr>
              <a:t>Ptr</a:t>
            </a:r>
            <a:r>
              <a:rPr lang="en-US" sz="2000">
                <a:latin typeface="Times"/>
                <a:cs typeface="Times"/>
              </a:rPr>
              <a:t> to Ipv4Route object is returned. </a:t>
            </a:r>
            <a:endParaRPr lang="en-US" sz="2000">
              <a:latin typeface="Times" panose="02020603050405020304" pitchFamily="18" charset="0"/>
              <a:cs typeface="Times" panose="02020603050405020304" pitchFamily="18" charset="0"/>
            </a:endParaRPr>
          </a:p>
          <a:p>
            <a:pPr algn="just"/>
            <a:r>
              <a:rPr lang="en-US" sz="2000">
                <a:latin typeface="Times"/>
                <a:cs typeface="Times"/>
              </a:rPr>
              <a:t>This is analogous to a </a:t>
            </a:r>
            <a:r>
              <a:rPr lang="en-US" sz="2000" err="1">
                <a:latin typeface="Times"/>
                <a:cs typeface="Times"/>
              </a:rPr>
              <a:t>dst_cache</a:t>
            </a:r>
            <a:r>
              <a:rPr lang="en-US" sz="2000">
                <a:latin typeface="Times"/>
                <a:cs typeface="Times"/>
              </a:rPr>
              <a:t> entry in Linux. The Ipv4Route is carried down to the Ipv4L3Protocol to avoid a second lookup there. However, some cases (e.g. Ipv4 raw sockets) will require a call to </a:t>
            </a:r>
            <a:r>
              <a:rPr lang="en-US" sz="2000" err="1">
                <a:latin typeface="Times"/>
                <a:cs typeface="Times"/>
              </a:rPr>
              <a:t>RouteOutput</a:t>
            </a:r>
            <a:r>
              <a:rPr lang="en-US" sz="2000">
                <a:latin typeface="Times"/>
                <a:cs typeface="Times"/>
              </a:rPr>
              <a:t>() directly from Ipv4L3Protocol.</a:t>
            </a:r>
          </a:p>
          <a:p>
            <a:pPr algn="just"/>
            <a:endParaRPr lang="en-US" sz="2000" b="1">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937143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7241"/>
            <a:ext cx="10515600" cy="1325563"/>
          </a:xfrm>
        </p:spPr>
        <p:txBody>
          <a:bodyPr/>
          <a:lstStyle/>
          <a:p>
            <a:r>
              <a:rPr lang="en-US"/>
              <a:t>Routing architecture</a:t>
            </a:r>
          </a:p>
        </p:txBody>
      </p:sp>
      <p:sp>
        <p:nvSpPr>
          <p:cNvPr id="3" name="Content Placeholder 2"/>
          <p:cNvSpPr>
            <a:spLocks noGrp="1"/>
          </p:cNvSpPr>
          <p:nvPr>
            <p:ph idx="1"/>
          </p:nvPr>
        </p:nvSpPr>
        <p:spPr>
          <a:xfrm>
            <a:off x="619258" y="1112523"/>
            <a:ext cx="10515600" cy="4351338"/>
          </a:xfrm>
        </p:spPr>
        <p:txBody>
          <a:bodyPr>
            <a:normAutofit/>
          </a:bodyPr>
          <a:lstStyle/>
          <a:p>
            <a:pPr algn="just"/>
            <a:r>
              <a:rPr lang="en-US" sz="2000"/>
              <a:t>For packets received inbound for forwarding or delivery, the following steps occur. Ipv4L3Protocol::Receive() calls Ipv4RoutingProtocol::</a:t>
            </a:r>
            <a:r>
              <a:rPr lang="en-US" sz="2000" err="1"/>
              <a:t>RouteInput</a:t>
            </a:r>
            <a:r>
              <a:rPr lang="en-US" sz="2000"/>
              <a:t>(). This passes the packet ownership to the Ipv4RoutingProtocol object. There are four callbacks associated with this call:</a:t>
            </a:r>
          </a:p>
          <a:p>
            <a:pPr lvl="1" algn="just"/>
            <a:r>
              <a:rPr lang="en-US" sz="1600" err="1"/>
              <a:t>LocalDeliver</a:t>
            </a:r>
            <a:endParaRPr lang="en-US" sz="1600"/>
          </a:p>
          <a:p>
            <a:pPr lvl="1" algn="just"/>
            <a:r>
              <a:rPr lang="en-US" sz="1600" err="1"/>
              <a:t>UnicastForward</a:t>
            </a:r>
            <a:endParaRPr lang="en-US" sz="1600"/>
          </a:p>
          <a:p>
            <a:pPr lvl="1" algn="just"/>
            <a:r>
              <a:rPr lang="en-US" sz="1600" err="1"/>
              <a:t>MulticastForward</a:t>
            </a:r>
            <a:endParaRPr lang="en-US" sz="1600"/>
          </a:p>
          <a:p>
            <a:pPr lvl="1" algn="just"/>
            <a:r>
              <a:rPr lang="en-US" sz="1600"/>
              <a:t>Error</a:t>
            </a:r>
          </a:p>
          <a:p>
            <a:pPr algn="just"/>
            <a:r>
              <a:rPr lang="en-US" sz="2000"/>
              <a:t>The Ipv4RoutingProtocol must eventually call one of these callbacks for each packet that it takes responsibility for. This is basically how the input routing process works in Linux</a:t>
            </a:r>
          </a:p>
        </p:txBody>
      </p:sp>
      <p:pic>
        <p:nvPicPr>
          <p:cNvPr id="4" name="Picture 3"/>
          <p:cNvPicPr>
            <a:picLocks noChangeAspect="1"/>
          </p:cNvPicPr>
          <p:nvPr/>
        </p:nvPicPr>
        <p:blipFill>
          <a:blip r:embed="rId2"/>
          <a:stretch>
            <a:fillRect/>
          </a:stretch>
        </p:blipFill>
        <p:spPr>
          <a:xfrm>
            <a:off x="2147618" y="4497073"/>
            <a:ext cx="6943725" cy="1933575"/>
          </a:xfrm>
          <a:prstGeom prst="rect">
            <a:avLst/>
          </a:prstGeom>
        </p:spPr>
      </p:pic>
      <p:sp>
        <p:nvSpPr>
          <p:cNvPr id="5" name="TextBox 4">
            <a:extLst>
              <a:ext uri="{FF2B5EF4-FFF2-40B4-BE49-F238E27FC236}">
                <a16:creationId xmlns:a16="http://schemas.microsoft.com/office/drawing/2014/main" id="{D221D7DC-1FFF-4284-9243-E988B14A7BA8}"/>
              </a:ext>
            </a:extLst>
          </p:cNvPr>
          <p:cNvSpPr txBox="1"/>
          <p:nvPr/>
        </p:nvSpPr>
        <p:spPr>
          <a:xfrm>
            <a:off x="4724400" y="3200400"/>
            <a:ext cx="27432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latin typeface="Times"/>
              </a:rPr>
              <a:t>Ipv4L3Protocol must have at least one Ipv4RoutingProtocol added to it at simulation setup time. This is done explicitly by calling </a:t>
            </a:r>
            <a:r>
              <a:rPr lang="en-US">
                <a:solidFill>
                  <a:srgbClr val="FF0000"/>
                </a:solidFill>
                <a:latin typeface="Times"/>
              </a:rPr>
              <a:t>Ipv4::SetRoutingProtocol ().</a:t>
            </a:r>
            <a:r>
              <a:rPr lang="en-US">
                <a:latin typeface="Times"/>
              </a:rPr>
              <a:t>​</a:t>
            </a:r>
          </a:p>
        </p:txBody>
      </p:sp>
    </p:spTree>
    <p:extLst>
      <p:ext uri="{BB962C8B-B14F-4D97-AF65-F5344CB8AC3E}">
        <p14:creationId xmlns:p14="http://schemas.microsoft.com/office/powerpoint/2010/main" val="1474637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4040"/>
            <a:ext cx="10515600" cy="1325563"/>
          </a:xfrm>
        </p:spPr>
        <p:txBody>
          <a:bodyPr/>
          <a:lstStyle/>
          <a:p>
            <a:r>
              <a:rPr lang="en-US"/>
              <a:t>Introduction</a:t>
            </a:r>
          </a:p>
        </p:txBody>
      </p:sp>
      <p:sp>
        <p:nvSpPr>
          <p:cNvPr id="3" name="Content Placeholder 2"/>
          <p:cNvSpPr>
            <a:spLocks noGrp="1"/>
          </p:cNvSpPr>
          <p:nvPr>
            <p:ph idx="1"/>
          </p:nvPr>
        </p:nvSpPr>
        <p:spPr>
          <a:xfrm>
            <a:off x="213353" y="781506"/>
            <a:ext cx="10515600" cy="4351338"/>
          </a:xfrm>
        </p:spPr>
        <p:txBody>
          <a:bodyPr/>
          <a:lstStyle/>
          <a:p>
            <a:pPr marL="0" indent="0" algn="just">
              <a:buNone/>
            </a:pPr>
            <a:r>
              <a:rPr lang="en-US" altLang="zh-TW" sz="2000">
                <a:latin typeface="Times" panose="02020603050405020304" pitchFamily="18" charset="0"/>
                <a:ea typeface="新細明體" pitchFamily="18" charset="-120"/>
                <a:cs typeface="Times" panose="02020603050405020304" pitchFamily="18" charset="0"/>
              </a:rPr>
              <a:t>An internet is a combination of networks connected by routers. When a datagram goes from a source to a destination, it will probably pass through many routers until it reaches the router attached to the destination network.</a:t>
            </a:r>
          </a:p>
          <a:p>
            <a:endParaRPr lang="en-US"/>
          </a:p>
        </p:txBody>
      </p:sp>
      <p:sp>
        <p:nvSpPr>
          <p:cNvPr id="4" name="Footer Placeholder 3"/>
          <p:cNvSpPr>
            <a:spLocks noGrp="1"/>
          </p:cNvSpPr>
          <p:nvPr>
            <p:ph type="ftr" sz="quarter" idx="10"/>
          </p:nvPr>
        </p:nvSpPr>
        <p:spPr/>
        <p:txBody>
          <a:bodyPr/>
          <a:lstStyle/>
          <a:p>
            <a:pPr>
              <a:defRPr/>
            </a:pPr>
            <a:r>
              <a:rPr lang="en-US" altLang="zh-TW"/>
              <a:t>TCP/IP Protocol Suite</a:t>
            </a:r>
          </a:p>
        </p:txBody>
      </p:sp>
      <p:sp>
        <p:nvSpPr>
          <p:cNvPr id="5" name="Slide Number Placeholder 4"/>
          <p:cNvSpPr>
            <a:spLocks noGrp="1"/>
          </p:cNvSpPr>
          <p:nvPr>
            <p:ph type="sldNum" sz="quarter" idx="11"/>
          </p:nvPr>
        </p:nvSpPr>
        <p:spPr/>
        <p:txBody>
          <a:bodyPr/>
          <a:lstStyle/>
          <a:p>
            <a:pPr>
              <a:defRPr/>
            </a:pPr>
            <a:fld id="{9BFBA3F3-6443-41E8-B0BF-A2620D4AB336}" type="slidenum">
              <a:rPr lang="en-US" altLang="zh-TW" smtClean="0"/>
              <a:pPr>
                <a:defRPr/>
              </a:pPr>
              <a:t>2</a:t>
            </a:fld>
            <a:endParaRPr lang="en-US" altLang="zh-TW"/>
          </a:p>
        </p:txBody>
      </p:sp>
      <p:sp>
        <p:nvSpPr>
          <p:cNvPr id="6" name="Rectangle 5"/>
          <p:cNvSpPr/>
          <p:nvPr/>
        </p:nvSpPr>
        <p:spPr>
          <a:xfrm>
            <a:off x="213353" y="1671784"/>
            <a:ext cx="3916778" cy="369332"/>
          </a:xfrm>
          <a:prstGeom prst="rect">
            <a:avLst/>
          </a:prstGeom>
        </p:spPr>
        <p:txBody>
          <a:bodyPr wrap="none">
            <a:spAutoFit/>
          </a:bodyPr>
          <a:lstStyle/>
          <a:p>
            <a:r>
              <a:rPr lang="en-US" b="1">
                <a:solidFill>
                  <a:srgbClr val="FF00FF"/>
                </a:solidFill>
                <a:latin typeface="Times New Roman" panose="02020603050405020304" pitchFamily="18" charset="0"/>
              </a:rPr>
              <a:t>Static versus Dynamic Routing Tables</a:t>
            </a:r>
            <a:endParaRPr lang="en-US"/>
          </a:p>
        </p:txBody>
      </p:sp>
      <p:sp>
        <p:nvSpPr>
          <p:cNvPr id="7" name="Rectangle 6"/>
          <p:cNvSpPr/>
          <p:nvPr/>
        </p:nvSpPr>
        <p:spPr>
          <a:xfrm>
            <a:off x="213353" y="1968664"/>
            <a:ext cx="10933090" cy="1754326"/>
          </a:xfrm>
          <a:prstGeom prst="rect">
            <a:avLst/>
          </a:prstGeom>
        </p:spPr>
        <p:txBody>
          <a:bodyPr wrap="square">
            <a:spAutoFit/>
          </a:bodyPr>
          <a:lstStyle/>
          <a:p>
            <a:r>
              <a:rPr lang="en-US">
                <a:latin typeface="Times New Roman" panose="02020603050405020304" pitchFamily="18" charset="0"/>
              </a:rPr>
              <a:t>A routing table can be either static or dynamic. </a:t>
            </a:r>
          </a:p>
          <a:p>
            <a:r>
              <a:rPr lang="en-US">
                <a:latin typeface="Times New Roman" panose="02020603050405020304" pitchFamily="18" charset="0"/>
              </a:rPr>
              <a:t>A </a:t>
            </a:r>
            <a:r>
              <a:rPr lang="en-US" i="1">
                <a:latin typeface="Times New Roman" panose="02020603050405020304" pitchFamily="18" charset="0"/>
              </a:rPr>
              <a:t>static table </a:t>
            </a:r>
            <a:r>
              <a:rPr lang="en-US">
                <a:latin typeface="Times New Roman" panose="02020603050405020304" pitchFamily="18" charset="0"/>
              </a:rPr>
              <a:t>is one with manual entries. </a:t>
            </a:r>
          </a:p>
          <a:p>
            <a:r>
              <a:rPr lang="en-US">
                <a:latin typeface="Times New Roman" panose="02020603050405020304" pitchFamily="18" charset="0"/>
              </a:rPr>
              <a:t>A </a:t>
            </a:r>
            <a:r>
              <a:rPr lang="en-US" i="1">
                <a:latin typeface="Times New Roman" panose="02020603050405020304" pitchFamily="18" charset="0"/>
              </a:rPr>
              <a:t>dynamic table, </a:t>
            </a:r>
            <a:r>
              <a:rPr lang="en-US">
                <a:latin typeface="Times New Roman" panose="02020603050405020304" pitchFamily="18" charset="0"/>
              </a:rPr>
              <a:t>on the other hand, is one that is updated automatically when there is a change somewhere in the internet. Today, an internet needs dynamic routing tables. The tables need to be updated as soon as there is a change in the internet. For instance, they need to be updated when a link is down, and they need to be updated whenever a better route has been found.</a:t>
            </a:r>
            <a:endParaRPr lang="en-US"/>
          </a:p>
        </p:txBody>
      </p:sp>
      <p:sp>
        <p:nvSpPr>
          <p:cNvPr id="8" name="Rectangle 7"/>
          <p:cNvSpPr/>
          <p:nvPr/>
        </p:nvSpPr>
        <p:spPr>
          <a:xfrm>
            <a:off x="629455" y="5796385"/>
            <a:ext cx="10894454" cy="646331"/>
          </a:xfrm>
          <a:prstGeom prst="rect">
            <a:avLst/>
          </a:prstGeom>
        </p:spPr>
        <p:txBody>
          <a:bodyPr wrap="square">
            <a:spAutoFit/>
          </a:bodyPr>
          <a:lstStyle/>
          <a:p>
            <a:r>
              <a:rPr lang="en-US">
                <a:latin typeface="Times New Roman" panose="02020603050405020304" pitchFamily="18" charset="0"/>
              </a:rPr>
              <a:t>The sharing of information allows a router in San Francisco to know about the failure of a network in Texas. The routing protocols also include procedures for combining information received from other routers.</a:t>
            </a:r>
            <a:endParaRPr lang="en-US"/>
          </a:p>
        </p:txBody>
      </p:sp>
      <p:sp>
        <p:nvSpPr>
          <p:cNvPr id="9" name="Rectangle 8"/>
          <p:cNvSpPr/>
          <p:nvPr/>
        </p:nvSpPr>
        <p:spPr>
          <a:xfrm>
            <a:off x="213353" y="5500640"/>
            <a:ext cx="1866858" cy="369332"/>
          </a:xfrm>
          <a:prstGeom prst="rect">
            <a:avLst/>
          </a:prstGeom>
        </p:spPr>
        <p:txBody>
          <a:bodyPr wrap="none">
            <a:spAutoFit/>
          </a:bodyPr>
          <a:lstStyle/>
          <a:p>
            <a:r>
              <a:rPr lang="en-US" b="1">
                <a:solidFill>
                  <a:srgbClr val="FF00FF"/>
                </a:solidFill>
                <a:latin typeface="Times New Roman" panose="02020603050405020304" pitchFamily="18" charset="0"/>
              </a:rPr>
              <a:t>Routing Protocol</a:t>
            </a:r>
            <a:endParaRPr lang="en-US"/>
          </a:p>
        </p:txBody>
      </p:sp>
      <p:pic>
        <p:nvPicPr>
          <p:cNvPr id="10" name="Picture 9"/>
          <p:cNvPicPr>
            <a:picLocks noChangeAspect="1"/>
          </p:cNvPicPr>
          <p:nvPr/>
        </p:nvPicPr>
        <p:blipFill>
          <a:blip r:embed="rId2"/>
          <a:stretch>
            <a:fillRect/>
          </a:stretch>
        </p:blipFill>
        <p:spPr>
          <a:xfrm>
            <a:off x="3317910" y="3548821"/>
            <a:ext cx="7827145" cy="2247564"/>
          </a:xfrm>
          <a:prstGeom prst="rect">
            <a:avLst/>
          </a:prstGeom>
        </p:spPr>
      </p:pic>
    </p:spTree>
    <p:extLst>
      <p:ext uri="{BB962C8B-B14F-4D97-AF65-F5344CB8AC3E}">
        <p14:creationId xmlns:p14="http://schemas.microsoft.com/office/powerpoint/2010/main" val="2753499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80811" y="230188"/>
            <a:ext cx="11230377" cy="6415311"/>
          </a:xfrm>
          <a:prstGeom prst="rect">
            <a:avLst/>
          </a:prstGeom>
        </p:spPr>
      </p:pic>
    </p:spTree>
    <p:extLst>
      <p:ext uri="{BB962C8B-B14F-4D97-AF65-F5344CB8AC3E}">
        <p14:creationId xmlns:p14="http://schemas.microsoft.com/office/powerpoint/2010/main" val="4234793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99245" y="365125"/>
            <a:ext cx="11050073" cy="6319010"/>
          </a:xfrm>
          <a:prstGeom prst="rect">
            <a:avLst/>
          </a:prstGeom>
        </p:spPr>
      </p:pic>
    </p:spTree>
    <p:extLst>
      <p:ext uri="{BB962C8B-B14F-4D97-AF65-F5344CB8AC3E}">
        <p14:creationId xmlns:p14="http://schemas.microsoft.com/office/powerpoint/2010/main" val="3898132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Routing Information Protocol next generation (</a:t>
            </a:r>
            <a:r>
              <a:rPr lang="en-US" err="1"/>
              <a:t>RIPng</a:t>
            </a:r>
            <a:r>
              <a:rPr lang="en-US"/>
              <a:t>)</a:t>
            </a:r>
          </a:p>
        </p:txBody>
      </p:sp>
      <p:sp>
        <p:nvSpPr>
          <p:cNvPr id="3" name="Content Placeholder 2"/>
          <p:cNvSpPr>
            <a:spLocks noGrp="1"/>
          </p:cNvSpPr>
          <p:nvPr>
            <p:ph idx="1"/>
          </p:nvPr>
        </p:nvSpPr>
        <p:spPr/>
        <p:txBody>
          <a:bodyPr>
            <a:normAutofit/>
          </a:bodyPr>
          <a:lstStyle/>
          <a:p>
            <a:pPr algn="just"/>
            <a:endParaRPr lang="en-US" sz="2000"/>
          </a:p>
          <a:p>
            <a:pPr algn="just"/>
            <a:r>
              <a:rPr lang="en-US" sz="2000"/>
              <a:t>The Routing Information Protocol next generation (</a:t>
            </a:r>
            <a:r>
              <a:rPr lang="en-US" sz="2000" err="1"/>
              <a:t>RIPng</a:t>
            </a:r>
            <a:r>
              <a:rPr lang="en-US" sz="2000"/>
              <a:t>) is an interior gateway protocol (IGP) that uses a distance-vector algorithm to determine the best route to a destination, using hop count as the metric. </a:t>
            </a:r>
          </a:p>
          <a:p>
            <a:pPr algn="just"/>
            <a:r>
              <a:rPr lang="en-US" sz="2000" err="1"/>
              <a:t>RIPng</a:t>
            </a:r>
            <a:r>
              <a:rPr lang="en-US" sz="2000"/>
              <a:t> exchanges routing information used to compute routes and is intended for IP version 6 (IPv6)-based networks. </a:t>
            </a:r>
            <a:r>
              <a:rPr lang="en-US" sz="2000" err="1"/>
              <a:t>RIPng</a:t>
            </a:r>
            <a:r>
              <a:rPr lang="en-US" sz="2000"/>
              <a:t> is disabled by default.</a:t>
            </a:r>
          </a:p>
        </p:txBody>
      </p:sp>
    </p:spTree>
    <p:extLst>
      <p:ext uri="{BB962C8B-B14F-4D97-AF65-F5344CB8AC3E}">
        <p14:creationId xmlns:p14="http://schemas.microsoft.com/office/powerpoint/2010/main" val="269289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0"/>
            <a:ext cx="11353800" cy="6735651"/>
          </a:xfrm>
          <a:prstGeom prst="rect">
            <a:avLst/>
          </a:prstGeom>
        </p:spPr>
      </p:pic>
      <p:sp>
        <p:nvSpPr>
          <p:cNvPr id="5" name="TextBox 4">
            <a:extLst>
              <a:ext uri="{FF2B5EF4-FFF2-40B4-BE49-F238E27FC236}">
                <a16:creationId xmlns:a16="http://schemas.microsoft.com/office/drawing/2014/main" id="{DB65E6A9-7DCB-D6C6-0D19-E8EE52135EDC}"/>
              </a:ext>
            </a:extLst>
          </p:cNvPr>
          <p:cNvSpPr txBox="1"/>
          <p:nvPr/>
        </p:nvSpPr>
        <p:spPr>
          <a:xfrm>
            <a:off x="4724400" y="3200400"/>
            <a:ext cx="27432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latin typeface="Times"/>
              </a:rPr>
              <a:t>Ipv4L3Protocol must have at least one Ipv4RoutingProtocol added to it at simulation setup time. This is done explicitly by calling </a:t>
            </a:r>
            <a:r>
              <a:rPr lang="en-US">
                <a:solidFill>
                  <a:srgbClr val="FF0000"/>
                </a:solidFill>
                <a:latin typeface="Times"/>
              </a:rPr>
              <a:t>Ipv4::SetRoutingProtocol ().</a:t>
            </a:r>
            <a:r>
              <a:rPr lang="en-US">
                <a:latin typeface="Times"/>
              </a:rPr>
              <a:t>​</a:t>
            </a:r>
          </a:p>
        </p:txBody>
      </p:sp>
    </p:spTree>
    <p:extLst>
      <p:ext uri="{BB962C8B-B14F-4D97-AF65-F5344CB8AC3E}">
        <p14:creationId xmlns:p14="http://schemas.microsoft.com/office/powerpoint/2010/main" val="2544798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ADDBAE9-7BC3-4C8A-85E7-3DA201B2DCB8}" type="slidenum">
              <a:rPr lang="en-US" altLang="zh-TW" b="0" smtClean="0"/>
              <a:pPr/>
              <a:t>3</a:t>
            </a:fld>
            <a:endParaRPr lang="en-US" altLang="zh-TW" b="0"/>
          </a:p>
        </p:txBody>
      </p:sp>
      <p:sp>
        <p:nvSpPr>
          <p:cNvPr id="18437" name="Rectangle 3"/>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38" name="Rectangle 4"/>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39" name="Rectangle 5"/>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40" name="Rectangle 6"/>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41" name="Rectangle 7"/>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42" name="Rectangle 8"/>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18443" name="Rectangle 9"/>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pic>
        <p:nvPicPr>
          <p:cNvPr id="79258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295400"/>
            <a:ext cx="2432050" cy="279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2587"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2138" y="2532064"/>
            <a:ext cx="2989262" cy="158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2588"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3563" y="4208039"/>
            <a:ext cx="5557837" cy="207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2589"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62850" y="3408364"/>
            <a:ext cx="2495550" cy="146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2590"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1126" y="2743200"/>
            <a:ext cx="80327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840288" y="157877"/>
            <a:ext cx="6686551" cy="2308324"/>
          </a:xfrm>
          <a:prstGeom prst="rect">
            <a:avLst/>
          </a:prstGeom>
        </p:spPr>
        <p:txBody>
          <a:bodyPr wrap="square" lIns="91440" tIns="45720" rIns="91440" bIns="45720" anchor="t">
            <a:spAutoFit/>
          </a:bodyPr>
          <a:lstStyle/>
          <a:p>
            <a:pPr algn="just"/>
            <a:r>
              <a:rPr lang="en-US" altLang="zh-TW">
                <a:latin typeface="Arial"/>
                <a:ea typeface="新細明體"/>
                <a:cs typeface="Arial"/>
              </a:rPr>
              <a:t>Today, an internet can be so large that one routing protocol cannot handle the task of updating the routing tables of all routers. For this reason, an internet is divided into autonomous system0s. </a:t>
            </a:r>
            <a:endParaRPr lang="en-US" altLang="zh-TW">
              <a:latin typeface="Arial" panose="020B0604020202020204" pitchFamily="34" charset="0"/>
              <a:ea typeface="新細明體" pitchFamily="18" charset="-120"/>
              <a:cs typeface="Arial" panose="020B0604020202020204" pitchFamily="34" charset="0"/>
            </a:endParaRPr>
          </a:p>
          <a:p>
            <a:pPr algn="just"/>
            <a:r>
              <a:rPr lang="en-US" altLang="zh-TW">
                <a:latin typeface="Arial" panose="020B0604020202020204" pitchFamily="34" charset="0"/>
                <a:ea typeface="新細明體" pitchFamily="18" charset="-120"/>
                <a:cs typeface="Arial" panose="020B0604020202020204" pitchFamily="34" charset="0"/>
              </a:rPr>
              <a:t>An autonomous system (AS) is a group of networks and routers under the authority of a single administration. Routing inside an autonomous system is called </a:t>
            </a:r>
            <a:r>
              <a:rPr lang="en-US" altLang="zh-TW" b="1">
                <a:latin typeface="Arial" panose="020B0604020202020204" pitchFamily="34" charset="0"/>
                <a:ea typeface="新細明體" pitchFamily="18" charset="-120"/>
                <a:cs typeface="Arial" panose="020B0604020202020204" pitchFamily="34" charset="0"/>
              </a:rPr>
              <a:t>intra-domain</a:t>
            </a:r>
            <a:r>
              <a:rPr lang="en-US" altLang="zh-TW">
                <a:latin typeface="Arial" panose="020B0604020202020204" pitchFamily="34" charset="0"/>
                <a:ea typeface="新細明體" pitchFamily="18" charset="-120"/>
                <a:cs typeface="Arial" panose="020B0604020202020204" pitchFamily="34" charset="0"/>
              </a:rPr>
              <a:t> routing. Routing between autonomous systems is called </a:t>
            </a:r>
            <a:r>
              <a:rPr lang="en-US" altLang="zh-TW" b="1">
                <a:latin typeface="Arial" panose="020B0604020202020204" pitchFamily="34" charset="0"/>
                <a:ea typeface="新細明體" pitchFamily="18" charset="-120"/>
                <a:cs typeface="Arial" panose="020B0604020202020204" pitchFamily="34" charset="0"/>
              </a:rPr>
              <a:t>inter-domain routing</a:t>
            </a:r>
          </a:p>
        </p:txBody>
      </p:sp>
    </p:spTree>
    <p:extLst>
      <p:ext uri="{BB962C8B-B14F-4D97-AF65-F5344CB8AC3E}">
        <p14:creationId xmlns:p14="http://schemas.microsoft.com/office/powerpoint/2010/main" val="12994924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25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9258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9258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1" presetClass="entr" presetSubtype="0" fill="hold" nodeType="clickEffect">
                                  <p:stCondLst>
                                    <p:cond delay="0"/>
                                  </p:stCondLst>
                                  <p:iterate type="lt">
                                    <p:tmPct val="5000"/>
                                  </p:iterate>
                                  <p:childTnLst>
                                    <p:set>
                                      <p:cBhvr>
                                        <p:cTn id="18" dur="1" fill="hold">
                                          <p:stCondLst>
                                            <p:cond delay="0"/>
                                          </p:stCondLst>
                                        </p:cTn>
                                        <p:tgtEl>
                                          <p:spTgt spid="792590"/>
                                        </p:tgtEl>
                                        <p:attrNameLst>
                                          <p:attrName>style.visibility</p:attrName>
                                        </p:attrNameLst>
                                      </p:cBhvr>
                                      <p:to>
                                        <p:strVal val="visible"/>
                                      </p:to>
                                    </p:set>
                                    <p:anim calcmode="lin" valueType="num">
                                      <p:cBhvr>
                                        <p:cTn id="19" dur="1000" fill="hold"/>
                                        <p:tgtEl>
                                          <p:spTgt spid="792590"/>
                                        </p:tgtEl>
                                        <p:attrNameLst>
                                          <p:attrName>ppt_w</p:attrName>
                                        </p:attrNameLst>
                                      </p:cBhvr>
                                      <p:tavLst>
                                        <p:tav tm="0">
                                          <p:val>
                                            <p:fltVal val="0"/>
                                          </p:val>
                                        </p:tav>
                                        <p:tav tm="100000">
                                          <p:val>
                                            <p:strVal val="#ppt_w"/>
                                          </p:val>
                                        </p:tav>
                                      </p:tavLst>
                                    </p:anim>
                                    <p:anim calcmode="lin" valueType="num">
                                      <p:cBhvr>
                                        <p:cTn id="20" dur="1000" fill="hold"/>
                                        <p:tgtEl>
                                          <p:spTgt spid="792590"/>
                                        </p:tgtEl>
                                        <p:attrNameLst>
                                          <p:attrName>ppt_h</p:attrName>
                                        </p:attrNameLst>
                                      </p:cBhvr>
                                      <p:tavLst>
                                        <p:tav tm="0">
                                          <p:val>
                                            <p:fltVal val="0"/>
                                          </p:val>
                                        </p:tav>
                                        <p:tav tm="100000">
                                          <p:val>
                                            <p:strVal val="#ppt_h"/>
                                          </p:val>
                                        </p:tav>
                                      </p:tavLst>
                                    </p:anim>
                                    <p:anim calcmode="lin" valueType="num">
                                      <p:cBhvr>
                                        <p:cTn id="21" dur="1000" fill="hold"/>
                                        <p:tgtEl>
                                          <p:spTgt spid="792590"/>
                                        </p:tgtEl>
                                        <p:attrNameLst>
                                          <p:attrName>style.rotation</p:attrName>
                                        </p:attrNameLst>
                                      </p:cBhvr>
                                      <p:tavLst>
                                        <p:tav tm="0">
                                          <p:val>
                                            <p:fltVal val="90"/>
                                          </p:val>
                                        </p:tav>
                                        <p:tav tm="100000">
                                          <p:val>
                                            <p:fltVal val="0"/>
                                          </p:val>
                                        </p:tav>
                                      </p:tavLst>
                                    </p:anim>
                                    <p:animEffect transition="in" filter="fade">
                                      <p:cBhvr>
                                        <p:cTn id="22" dur="1000"/>
                                        <p:tgtEl>
                                          <p:spTgt spid="7925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925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頁尾版面配置區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20483"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D8C1F41-B9CE-4EDB-B040-25DB6A5458CC}" type="slidenum">
              <a:rPr lang="en-US" altLang="zh-TW" b="0" smtClean="0"/>
              <a:pPr/>
              <a:t>4</a:t>
            </a:fld>
            <a:endParaRPr lang="en-US" altLang="zh-TW" b="0"/>
          </a:p>
        </p:txBody>
      </p:sp>
      <p:sp>
        <p:nvSpPr>
          <p:cNvPr id="20485" name="Rectangle 3"/>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0486" name="Rectangle 4"/>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0487" name="Rectangle 5"/>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0488" name="Rectangle 6"/>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0489" name="Rectangle 7"/>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0490" name="Rectangle 8"/>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0491" name="Rectangle 9"/>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pic>
        <p:nvPicPr>
          <p:cNvPr id="2049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600200"/>
            <a:ext cx="6654800" cy="236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3603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Distance vector routing</a:t>
            </a:r>
          </a:p>
        </p:txBody>
      </p:sp>
      <p:sp>
        <p:nvSpPr>
          <p:cNvPr id="5" name="Content Placeholder 4"/>
          <p:cNvSpPr>
            <a:spLocks noGrp="1"/>
          </p:cNvSpPr>
          <p:nvPr>
            <p:ph idx="1"/>
          </p:nvPr>
        </p:nvSpPr>
        <p:spPr/>
        <p:txBody>
          <a:bodyPr>
            <a:normAutofit/>
          </a:bodyPr>
          <a:lstStyle/>
          <a:p>
            <a:pPr algn="just"/>
            <a:r>
              <a:rPr lang="en-US"/>
              <a:t>All routers and networks, as represented as a </a:t>
            </a:r>
            <a:r>
              <a:rPr lang="en-US" i="1"/>
              <a:t>graph</a:t>
            </a:r>
            <a:r>
              <a:rPr lang="en-US"/>
              <a:t>, a set of nodes and lines (edges) connecting the nodes. </a:t>
            </a:r>
          </a:p>
          <a:p>
            <a:pPr algn="just"/>
            <a:r>
              <a:rPr lang="en-US"/>
              <a:t>A router can normally be represented by a node and a network by a link connecting two nodes. </a:t>
            </a:r>
          </a:p>
          <a:p>
            <a:pPr algn="just"/>
            <a:r>
              <a:rPr lang="en-US"/>
              <a:t>The graph theory used an algorithm called Bellman-Ford (also called Ford-Fulkerson) for a while to find the shortest path between nodes in a graph given the distance between nodes.</a:t>
            </a:r>
            <a:endParaRPr lang="en-US" b="1"/>
          </a:p>
        </p:txBody>
      </p:sp>
      <p:sp>
        <p:nvSpPr>
          <p:cNvPr id="2" name="Footer Placeholder 1"/>
          <p:cNvSpPr>
            <a:spLocks noGrp="1"/>
          </p:cNvSpPr>
          <p:nvPr>
            <p:ph type="ftr" sz="quarter" idx="10"/>
          </p:nvPr>
        </p:nvSpPr>
        <p:spPr/>
        <p:txBody>
          <a:bodyPr/>
          <a:lstStyle/>
          <a:p>
            <a:pPr>
              <a:defRPr/>
            </a:pPr>
            <a:r>
              <a:rPr lang="en-US" altLang="zh-TW"/>
              <a:t>TCP/IP Protocol Suite</a:t>
            </a:r>
          </a:p>
        </p:txBody>
      </p:sp>
      <p:sp>
        <p:nvSpPr>
          <p:cNvPr id="3" name="Slide Number Placeholder 2"/>
          <p:cNvSpPr>
            <a:spLocks noGrp="1"/>
          </p:cNvSpPr>
          <p:nvPr>
            <p:ph type="sldNum" sz="quarter" idx="11"/>
          </p:nvPr>
        </p:nvSpPr>
        <p:spPr/>
        <p:txBody>
          <a:bodyPr/>
          <a:lstStyle/>
          <a:p>
            <a:pPr>
              <a:defRPr/>
            </a:pPr>
            <a:fld id="{907CF1F7-AD95-4743-B251-9990C88D392A}" type="slidenum">
              <a:rPr lang="en-US" altLang="zh-TW" smtClean="0"/>
              <a:pPr>
                <a:defRPr/>
              </a:pPr>
              <a:t>5</a:t>
            </a:fld>
            <a:endParaRPr lang="en-US" altLang="zh-TW"/>
          </a:p>
        </p:txBody>
      </p:sp>
    </p:spTree>
    <p:extLst>
      <p:ext uri="{BB962C8B-B14F-4D97-AF65-F5344CB8AC3E}">
        <p14:creationId xmlns:p14="http://schemas.microsoft.com/office/powerpoint/2010/main" val="2950009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5A77B2F-4C5E-45DF-A5D0-E5B8E9739F12}" type="slidenum">
              <a:rPr lang="en-US" altLang="zh-TW" b="0" smtClean="0"/>
              <a:pPr/>
              <a:t>6</a:t>
            </a:fld>
            <a:endParaRPr lang="en-US" altLang="zh-TW" b="0"/>
          </a:p>
        </p:txBody>
      </p:sp>
      <p:sp>
        <p:nvSpPr>
          <p:cNvPr id="26628" name="Text Box 2"/>
          <p:cNvSpPr txBox="1">
            <a:spLocks noChangeArrowheads="1"/>
          </p:cNvSpPr>
          <p:nvPr/>
        </p:nvSpPr>
        <p:spPr bwMode="auto">
          <a:xfrm>
            <a:off x="2514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i="1">
                <a:latin typeface="Times New Roman" panose="02020603050405020304" pitchFamily="18" charset="0"/>
              </a:rPr>
              <a:t>A graph for Bellman-Ford algorithm</a:t>
            </a:r>
          </a:p>
        </p:txBody>
      </p:sp>
      <p:sp>
        <p:nvSpPr>
          <p:cNvPr id="26629" name="Rectangle 3"/>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630" name="Rectangle 4"/>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631" name="Rectangle 5"/>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632" name="Rectangle 6"/>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633" name="Rectangle 7"/>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634" name="Rectangle 8"/>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6635" name="Rectangle 9"/>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pic>
        <p:nvPicPr>
          <p:cNvPr id="2663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1" y="1828801"/>
            <a:ext cx="6696075"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6153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894D62BA-22F5-4667-9972-E3767D972CE2}" type="slidenum">
              <a:rPr lang="en-US" altLang="zh-TW" b="0" smtClean="0"/>
              <a:pPr/>
              <a:t>7</a:t>
            </a:fld>
            <a:endParaRPr lang="en-US" altLang="zh-TW" b="0"/>
          </a:p>
        </p:txBody>
      </p:sp>
      <p:sp>
        <p:nvSpPr>
          <p:cNvPr id="28676" name="Text Box 2"/>
          <p:cNvSpPr txBox="1">
            <a:spLocks noChangeArrowheads="1"/>
          </p:cNvSpPr>
          <p:nvPr/>
        </p:nvSpPr>
        <p:spPr bwMode="auto">
          <a:xfrm>
            <a:off x="2514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i="1">
                <a:latin typeface="Times New Roman" panose="02020603050405020304" pitchFamily="18" charset="0"/>
              </a:rPr>
              <a:t>The fact behind Bellman-Ford algorithm</a:t>
            </a:r>
          </a:p>
        </p:txBody>
      </p:sp>
      <p:sp>
        <p:nvSpPr>
          <p:cNvPr id="28677" name="Rectangle 3"/>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8678" name="Rectangle 4"/>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8679" name="Rectangle 5"/>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8680" name="Rectangle 6"/>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8681" name="Rectangle 7"/>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8682" name="Rectangle 8"/>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28683" name="Rectangle 9"/>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pic>
        <p:nvPicPr>
          <p:cNvPr id="64717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1" y="2133601"/>
            <a:ext cx="5776913" cy="250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717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1514" y="1295401"/>
            <a:ext cx="593248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718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1" y="4953001"/>
            <a:ext cx="3565525"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89440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71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1" presetClass="entr" presetSubtype="0" fill="hold" nodeType="clickEffect">
                                  <p:stCondLst>
                                    <p:cond delay="0"/>
                                  </p:stCondLst>
                                  <p:iterate type="lt">
                                    <p:tmPct val="5000"/>
                                  </p:iterate>
                                  <p:childTnLst>
                                    <p:set>
                                      <p:cBhvr>
                                        <p:cTn id="10" dur="1" fill="hold">
                                          <p:stCondLst>
                                            <p:cond delay="0"/>
                                          </p:stCondLst>
                                        </p:cTn>
                                        <p:tgtEl>
                                          <p:spTgt spid="647179"/>
                                        </p:tgtEl>
                                        <p:attrNameLst>
                                          <p:attrName>style.visibility</p:attrName>
                                        </p:attrNameLst>
                                      </p:cBhvr>
                                      <p:to>
                                        <p:strVal val="visible"/>
                                      </p:to>
                                    </p:set>
                                    <p:anim calcmode="lin" valueType="num">
                                      <p:cBhvr>
                                        <p:cTn id="11" dur="1000" fill="hold"/>
                                        <p:tgtEl>
                                          <p:spTgt spid="647179"/>
                                        </p:tgtEl>
                                        <p:attrNameLst>
                                          <p:attrName>ppt_w</p:attrName>
                                        </p:attrNameLst>
                                      </p:cBhvr>
                                      <p:tavLst>
                                        <p:tav tm="0">
                                          <p:val>
                                            <p:fltVal val="0"/>
                                          </p:val>
                                        </p:tav>
                                        <p:tav tm="100000">
                                          <p:val>
                                            <p:strVal val="#ppt_w"/>
                                          </p:val>
                                        </p:tav>
                                      </p:tavLst>
                                    </p:anim>
                                    <p:anim calcmode="lin" valueType="num">
                                      <p:cBhvr>
                                        <p:cTn id="12" dur="1000" fill="hold"/>
                                        <p:tgtEl>
                                          <p:spTgt spid="647179"/>
                                        </p:tgtEl>
                                        <p:attrNameLst>
                                          <p:attrName>ppt_h</p:attrName>
                                        </p:attrNameLst>
                                      </p:cBhvr>
                                      <p:tavLst>
                                        <p:tav tm="0">
                                          <p:val>
                                            <p:fltVal val="0"/>
                                          </p:val>
                                        </p:tav>
                                        <p:tav tm="100000">
                                          <p:val>
                                            <p:strVal val="#ppt_h"/>
                                          </p:val>
                                        </p:tav>
                                      </p:tavLst>
                                    </p:anim>
                                    <p:anim calcmode="lin" valueType="num">
                                      <p:cBhvr>
                                        <p:cTn id="13" dur="1000" fill="hold"/>
                                        <p:tgtEl>
                                          <p:spTgt spid="647179"/>
                                        </p:tgtEl>
                                        <p:attrNameLst>
                                          <p:attrName>style.rotation</p:attrName>
                                        </p:attrNameLst>
                                      </p:cBhvr>
                                      <p:tavLst>
                                        <p:tav tm="0">
                                          <p:val>
                                            <p:fltVal val="90"/>
                                          </p:val>
                                        </p:tav>
                                        <p:tav tm="100000">
                                          <p:val>
                                            <p:fltVal val="0"/>
                                          </p:val>
                                        </p:tav>
                                      </p:tavLst>
                                    </p:anim>
                                    <p:animEffect transition="in" filter="fade">
                                      <p:cBhvr>
                                        <p:cTn id="14" dur="1000"/>
                                        <p:tgtEl>
                                          <p:spTgt spid="64717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47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投影片編號版面配置區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B11F06B-B518-44B5-9692-239C78846560}" type="slidenum">
              <a:rPr lang="en-US" altLang="zh-TW" b="0" smtClean="0"/>
              <a:pPr/>
              <a:t>8</a:t>
            </a:fld>
            <a:endParaRPr lang="en-US" altLang="zh-TW" b="0"/>
          </a:p>
        </p:txBody>
      </p:sp>
      <p:sp>
        <p:nvSpPr>
          <p:cNvPr id="38917" name="Rectangle 3"/>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38918" name="Rectangle 4"/>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38919" name="Rectangle 5"/>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38920" name="Rectangle 6"/>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38921" name="Rectangle 7"/>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38922" name="Rectangle 8"/>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38923" name="Rectangle 9"/>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zh-TW" altLang="zh-TW" sz="2400" b="0">
              <a:ea typeface="新細明體" pitchFamily="18" charset="-120"/>
            </a:endParaRPr>
          </a:p>
        </p:txBody>
      </p:sp>
      <p:sp>
        <p:nvSpPr>
          <p:cNvPr id="38924" name="Rectangle 1"/>
          <p:cNvSpPr>
            <a:spLocks noChangeArrowheads="1"/>
          </p:cNvSpPr>
          <p:nvPr/>
        </p:nvSpPr>
        <p:spPr bwMode="auto">
          <a:xfrm>
            <a:off x="3886200" y="1447800"/>
            <a:ext cx="1371600" cy="1066800"/>
          </a:xfrm>
          <a:prstGeom prst="rect">
            <a:avLst/>
          </a:prstGeom>
          <a:solidFill>
            <a:schemeClr val="bg1"/>
          </a:solidFill>
          <a:ln w="9525" algn="ctr">
            <a:solidFill>
              <a:schemeClr val="bg1"/>
            </a:solidFill>
            <a:round/>
            <a:headEnd/>
            <a:tailEnd/>
          </a:ln>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IN" altLang="en-US"/>
          </a:p>
        </p:txBody>
      </p:sp>
      <p:pic>
        <p:nvPicPr>
          <p:cNvPr id="2" name="Picture 1"/>
          <p:cNvPicPr>
            <a:picLocks noChangeAspect="1"/>
          </p:cNvPicPr>
          <p:nvPr/>
        </p:nvPicPr>
        <p:blipFill>
          <a:blip r:embed="rId3"/>
          <a:stretch>
            <a:fillRect/>
          </a:stretch>
        </p:blipFill>
        <p:spPr>
          <a:xfrm>
            <a:off x="55809" y="107951"/>
            <a:ext cx="6040191" cy="4025655"/>
          </a:xfrm>
          <a:prstGeom prst="rect">
            <a:avLst/>
          </a:prstGeom>
        </p:spPr>
      </p:pic>
      <p:pic>
        <p:nvPicPr>
          <p:cNvPr id="4" name="Picture 3"/>
          <p:cNvPicPr>
            <a:picLocks noChangeAspect="1"/>
          </p:cNvPicPr>
          <p:nvPr/>
        </p:nvPicPr>
        <p:blipFill>
          <a:blip r:embed="rId4"/>
          <a:stretch>
            <a:fillRect/>
          </a:stretch>
        </p:blipFill>
        <p:spPr>
          <a:xfrm>
            <a:off x="6096000" y="3129566"/>
            <a:ext cx="5743575" cy="3591909"/>
          </a:xfrm>
          <a:prstGeom prst="rect">
            <a:avLst/>
          </a:prstGeom>
        </p:spPr>
      </p:pic>
      <p:pic>
        <p:nvPicPr>
          <p:cNvPr id="5" name="Picture 4"/>
          <p:cNvPicPr>
            <a:picLocks noChangeAspect="1"/>
          </p:cNvPicPr>
          <p:nvPr/>
        </p:nvPicPr>
        <p:blipFill rotWithShape="1">
          <a:blip r:embed="rId5"/>
          <a:srcRect t="32777"/>
          <a:stretch/>
        </p:blipFill>
        <p:spPr>
          <a:xfrm>
            <a:off x="6078291" y="2343955"/>
            <a:ext cx="6019800" cy="595481"/>
          </a:xfrm>
          <a:prstGeom prst="rect">
            <a:avLst/>
          </a:prstGeom>
        </p:spPr>
      </p:pic>
    </p:spTree>
    <p:extLst>
      <p:ext uri="{BB962C8B-B14F-4D97-AF65-F5344CB8AC3E}">
        <p14:creationId xmlns:p14="http://schemas.microsoft.com/office/powerpoint/2010/main" val="643161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Count to Infinity</a:t>
            </a:r>
            <a:endParaRPr lang="en-US"/>
          </a:p>
        </p:txBody>
      </p:sp>
      <p:sp>
        <p:nvSpPr>
          <p:cNvPr id="3" name="Content Placeholder 2"/>
          <p:cNvSpPr>
            <a:spLocks noGrp="1"/>
          </p:cNvSpPr>
          <p:nvPr>
            <p:ph idx="1"/>
          </p:nvPr>
        </p:nvSpPr>
        <p:spPr/>
        <p:txBody>
          <a:bodyPr>
            <a:normAutofit/>
          </a:bodyPr>
          <a:lstStyle/>
          <a:p>
            <a:pPr algn="just"/>
            <a:r>
              <a:rPr lang="en-US" sz="2000">
                <a:latin typeface="Times" panose="02020603050405020304" pitchFamily="18" charset="0"/>
                <a:cs typeface="Times" panose="02020603050405020304" pitchFamily="18" charset="0"/>
              </a:rPr>
              <a:t>A problem with distance vector routing is that any decrease in cost (good news) propagates quickly, but any increase in cost (bad news) propagates slowly. For a routing protocol to work properly, if a link is broken (cost becomes infinity), every other router should be aware of it immediately, but in distance vector routing, this takes some time.</a:t>
            </a:r>
          </a:p>
          <a:p>
            <a:pPr algn="just"/>
            <a:r>
              <a:rPr lang="en-US" sz="2000">
                <a:latin typeface="Times" panose="02020603050405020304" pitchFamily="18" charset="0"/>
                <a:cs typeface="Times" panose="02020603050405020304" pitchFamily="18" charset="0"/>
              </a:rPr>
              <a:t>The problem is referred to as </a:t>
            </a:r>
            <a:r>
              <a:rPr lang="en-US" sz="2000" b="1">
                <a:latin typeface="Times" panose="02020603050405020304" pitchFamily="18" charset="0"/>
                <a:cs typeface="Times" panose="02020603050405020304" pitchFamily="18" charset="0"/>
              </a:rPr>
              <a:t>count to infinity. </a:t>
            </a:r>
            <a:r>
              <a:rPr lang="en-US" sz="2000">
                <a:latin typeface="Times" panose="02020603050405020304" pitchFamily="18" charset="0"/>
                <a:cs typeface="Times" panose="02020603050405020304" pitchFamily="18" charset="0"/>
              </a:rPr>
              <a:t>It takes several updates before the cost for a broken link is recorded as infinity by all routers. </a:t>
            </a:r>
          </a:p>
        </p:txBody>
      </p:sp>
      <p:sp>
        <p:nvSpPr>
          <p:cNvPr id="45058" name="Footer Placeholder 1"/>
          <p:cNvSpPr>
            <a:spLocks noGrp="1"/>
          </p:cNvSpPr>
          <p:nvPr>
            <p:ph type="ftr"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zh-TW"/>
              <a:t>TCP/IP Protocol Suite</a:t>
            </a:r>
          </a:p>
        </p:txBody>
      </p:sp>
      <p:sp>
        <p:nvSpPr>
          <p:cNvPr id="45059" name="Slide Number Placeholder 2"/>
          <p:cNvSpPr>
            <a:spLocks noGrp="1"/>
          </p:cNvSpPr>
          <p:nvPr>
            <p:ph type="sldNum" sz="quarter" idx="12"/>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5E5D068-6CA1-452D-AD6B-9866F810716A}" type="slidenum">
              <a:rPr lang="en-US" altLang="zh-TW" b="0" smtClean="0"/>
              <a:pPr/>
              <a:t>9</a:t>
            </a:fld>
            <a:endParaRPr lang="en-US" altLang="zh-TW" b="0"/>
          </a:p>
        </p:txBody>
      </p:sp>
    </p:spTree>
    <p:extLst>
      <p:ext uri="{BB962C8B-B14F-4D97-AF65-F5344CB8AC3E}">
        <p14:creationId xmlns:p14="http://schemas.microsoft.com/office/powerpoint/2010/main" val="870134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A5079F9AA3DAE41BFFDB638BE5E8259" ma:contentTypeVersion="10" ma:contentTypeDescription="Create a new document." ma:contentTypeScope="" ma:versionID="7627ae8f8f00a26a7565b6899ea1594e">
  <xsd:schema xmlns:xsd="http://www.w3.org/2001/XMLSchema" xmlns:xs="http://www.w3.org/2001/XMLSchema" xmlns:p="http://schemas.microsoft.com/office/2006/metadata/properties" xmlns:ns2="96b73ab5-af18-480c-badd-1b0e5ede93fa" xmlns:ns3="3109cd0c-d8c1-4d47-9e22-692d78df58d8" targetNamespace="http://schemas.microsoft.com/office/2006/metadata/properties" ma:root="true" ma:fieldsID="074bfa237c012b7a2206c542688529f8" ns2:_="" ns3:_="">
    <xsd:import namespace="96b73ab5-af18-480c-badd-1b0e5ede93fa"/>
    <xsd:import namespace="3109cd0c-d8c1-4d47-9e22-692d78df58d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b73ab5-af18-480c-badd-1b0e5ede93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109cd0c-d8c1-4d47-9e22-692d78df58d8"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LengthInSeconds xmlns="96b73ab5-af18-480c-badd-1b0e5ede93fa" xsi:nil="true"/>
    <SharedWithUsers xmlns="3109cd0c-d8c1-4d47-9e22-692d78df58d8">
      <UserInfo>
        <DisplayName/>
        <AccountId xsi:nil="true"/>
        <AccountType/>
      </UserInfo>
    </SharedWithUsers>
  </documentManagement>
</p:properties>
</file>

<file path=customXml/itemProps1.xml><?xml version="1.0" encoding="utf-8"?>
<ds:datastoreItem xmlns:ds="http://schemas.openxmlformats.org/officeDocument/2006/customXml" ds:itemID="{95D1BE9B-F4C0-4C69-8254-A864984B454D}">
  <ds:schemaRefs>
    <ds:schemaRef ds:uri="http://schemas.microsoft.com/sharepoint/v3/contenttype/forms"/>
  </ds:schemaRefs>
</ds:datastoreItem>
</file>

<file path=customXml/itemProps2.xml><?xml version="1.0" encoding="utf-8"?>
<ds:datastoreItem xmlns:ds="http://schemas.openxmlformats.org/officeDocument/2006/customXml" ds:itemID="{23108095-556C-448F-B161-818476B4D74C}">
  <ds:schemaRefs>
    <ds:schemaRef ds:uri="3109cd0c-d8c1-4d47-9e22-692d78df58d8"/>
    <ds:schemaRef ds:uri="96b73ab5-af18-480c-badd-1b0e5ede93f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5125EF2-E9BC-4B3E-A3FE-B508717758B7}">
  <ds:schemaRefs>
    <ds:schemaRef ds:uri="3109cd0c-d8c1-4d47-9e22-692d78df58d8"/>
    <ds:schemaRef ds:uri="96b73ab5-af18-480c-badd-1b0e5ede93fa"/>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23</Slides>
  <Notes>8</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Wired RIP</vt:lpstr>
      <vt:lpstr>Introduction</vt:lpstr>
      <vt:lpstr>PowerPoint Presentation</vt:lpstr>
      <vt:lpstr>PowerPoint Presentation</vt:lpstr>
      <vt:lpstr>Distance vector routing</vt:lpstr>
      <vt:lpstr>PowerPoint Presentation</vt:lpstr>
      <vt:lpstr>PowerPoint Presentation</vt:lpstr>
      <vt:lpstr>PowerPoint Presentation</vt:lpstr>
      <vt:lpstr>Count to Infinity</vt:lpstr>
      <vt:lpstr>PowerPoint Presentation</vt:lpstr>
      <vt:lpstr>Two-Node Instability </vt:lpstr>
      <vt:lpstr>Two-Node Instability </vt:lpstr>
      <vt:lpstr>PowerPoint Presentation</vt:lpstr>
      <vt:lpstr>PowerPoint Presentation</vt:lpstr>
      <vt:lpstr>RIP Timers</vt:lpstr>
      <vt:lpstr>PowerPoint Presentation</vt:lpstr>
      <vt:lpstr>Routing architecture</vt:lpstr>
      <vt:lpstr>Routing architecture</vt:lpstr>
      <vt:lpstr>Routing architecture</vt:lpstr>
      <vt:lpstr>PowerPoint Presentation</vt:lpstr>
      <vt:lpstr>PowerPoint Presentation</vt:lpstr>
      <vt:lpstr>Routing Information Protocol next generation (RIPng)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Wired RIP</dc:title>
  <dc:creator>Mahe</dc:creator>
  <cp:revision>1</cp:revision>
  <dcterms:created xsi:type="dcterms:W3CDTF">2021-05-23T04:37:14Z</dcterms:created>
  <dcterms:modified xsi:type="dcterms:W3CDTF">2024-02-20T05:28:31Z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0x0101004A5079F9AA3DAE41BFFDB638BE5E8259</vt:lpwstr>
  </property>
  <property fmtid="{D5CDD505-2E9C-101B-9397-08002B2CF9AE}" pid="3" name="Order">
    <vt:r8>4400</vt:r8>
  </property>
  <property fmtid="{D5CDD505-2E9C-101B-9397-08002B2CF9AE}" pid="4" name="xd_Signature">
    <vt:bool>false</vt:bool>
  </property>
  <property fmtid="{D5CDD505-2E9C-101B-9397-08002B2CF9AE}" pid="5" name="xd_ProgID">
    <vt:lpwstr/>
  </property>
  <property fmtid="{D5CDD505-2E9C-101B-9397-08002B2CF9AE}" pid="6" name="TriggerFlowInfo">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ies>
</file>