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9"/>
  </p:notesMasterIdLst>
  <p:sldIdLst>
    <p:sldId id="267" r:id="rId2"/>
    <p:sldId id="269" r:id="rId3"/>
    <p:sldId id="268" r:id="rId4"/>
    <p:sldId id="282" r:id="rId5"/>
    <p:sldId id="261" r:id="rId6"/>
    <p:sldId id="270" r:id="rId7"/>
    <p:sldId id="272" r:id="rId8"/>
    <p:sldId id="275" r:id="rId9"/>
    <p:sldId id="276" r:id="rId10"/>
    <p:sldId id="277" r:id="rId11"/>
    <p:sldId id="278" r:id="rId12"/>
    <p:sldId id="279" r:id="rId13"/>
    <p:sldId id="280" r:id="rId14"/>
    <p:sldId id="281" r:id="rId15"/>
    <p:sldId id="271" r:id="rId16"/>
    <p:sldId id="273"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993" autoAdjust="0"/>
  </p:normalViewPr>
  <p:slideViewPr>
    <p:cSldViewPr snapToGrid="0">
      <p:cViewPr varScale="1">
        <p:scale>
          <a:sx n="47" d="100"/>
          <a:sy n="47" d="100"/>
        </p:scale>
        <p:origin x="2035" y="38"/>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ckinson, Andrew" userId="3f4323fc-acaf-4385-8fff-2c74093aca1e" providerId="ADAL" clId="{BCCE1CD4-2C38-440C-B14E-1ED22B903F56}"/>
    <pc:docChg chg="custSel modSld sldOrd">
      <pc:chgData name="Dickinson, Andrew" userId="3f4323fc-acaf-4385-8fff-2c74093aca1e" providerId="ADAL" clId="{BCCE1CD4-2C38-440C-B14E-1ED22B903F56}" dt="2025-05-08T14:48:29.596" v="382" actId="20577"/>
      <pc:docMkLst>
        <pc:docMk/>
      </pc:docMkLst>
      <pc:sldChg chg="ord">
        <pc:chgData name="Dickinson, Andrew" userId="3f4323fc-acaf-4385-8fff-2c74093aca1e" providerId="ADAL" clId="{BCCE1CD4-2C38-440C-B14E-1ED22B903F56}" dt="2025-05-08T14:43:49.877" v="1"/>
        <pc:sldMkLst>
          <pc:docMk/>
          <pc:sldMk cId="2768695278" sldId="261"/>
        </pc:sldMkLst>
      </pc:sldChg>
      <pc:sldChg chg="modNotesTx">
        <pc:chgData name="Dickinson, Andrew" userId="3f4323fc-acaf-4385-8fff-2c74093aca1e" providerId="ADAL" clId="{BCCE1CD4-2C38-440C-B14E-1ED22B903F56}" dt="2025-05-08T14:44:00.966" v="6" actId="20577"/>
        <pc:sldMkLst>
          <pc:docMk/>
          <pc:sldMk cId="2543944477" sldId="267"/>
        </pc:sldMkLst>
      </pc:sldChg>
      <pc:sldChg chg="modNotesTx">
        <pc:chgData name="Dickinson, Andrew" userId="3f4323fc-acaf-4385-8fff-2c74093aca1e" providerId="ADAL" clId="{BCCE1CD4-2C38-440C-B14E-1ED22B903F56}" dt="2025-05-08T14:48:29.596" v="382" actId="20577"/>
        <pc:sldMkLst>
          <pc:docMk/>
          <pc:sldMk cId="679181042" sldId="269"/>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E1A1C2-9E95-43C6-84D3-5C353B2BA3A6}"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BC1647FA-FC16-4088-8781-5DF395C7980B}">
      <dgm:prSet/>
      <dgm:spPr/>
      <dgm:t>
        <a:bodyPr/>
        <a:lstStyle/>
        <a:p>
          <a:endParaRPr lang="en-US" dirty="0"/>
        </a:p>
      </dgm:t>
    </dgm:pt>
    <dgm:pt modelId="{63EF1F10-D557-4F10-B999-06D3BD92DC15}" type="parTrans" cxnId="{1887557E-35FE-46FA-8BA0-FBA65FF74552}">
      <dgm:prSet/>
      <dgm:spPr/>
      <dgm:t>
        <a:bodyPr/>
        <a:lstStyle/>
        <a:p>
          <a:endParaRPr lang="en-US"/>
        </a:p>
      </dgm:t>
    </dgm:pt>
    <dgm:pt modelId="{95DFB8A9-A8F2-44C9-B0F5-C0F85B6E87DD}" type="sibTrans" cxnId="{1887557E-35FE-46FA-8BA0-FBA65FF74552}">
      <dgm:prSet/>
      <dgm:spPr/>
      <dgm:t>
        <a:bodyPr/>
        <a:lstStyle/>
        <a:p>
          <a:endParaRPr lang="en-US"/>
        </a:p>
      </dgm:t>
    </dgm:pt>
    <dgm:pt modelId="{7020CCAD-93BA-4EF1-9AAE-39471372D13D}">
      <dgm:prSet/>
      <dgm:spPr/>
      <dgm:t>
        <a:bodyPr/>
        <a:lstStyle/>
        <a:p>
          <a:endParaRPr lang="en-US" dirty="0"/>
        </a:p>
      </dgm:t>
    </dgm:pt>
    <dgm:pt modelId="{C334F9B7-F099-49ED-AA1D-FCA4505C4399}" type="parTrans" cxnId="{0B5A0169-D9C1-446E-82F7-E8D3D9228710}">
      <dgm:prSet/>
      <dgm:spPr/>
      <dgm:t>
        <a:bodyPr/>
        <a:lstStyle/>
        <a:p>
          <a:endParaRPr lang="en-US"/>
        </a:p>
      </dgm:t>
    </dgm:pt>
    <dgm:pt modelId="{3CC89F7E-4D5D-4704-9E72-7E86AD25575A}" type="sibTrans" cxnId="{0B5A0169-D9C1-446E-82F7-E8D3D9228710}">
      <dgm:prSet/>
      <dgm:spPr/>
      <dgm:t>
        <a:bodyPr/>
        <a:lstStyle/>
        <a:p>
          <a:endParaRPr lang="en-US"/>
        </a:p>
      </dgm:t>
    </dgm:pt>
    <dgm:pt modelId="{23553C81-26F7-4E18-94BE-C9452D746B9B}">
      <dgm:prSet/>
      <dgm:spPr/>
      <dgm:t>
        <a:bodyPr/>
        <a:lstStyle/>
        <a:p>
          <a:endParaRPr lang="en-US" dirty="0"/>
        </a:p>
      </dgm:t>
    </dgm:pt>
    <dgm:pt modelId="{0A4FE284-2861-478E-997B-01411C9D44D0}" type="parTrans" cxnId="{2251E6E0-6376-4D48-BBF6-71A74BEBCA98}">
      <dgm:prSet/>
      <dgm:spPr/>
      <dgm:t>
        <a:bodyPr/>
        <a:lstStyle/>
        <a:p>
          <a:endParaRPr lang="en-US"/>
        </a:p>
      </dgm:t>
    </dgm:pt>
    <dgm:pt modelId="{00553CB4-3FC3-41B8-887F-6E51B0C44C2B}" type="sibTrans" cxnId="{2251E6E0-6376-4D48-BBF6-71A74BEBCA98}">
      <dgm:prSet/>
      <dgm:spPr/>
      <dgm:t>
        <a:bodyPr/>
        <a:lstStyle/>
        <a:p>
          <a:endParaRPr lang="en-US"/>
        </a:p>
      </dgm:t>
    </dgm:pt>
    <dgm:pt modelId="{E8F1A2F6-B71C-4950-B94B-47EEE5D8D187}">
      <dgm:prSet/>
      <dgm:spPr/>
      <dgm:t>
        <a:bodyPr/>
        <a:lstStyle/>
        <a:p>
          <a:endParaRPr lang="en-US" dirty="0"/>
        </a:p>
      </dgm:t>
    </dgm:pt>
    <dgm:pt modelId="{917EEC95-329A-4867-95C9-303CAFBE7BC3}" type="parTrans" cxnId="{B57AE466-A0A1-40EE-9061-E2706C172114}">
      <dgm:prSet/>
      <dgm:spPr/>
      <dgm:t>
        <a:bodyPr/>
        <a:lstStyle/>
        <a:p>
          <a:endParaRPr lang="en-US"/>
        </a:p>
      </dgm:t>
    </dgm:pt>
    <dgm:pt modelId="{FA944B4D-6B91-493E-93C4-4AFBA652ED21}" type="sibTrans" cxnId="{B57AE466-A0A1-40EE-9061-E2706C172114}">
      <dgm:prSet/>
      <dgm:spPr/>
      <dgm:t>
        <a:bodyPr/>
        <a:lstStyle/>
        <a:p>
          <a:endParaRPr lang="en-US"/>
        </a:p>
      </dgm:t>
    </dgm:pt>
    <dgm:pt modelId="{1A552DB5-8A00-4471-940C-06DAEF5D7598}">
      <dgm:prSet/>
      <dgm:spPr/>
      <dgm:t>
        <a:bodyPr/>
        <a:lstStyle/>
        <a:p>
          <a:pPr algn="ctr"/>
          <a:endParaRPr lang="en-US" dirty="0"/>
        </a:p>
      </dgm:t>
    </dgm:pt>
    <dgm:pt modelId="{02A5A747-96DD-4BC0-94CB-F4F19514DDD6}" type="sibTrans" cxnId="{C0661B17-35EA-484A-B3AC-B2B011B73B45}">
      <dgm:prSet/>
      <dgm:spPr/>
      <dgm:t>
        <a:bodyPr/>
        <a:lstStyle/>
        <a:p>
          <a:endParaRPr lang="en-US"/>
        </a:p>
      </dgm:t>
    </dgm:pt>
    <dgm:pt modelId="{C4E06E00-488D-46C6-B719-B834F94B36C5}" type="parTrans" cxnId="{C0661B17-35EA-484A-B3AC-B2B011B73B45}">
      <dgm:prSet/>
      <dgm:spPr/>
      <dgm:t>
        <a:bodyPr/>
        <a:lstStyle/>
        <a:p>
          <a:endParaRPr lang="en-US"/>
        </a:p>
      </dgm:t>
    </dgm:pt>
    <dgm:pt modelId="{A9312221-7DB9-4CD0-8999-86E663B10108}" type="pres">
      <dgm:prSet presAssocID="{21E1A1C2-9E95-43C6-84D3-5C353B2BA3A6}" presName="root" presStyleCnt="0">
        <dgm:presLayoutVars>
          <dgm:dir/>
          <dgm:resizeHandles val="exact"/>
        </dgm:presLayoutVars>
      </dgm:prSet>
      <dgm:spPr/>
    </dgm:pt>
    <dgm:pt modelId="{510F5CE2-E379-43DE-95C9-404149258CDA}" type="pres">
      <dgm:prSet presAssocID="{BC1647FA-FC16-4088-8781-5DF395C7980B}" presName="compNode" presStyleCnt="0"/>
      <dgm:spPr/>
    </dgm:pt>
    <dgm:pt modelId="{8D713087-BFBB-4240-AD58-8715C20A8E6E}" type="pres">
      <dgm:prSet presAssocID="{BC1647FA-FC16-4088-8781-5DF395C7980B}" presName="iconRect" presStyleLbl="nod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riorities outline"/>
        </a:ext>
      </dgm:extLst>
    </dgm:pt>
    <dgm:pt modelId="{494BDD52-8303-451B-9097-16F1C72964B4}" type="pres">
      <dgm:prSet presAssocID="{BC1647FA-FC16-4088-8781-5DF395C7980B}" presName="spaceRect" presStyleCnt="0"/>
      <dgm:spPr/>
    </dgm:pt>
    <dgm:pt modelId="{9C4611F3-68EF-458D-8555-33E83AAC8194}" type="pres">
      <dgm:prSet presAssocID="{BC1647FA-FC16-4088-8781-5DF395C7980B}" presName="textRect" presStyleLbl="revTx" presStyleIdx="0" presStyleCnt="5">
        <dgm:presLayoutVars>
          <dgm:chMax val="1"/>
          <dgm:chPref val="1"/>
        </dgm:presLayoutVars>
      </dgm:prSet>
      <dgm:spPr/>
    </dgm:pt>
    <dgm:pt modelId="{B3E2B716-7B40-4B3E-A71E-3A7A90FA6A23}" type="pres">
      <dgm:prSet presAssocID="{95DFB8A9-A8F2-44C9-B0F5-C0F85B6E87DD}" presName="sibTrans" presStyleCnt="0"/>
      <dgm:spPr/>
    </dgm:pt>
    <dgm:pt modelId="{42CF95A7-44CD-4C95-A29F-05C16C2E4EAE}" type="pres">
      <dgm:prSet presAssocID="{7020CCAD-93BA-4EF1-9AAE-39471372D13D}" presName="compNode" presStyleCnt="0"/>
      <dgm:spPr/>
    </dgm:pt>
    <dgm:pt modelId="{108E2A86-CF45-489F-9B09-9E0FEB793BEC}" type="pres">
      <dgm:prSet presAssocID="{7020CCAD-93BA-4EF1-9AAE-39471372D13D}"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Management outline"/>
        </a:ext>
      </dgm:extLst>
    </dgm:pt>
    <dgm:pt modelId="{FF1E9579-879E-4D83-A4FD-84B492C0B9BF}" type="pres">
      <dgm:prSet presAssocID="{7020CCAD-93BA-4EF1-9AAE-39471372D13D}" presName="spaceRect" presStyleCnt="0"/>
      <dgm:spPr/>
    </dgm:pt>
    <dgm:pt modelId="{E9CB981E-2F25-4C85-9911-B7AE7C9277A0}" type="pres">
      <dgm:prSet presAssocID="{7020CCAD-93BA-4EF1-9AAE-39471372D13D}" presName="textRect" presStyleLbl="revTx" presStyleIdx="1" presStyleCnt="5">
        <dgm:presLayoutVars>
          <dgm:chMax val="1"/>
          <dgm:chPref val="1"/>
        </dgm:presLayoutVars>
      </dgm:prSet>
      <dgm:spPr/>
    </dgm:pt>
    <dgm:pt modelId="{AF9928D6-829D-42DB-B176-CAB43522F69D}" type="pres">
      <dgm:prSet presAssocID="{3CC89F7E-4D5D-4704-9E72-7E86AD25575A}" presName="sibTrans" presStyleCnt="0"/>
      <dgm:spPr/>
    </dgm:pt>
    <dgm:pt modelId="{682DBB5D-F40C-4077-A49E-2BD88F251BDD}" type="pres">
      <dgm:prSet presAssocID="{23553C81-26F7-4E18-94BE-C9452D746B9B}" presName="compNode" presStyleCnt="0"/>
      <dgm:spPr/>
    </dgm:pt>
    <dgm:pt modelId="{8FB2C474-F8DE-4B18-AB47-D4D0D3899577}" type="pres">
      <dgm:prSet presAssocID="{23553C81-26F7-4E18-94BE-C9452D746B9B}"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Programmer male outline"/>
        </a:ext>
      </dgm:extLst>
    </dgm:pt>
    <dgm:pt modelId="{1249EE5C-5FF0-4BB7-9927-25C775AF6221}" type="pres">
      <dgm:prSet presAssocID="{23553C81-26F7-4E18-94BE-C9452D746B9B}" presName="spaceRect" presStyleCnt="0"/>
      <dgm:spPr/>
    </dgm:pt>
    <dgm:pt modelId="{78815FF0-0AB9-4ED6-B92A-5932A1203B53}" type="pres">
      <dgm:prSet presAssocID="{23553C81-26F7-4E18-94BE-C9452D746B9B}" presName="textRect" presStyleLbl="revTx" presStyleIdx="2" presStyleCnt="5">
        <dgm:presLayoutVars>
          <dgm:chMax val="1"/>
          <dgm:chPref val="1"/>
        </dgm:presLayoutVars>
      </dgm:prSet>
      <dgm:spPr/>
    </dgm:pt>
    <dgm:pt modelId="{C9B3B157-5B15-4D0F-911B-A79D041950E6}" type="pres">
      <dgm:prSet presAssocID="{00553CB4-3FC3-41B8-887F-6E51B0C44C2B}" presName="sibTrans" presStyleCnt="0"/>
      <dgm:spPr/>
    </dgm:pt>
    <dgm:pt modelId="{7BE143BB-3375-45F3-B7A1-62B17E0AB4D9}" type="pres">
      <dgm:prSet presAssocID="{1A552DB5-8A00-4471-940C-06DAEF5D7598}" presName="compNode" presStyleCnt="0"/>
      <dgm:spPr/>
    </dgm:pt>
    <dgm:pt modelId="{95F47AF0-81E1-45AF-BDB2-4F805A16DE7D}" type="pres">
      <dgm:prSet presAssocID="{1A552DB5-8A00-4471-940C-06DAEF5D7598}"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lder Search outline"/>
        </a:ext>
      </dgm:extLst>
    </dgm:pt>
    <dgm:pt modelId="{4D71A2C1-BE75-4AC4-8E5B-EBA30A11B042}" type="pres">
      <dgm:prSet presAssocID="{1A552DB5-8A00-4471-940C-06DAEF5D7598}" presName="spaceRect" presStyleCnt="0"/>
      <dgm:spPr/>
    </dgm:pt>
    <dgm:pt modelId="{16379CC7-27AC-4F67-B39E-72F49904C51C}" type="pres">
      <dgm:prSet presAssocID="{1A552DB5-8A00-4471-940C-06DAEF5D7598}" presName="textRect" presStyleLbl="revTx" presStyleIdx="3" presStyleCnt="5">
        <dgm:presLayoutVars>
          <dgm:chMax val="1"/>
          <dgm:chPref val="1"/>
        </dgm:presLayoutVars>
      </dgm:prSet>
      <dgm:spPr/>
    </dgm:pt>
    <dgm:pt modelId="{3ED71837-91FC-4B69-A268-FE34F03C44AB}" type="pres">
      <dgm:prSet presAssocID="{02A5A747-96DD-4BC0-94CB-F4F19514DDD6}" presName="sibTrans" presStyleCnt="0"/>
      <dgm:spPr/>
    </dgm:pt>
    <dgm:pt modelId="{72CEA82B-1A75-44C1-B8CD-638BADA50EA8}" type="pres">
      <dgm:prSet presAssocID="{E8F1A2F6-B71C-4950-B94B-47EEE5D8D187}" presName="compNode" presStyleCnt="0"/>
      <dgm:spPr/>
    </dgm:pt>
    <dgm:pt modelId="{59F41051-F2AF-482B-88AD-9374922D5350}" type="pres">
      <dgm:prSet presAssocID="{E8F1A2F6-B71C-4950-B94B-47EEE5D8D187}"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Clipboard Partially Checked outline"/>
        </a:ext>
      </dgm:extLst>
    </dgm:pt>
    <dgm:pt modelId="{3F16BFD6-C755-4313-A13E-C2868AABB4C5}" type="pres">
      <dgm:prSet presAssocID="{E8F1A2F6-B71C-4950-B94B-47EEE5D8D187}" presName="spaceRect" presStyleCnt="0"/>
      <dgm:spPr/>
    </dgm:pt>
    <dgm:pt modelId="{C7EF37BD-D239-4780-BC02-ED102033B001}" type="pres">
      <dgm:prSet presAssocID="{E8F1A2F6-B71C-4950-B94B-47EEE5D8D187}" presName="textRect" presStyleLbl="revTx" presStyleIdx="4" presStyleCnt="5">
        <dgm:presLayoutVars>
          <dgm:chMax val="1"/>
          <dgm:chPref val="1"/>
        </dgm:presLayoutVars>
      </dgm:prSet>
      <dgm:spPr/>
    </dgm:pt>
  </dgm:ptLst>
  <dgm:cxnLst>
    <dgm:cxn modelId="{476FDD02-D477-4DE2-A286-36FF34BDF9C3}" type="presOf" srcId="{23553C81-26F7-4E18-94BE-C9452D746B9B}" destId="{78815FF0-0AB9-4ED6-B92A-5932A1203B53}" srcOrd="0" destOrd="0" presId="urn:microsoft.com/office/officeart/2018/2/layout/IconLabelList"/>
    <dgm:cxn modelId="{C0661B17-35EA-484A-B3AC-B2B011B73B45}" srcId="{21E1A1C2-9E95-43C6-84D3-5C353B2BA3A6}" destId="{1A552DB5-8A00-4471-940C-06DAEF5D7598}" srcOrd="3" destOrd="0" parTransId="{C4E06E00-488D-46C6-B719-B834F94B36C5}" sibTransId="{02A5A747-96DD-4BC0-94CB-F4F19514DDD6}"/>
    <dgm:cxn modelId="{E58B0219-5435-4BCA-B378-2BCC7B6DD450}" type="presOf" srcId="{7020CCAD-93BA-4EF1-9AAE-39471372D13D}" destId="{E9CB981E-2F25-4C85-9911-B7AE7C9277A0}" srcOrd="0" destOrd="0" presId="urn:microsoft.com/office/officeart/2018/2/layout/IconLabelList"/>
    <dgm:cxn modelId="{F96B9F23-50EF-453C-BD95-36920E34A390}" type="presOf" srcId="{21E1A1C2-9E95-43C6-84D3-5C353B2BA3A6}" destId="{A9312221-7DB9-4CD0-8999-86E663B10108}" srcOrd="0" destOrd="0" presId="urn:microsoft.com/office/officeart/2018/2/layout/IconLabelList"/>
    <dgm:cxn modelId="{D4748127-03CE-4F30-8B4B-4C6A388C6DB0}" type="presOf" srcId="{1A552DB5-8A00-4471-940C-06DAEF5D7598}" destId="{16379CC7-27AC-4F67-B39E-72F49904C51C}" srcOrd="0" destOrd="0" presId="urn:microsoft.com/office/officeart/2018/2/layout/IconLabelList"/>
    <dgm:cxn modelId="{B57AE466-A0A1-40EE-9061-E2706C172114}" srcId="{21E1A1C2-9E95-43C6-84D3-5C353B2BA3A6}" destId="{E8F1A2F6-B71C-4950-B94B-47EEE5D8D187}" srcOrd="4" destOrd="0" parTransId="{917EEC95-329A-4867-95C9-303CAFBE7BC3}" sibTransId="{FA944B4D-6B91-493E-93C4-4AFBA652ED21}"/>
    <dgm:cxn modelId="{0B5A0169-D9C1-446E-82F7-E8D3D9228710}" srcId="{21E1A1C2-9E95-43C6-84D3-5C353B2BA3A6}" destId="{7020CCAD-93BA-4EF1-9AAE-39471372D13D}" srcOrd="1" destOrd="0" parTransId="{C334F9B7-F099-49ED-AA1D-FCA4505C4399}" sibTransId="{3CC89F7E-4D5D-4704-9E72-7E86AD25575A}"/>
    <dgm:cxn modelId="{34B68C4C-1861-44B9-ACC5-9BB3E0949AD8}" type="presOf" srcId="{BC1647FA-FC16-4088-8781-5DF395C7980B}" destId="{9C4611F3-68EF-458D-8555-33E83AAC8194}" srcOrd="0" destOrd="0" presId="urn:microsoft.com/office/officeart/2018/2/layout/IconLabelList"/>
    <dgm:cxn modelId="{1887557E-35FE-46FA-8BA0-FBA65FF74552}" srcId="{21E1A1C2-9E95-43C6-84D3-5C353B2BA3A6}" destId="{BC1647FA-FC16-4088-8781-5DF395C7980B}" srcOrd="0" destOrd="0" parTransId="{63EF1F10-D557-4F10-B999-06D3BD92DC15}" sibTransId="{95DFB8A9-A8F2-44C9-B0F5-C0F85B6E87DD}"/>
    <dgm:cxn modelId="{55137CD3-536D-4C26-A0EF-3049BD3ED815}" type="presOf" srcId="{E8F1A2F6-B71C-4950-B94B-47EEE5D8D187}" destId="{C7EF37BD-D239-4780-BC02-ED102033B001}" srcOrd="0" destOrd="0" presId="urn:microsoft.com/office/officeart/2018/2/layout/IconLabelList"/>
    <dgm:cxn modelId="{2251E6E0-6376-4D48-BBF6-71A74BEBCA98}" srcId="{21E1A1C2-9E95-43C6-84D3-5C353B2BA3A6}" destId="{23553C81-26F7-4E18-94BE-C9452D746B9B}" srcOrd="2" destOrd="0" parTransId="{0A4FE284-2861-478E-997B-01411C9D44D0}" sibTransId="{00553CB4-3FC3-41B8-887F-6E51B0C44C2B}"/>
    <dgm:cxn modelId="{7A2D4CD5-05A4-4CE3-8F37-72BA31E17D7F}" type="presParOf" srcId="{A9312221-7DB9-4CD0-8999-86E663B10108}" destId="{510F5CE2-E379-43DE-95C9-404149258CDA}" srcOrd="0" destOrd="0" presId="urn:microsoft.com/office/officeart/2018/2/layout/IconLabelList"/>
    <dgm:cxn modelId="{F7D6A916-D03F-425E-BD49-F6976CAE829B}" type="presParOf" srcId="{510F5CE2-E379-43DE-95C9-404149258CDA}" destId="{8D713087-BFBB-4240-AD58-8715C20A8E6E}" srcOrd="0" destOrd="0" presId="urn:microsoft.com/office/officeart/2018/2/layout/IconLabelList"/>
    <dgm:cxn modelId="{B0514BB6-19E5-480A-8DD6-53FC9D0B3D39}" type="presParOf" srcId="{510F5CE2-E379-43DE-95C9-404149258CDA}" destId="{494BDD52-8303-451B-9097-16F1C72964B4}" srcOrd="1" destOrd="0" presId="urn:microsoft.com/office/officeart/2018/2/layout/IconLabelList"/>
    <dgm:cxn modelId="{7D9A1B9B-F854-4BD9-93F4-307783AB248D}" type="presParOf" srcId="{510F5CE2-E379-43DE-95C9-404149258CDA}" destId="{9C4611F3-68EF-458D-8555-33E83AAC8194}" srcOrd="2" destOrd="0" presId="urn:microsoft.com/office/officeart/2018/2/layout/IconLabelList"/>
    <dgm:cxn modelId="{AB793BBD-BF5D-44D9-8535-4AEAF3630294}" type="presParOf" srcId="{A9312221-7DB9-4CD0-8999-86E663B10108}" destId="{B3E2B716-7B40-4B3E-A71E-3A7A90FA6A23}" srcOrd="1" destOrd="0" presId="urn:microsoft.com/office/officeart/2018/2/layout/IconLabelList"/>
    <dgm:cxn modelId="{599D6CFB-DAFF-4ABA-8924-CAB85DDB1691}" type="presParOf" srcId="{A9312221-7DB9-4CD0-8999-86E663B10108}" destId="{42CF95A7-44CD-4C95-A29F-05C16C2E4EAE}" srcOrd="2" destOrd="0" presId="urn:microsoft.com/office/officeart/2018/2/layout/IconLabelList"/>
    <dgm:cxn modelId="{DF94D346-942A-4B00-8D2C-4B9C17CA815E}" type="presParOf" srcId="{42CF95A7-44CD-4C95-A29F-05C16C2E4EAE}" destId="{108E2A86-CF45-489F-9B09-9E0FEB793BEC}" srcOrd="0" destOrd="0" presId="urn:microsoft.com/office/officeart/2018/2/layout/IconLabelList"/>
    <dgm:cxn modelId="{F3D0330E-749B-4F7E-B670-696192D452D1}" type="presParOf" srcId="{42CF95A7-44CD-4C95-A29F-05C16C2E4EAE}" destId="{FF1E9579-879E-4D83-A4FD-84B492C0B9BF}" srcOrd="1" destOrd="0" presId="urn:microsoft.com/office/officeart/2018/2/layout/IconLabelList"/>
    <dgm:cxn modelId="{BFFBC9C0-98D4-4C30-8006-42998365D23C}" type="presParOf" srcId="{42CF95A7-44CD-4C95-A29F-05C16C2E4EAE}" destId="{E9CB981E-2F25-4C85-9911-B7AE7C9277A0}" srcOrd="2" destOrd="0" presId="urn:microsoft.com/office/officeart/2018/2/layout/IconLabelList"/>
    <dgm:cxn modelId="{87357235-98A7-41A0-8395-BE379A2BD296}" type="presParOf" srcId="{A9312221-7DB9-4CD0-8999-86E663B10108}" destId="{AF9928D6-829D-42DB-B176-CAB43522F69D}" srcOrd="3" destOrd="0" presId="urn:microsoft.com/office/officeart/2018/2/layout/IconLabelList"/>
    <dgm:cxn modelId="{848E1A85-3900-4976-A6D7-D7D4069B828A}" type="presParOf" srcId="{A9312221-7DB9-4CD0-8999-86E663B10108}" destId="{682DBB5D-F40C-4077-A49E-2BD88F251BDD}" srcOrd="4" destOrd="0" presId="urn:microsoft.com/office/officeart/2018/2/layout/IconLabelList"/>
    <dgm:cxn modelId="{92388F56-286F-453F-B82A-A26B91C63FC4}" type="presParOf" srcId="{682DBB5D-F40C-4077-A49E-2BD88F251BDD}" destId="{8FB2C474-F8DE-4B18-AB47-D4D0D3899577}" srcOrd="0" destOrd="0" presId="urn:microsoft.com/office/officeart/2018/2/layout/IconLabelList"/>
    <dgm:cxn modelId="{CFA4BC1D-50DA-4FD8-B904-6D049C55520E}" type="presParOf" srcId="{682DBB5D-F40C-4077-A49E-2BD88F251BDD}" destId="{1249EE5C-5FF0-4BB7-9927-25C775AF6221}" srcOrd="1" destOrd="0" presId="urn:microsoft.com/office/officeart/2018/2/layout/IconLabelList"/>
    <dgm:cxn modelId="{CFEE2B86-01B7-4A53-87D3-6655E1969027}" type="presParOf" srcId="{682DBB5D-F40C-4077-A49E-2BD88F251BDD}" destId="{78815FF0-0AB9-4ED6-B92A-5932A1203B53}" srcOrd="2" destOrd="0" presId="urn:microsoft.com/office/officeart/2018/2/layout/IconLabelList"/>
    <dgm:cxn modelId="{4E49DD25-301D-464D-AEDE-77FB8169F5E1}" type="presParOf" srcId="{A9312221-7DB9-4CD0-8999-86E663B10108}" destId="{C9B3B157-5B15-4D0F-911B-A79D041950E6}" srcOrd="5" destOrd="0" presId="urn:microsoft.com/office/officeart/2018/2/layout/IconLabelList"/>
    <dgm:cxn modelId="{4D0E0987-5AC0-4E66-A093-28325F86DAC1}" type="presParOf" srcId="{A9312221-7DB9-4CD0-8999-86E663B10108}" destId="{7BE143BB-3375-45F3-B7A1-62B17E0AB4D9}" srcOrd="6" destOrd="0" presId="urn:microsoft.com/office/officeart/2018/2/layout/IconLabelList"/>
    <dgm:cxn modelId="{D549DB57-8FE6-445B-B86F-DF86BB8E193E}" type="presParOf" srcId="{7BE143BB-3375-45F3-B7A1-62B17E0AB4D9}" destId="{95F47AF0-81E1-45AF-BDB2-4F805A16DE7D}" srcOrd="0" destOrd="0" presId="urn:microsoft.com/office/officeart/2018/2/layout/IconLabelList"/>
    <dgm:cxn modelId="{6CECD674-F1F7-4D3F-B921-10DBE974FCB7}" type="presParOf" srcId="{7BE143BB-3375-45F3-B7A1-62B17E0AB4D9}" destId="{4D71A2C1-BE75-4AC4-8E5B-EBA30A11B042}" srcOrd="1" destOrd="0" presId="urn:microsoft.com/office/officeart/2018/2/layout/IconLabelList"/>
    <dgm:cxn modelId="{5581292E-2894-4087-AFC6-047D7D7D91BC}" type="presParOf" srcId="{7BE143BB-3375-45F3-B7A1-62B17E0AB4D9}" destId="{16379CC7-27AC-4F67-B39E-72F49904C51C}" srcOrd="2" destOrd="0" presId="urn:microsoft.com/office/officeart/2018/2/layout/IconLabelList"/>
    <dgm:cxn modelId="{9A3369F6-92CD-4EA1-B0CC-3C6002F19433}" type="presParOf" srcId="{A9312221-7DB9-4CD0-8999-86E663B10108}" destId="{3ED71837-91FC-4B69-A268-FE34F03C44AB}" srcOrd="7" destOrd="0" presId="urn:microsoft.com/office/officeart/2018/2/layout/IconLabelList"/>
    <dgm:cxn modelId="{3DA63F15-586C-46C3-8CED-62464F943296}" type="presParOf" srcId="{A9312221-7DB9-4CD0-8999-86E663B10108}" destId="{72CEA82B-1A75-44C1-B8CD-638BADA50EA8}" srcOrd="8" destOrd="0" presId="urn:microsoft.com/office/officeart/2018/2/layout/IconLabelList"/>
    <dgm:cxn modelId="{970B5785-B266-4A81-9B5E-C104F15B3CCE}" type="presParOf" srcId="{72CEA82B-1A75-44C1-B8CD-638BADA50EA8}" destId="{59F41051-F2AF-482B-88AD-9374922D5350}" srcOrd="0" destOrd="0" presId="urn:microsoft.com/office/officeart/2018/2/layout/IconLabelList"/>
    <dgm:cxn modelId="{DDC56D1D-90B2-4D20-9377-327B01FED123}" type="presParOf" srcId="{72CEA82B-1A75-44C1-B8CD-638BADA50EA8}" destId="{3F16BFD6-C755-4313-A13E-C2868AABB4C5}" srcOrd="1" destOrd="0" presId="urn:microsoft.com/office/officeart/2018/2/layout/IconLabelList"/>
    <dgm:cxn modelId="{9B929540-79EA-43AA-9EDC-86D84CFAAC4F}" type="presParOf" srcId="{72CEA82B-1A75-44C1-B8CD-638BADA50EA8}" destId="{C7EF37BD-D239-4780-BC02-ED102033B001}"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13087-BFBB-4240-AD58-8715C20A8E6E}">
      <dsp:nvSpPr>
        <dsp:cNvPr id="0" name=""/>
        <dsp:cNvSpPr/>
      </dsp:nvSpPr>
      <dsp:spPr>
        <a:xfrm>
          <a:off x="775199" y="864964"/>
          <a:ext cx="810000" cy="81000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C4611F3-68EF-458D-8555-33E83AAC8194}">
      <dsp:nvSpPr>
        <dsp:cNvPr id="0" name=""/>
        <dsp:cNvSpPr/>
      </dsp:nvSpPr>
      <dsp:spPr>
        <a:xfrm>
          <a:off x="280199"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280199" y="1945097"/>
        <a:ext cx="1800000" cy="720000"/>
      </dsp:txXfrm>
    </dsp:sp>
    <dsp:sp modelId="{108E2A86-CF45-489F-9B09-9E0FEB793BEC}">
      <dsp:nvSpPr>
        <dsp:cNvPr id="0" name=""/>
        <dsp:cNvSpPr/>
      </dsp:nvSpPr>
      <dsp:spPr>
        <a:xfrm>
          <a:off x="2890200" y="864964"/>
          <a:ext cx="810000" cy="81000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CB981E-2F25-4C85-9911-B7AE7C9277A0}">
      <dsp:nvSpPr>
        <dsp:cNvPr id="0" name=""/>
        <dsp:cNvSpPr/>
      </dsp:nvSpPr>
      <dsp:spPr>
        <a:xfrm>
          <a:off x="2395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2395200" y="1945097"/>
        <a:ext cx="1800000" cy="720000"/>
      </dsp:txXfrm>
    </dsp:sp>
    <dsp:sp modelId="{8FB2C474-F8DE-4B18-AB47-D4D0D3899577}">
      <dsp:nvSpPr>
        <dsp:cNvPr id="0" name=""/>
        <dsp:cNvSpPr/>
      </dsp:nvSpPr>
      <dsp:spPr>
        <a:xfrm>
          <a:off x="5005200" y="864964"/>
          <a:ext cx="810000" cy="81000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815FF0-0AB9-4ED6-B92A-5932A1203B53}">
      <dsp:nvSpPr>
        <dsp:cNvPr id="0" name=""/>
        <dsp:cNvSpPr/>
      </dsp:nvSpPr>
      <dsp:spPr>
        <a:xfrm>
          <a:off x="4510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4510200" y="1945097"/>
        <a:ext cx="1800000" cy="720000"/>
      </dsp:txXfrm>
    </dsp:sp>
    <dsp:sp modelId="{95F47AF0-81E1-45AF-BDB2-4F805A16DE7D}">
      <dsp:nvSpPr>
        <dsp:cNvPr id="0" name=""/>
        <dsp:cNvSpPr/>
      </dsp:nvSpPr>
      <dsp:spPr>
        <a:xfrm>
          <a:off x="7120200" y="864964"/>
          <a:ext cx="810000" cy="810000"/>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379CC7-27AC-4F67-B39E-72F49904C51C}">
      <dsp:nvSpPr>
        <dsp:cNvPr id="0" name=""/>
        <dsp:cNvSpPr/>
      </dsp:nvSpPr>
      <dsp:spPr>
        <a:xfrm>
          <a:off x="6625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6625200" y="1945097"/>
        <a:ext cx="1800000" cy="720000"/>
      </dsp:txXfrm>
    </dsp:sp>
    <dsp:sp modelId="{59F41051-F2AF-482B-88AD-9374922D5350}">
      <dsp:nvSpPr>
        <dsp:cNvPr id="0" name=""/>
        <dsp:cNvSpPr/>
      </dsp:nvSpPr>
      <dsp:spPr>
        <a:xfrm>
          <a:off x="9235199" y="864964"/>
          <a:ext cx="810000" cy="810000"/>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7EF37BD-D239-4780-BC02-ED102033B001}">
      <dsp:nvSpPr>
        <dsp:cNvPr id="0" name=""/>
        <dsp:cNvSpPr/>
      </dsp:nvSpPr>
      <dsp:spPr>
        <a:xfrm>
          <a:off x="8740200" y="1945097"/>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90000"/>
            </a:lnSpc>
            <a:spcBef>
              <a:spcPct val="0"/>
            </a:spcBef>
            <a:spcAft>
              <a:spcPct val="35000"/>
            </a:spcAft>
            <a:buNone/>
          </a:pPr>
          <a:endParaRPr lang="en-US" sz="2400" kern="1200" dirty="0"/>
        </a:p>
      </dsp:txBody>
      <dsp:txXfrm>
        <a:off x="8740200" y="1945097"/>
        <a:ext cx="18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524CC67-45C1-49D0-8AEB-2EF995C1B354}" type="datetimeFigureOut">
              <a:rPr lang="en-GB" smtClean="0"/>
              <a:t>08/05/2025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68FA-4CE9-4E49-9680-76DC0DFBA015}" type="slidenum">
              <a:rPr lang="en-GB" smtClean="0"/>
              <a:t>‹#›</a:t>
            </a:fld>
            <a:endParaRPr lang="en-GB"/>
          </a:p>
        </p:txBody>
      </p:sp>
    </p:spTree>
    <p:extLst>
      <p:ext uri="{BB962C8B-B14F-4D97-AF65-F5344CB8AC3E}">
        <p14:creationId xmlns:p14="http://schemas.microsoft.com/office/powerpoint/2010/main" val="4183376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Andy</a:t>
            </a:r>
          </a:p>
          <a:p>
            <a:r>
              <a:rPr lang="en-GB" i="1" dirty="0"/>
              <a:t>Welcome – quick intro to project</a:t>
            </a:r>
          </a:p>
          <a:p>
            <a:endParaRPr lang="en-GB" dirty="0"/>
          </a:p>
          <a:p>
            <a:r>
              <a:rPr lang="en-GB" dirty="0"/>
              <a:t>Our project investigates the development of a conversational search system which retrieves documents for the user. It further asks clarifying questions to resolve ambiguity in user queries. Traditional search systems often struggle with underspecified or ambiguous queries and can lead to irrelevant or broad results</a:t>
            </a:r>
            <a:r>
              <a:rPr lang="en-GB"/>
              <a:t>. </a:t>
            </a:r>
            <a:endParaRPr lang="en-GB" dirty="0"/>
          </a:p>
        </p:txBody>
      </p:sp>
      <p:sp>
        <p:nvSpPr>
          <p:cNvPr id="4" name="Slide Number Placeholder 3"/>
          <p:cNvSpPr>
            <a:spLocks noGrp="1"/>
          </p:cNvSpPr>
          <p:nvPr>
            <p:ph type="sldNum" sz="quarter" idx="5"/>
          </p:nvPr>
        </p:nvSpPr>
        <p:spPr/>
        <p:txBody>
          <a:bodyPr/>
          <a:lstStyle/>
          <a:p>
            <a:fld id="{11EE68FA-4CE9-4E49-9680-76DC0DFBA015}" type="slidenum">
              <a:rPr lang="en-GB" smtClean="0"/>
              <a:t>1</a:t>
            </a:fld>
            <a:endParaRPr lang="en-GB"/>
          </a:p>
        </p:txBody>
      </p:sp>
    </p:spTree>
    <p:extLst>
      <p:ext uri="{BB962C8B-B14F-4D97-AF65-F5344CB8AC3E}">
        <p14:creationId xmlns:p14="http://schemas.microsoft.com/office/powerpoint/2010/main" val="11413911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10</a:t>
            </a:fld>
            <a:endParaRPr lang="en-GB"/>
          </a:p>
        </p:txBody>
      </p:sp>
    </p:spTree>
    <p:extLst>
      <p:ext uri="{BB962C8B-B14F-4D97-AF65-F5344CB8AC3E}">
        <p14:creationId xmlns:p14="http://schemas.microsoft.com/office/powerpoint/2010/main" val="3736474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Ansh</a:t>
            </a:r>
          </a:p>
        </p:txBody>
      </p:sp>
      <p:sp>
        <p:nvSpPr>
          <p:cNvPr id="4" name="Slide Number Placeholder 3"/>
          <p:cNvSpPr>
            <a:spLocks noGrp="1"/>
          </p:cNvSpPr>
          <p:nvPr>
            <p:ph type="sldNum" sz="quarter" idx="5"/>
          </p:nvPr>
        </p:nvSpPr>
        <p:spPr/>
        <p:txBody>
          <a:bodyPr/>
          <a:lstStyle/>
          <a:p>
            <a:fld id="{11EE68FA-4CE9-4E49-9680-76DC0DFBA015}" type="slidenum">
              <a:rPr lang="en-GB" smtClean="0"/>
              <a:t>11</a:t>
            </a:fld>
            <a:endParaRPr lang="en-GB"/>
          </a:p>
        </p:txBody>
      </p:sp>
    </p:spTree>
    <p:extLst>
      <p:ext uri="{BB962C8B-B14F-4D97-AF65-F5344CB8AC3E}">
        <p14:creationId xmlns:p14="http://schemas.microsoft.com/office/powerpoint/2010/main" val="5742143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Ansh</a:t>
            </a:r>
          </a:p>
        </p:txBody>
      </p:sp>
      <p:sp>
        <p:nvSpPr>
          <p:cNvPr id="4" name="Slide Number Placeholder 3"/>
          <p:cNvSpPr>
            <a:spLocks noGrp="1"/>
          </p:cNvSpPr>
          <p:nvPr>
            <p:ph type="sldNum" sz="quarter" idx="5"/>
          </p:nvPr>
        </p:nvSpPr>
        <p:spPr/>
        <p:txBody>
          <a:bodyPr/>
          <a:lstStyle/>
          <a:p>
            <a:fld id="{11EE68FA-4CE9-4E49-9680-76DC0DFBA015}" type="slidenum">
              <a:rPr lang="en-GB" smtClean="0"/>
              <a:t>12</a:t>
            </a:fld>
            <a:endParaRPr lang="en-GB"/>
          </a:p>
        </p:txBody>
      </p:sp>
    </p:spTree>
    <p:extLst>
      <p:ext uri="{BB962C8B-B14F-4D97-AF65-F5344CB8AC3E}">
        <p14:creationId xmlns:p14="http://schemas.microsoft.com/office/powerpoint/2010/main" val="38082739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Ansh</a:t>
            </a:r>
          </a:p>
        </p:txBody>
      </p:sp>
      <p:sp>
        <p:nvSpPr>
          <p:cNvPr id="4" name="Slide Number Placeholder 3"/>
          <p:cNvSpPr>
            <a:spLocks noGrp="1"/>
          </p:cNvSpPr>
          <p:nvPr>
            <p:ph type="sldNum" sz="quarter" idx="5"/>
          </p:nvPr>
        </p:nvSpPr>
        <p:spPr/>
        <p:txBody>
          <a:bodyPr/>
          <a:lstStyle/>
          <a:p>
            <a:fld id="{11EE68FA-4CE9-4E49-9680-76DC0DFBA015}" type="slidenum">
              <a:rPr lang="en-GB" smtClean="0"/>
              <a:t>13</a:t>
            </a:fld>
            <a:endParaRPr lang="en-GB"/>
          </a:p>
        </p:txBody>
      </p:sp>
    </p:spTree>
    <p:extLst>
      <p:ext uri="{BB962C8B-B14F-4D97-AF65-F5344CB8AC3E}">
        <p14:creationId xmlns:p14="http://schemas.microsoft.com/office/powerpoint/2010/main" val="1734876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Ansh</a:t>
            </a:r>
          </a:p>
        </p:txBody>
      </p:sp>
      <p:sp>
        <p:nvSpPr>
          <p:cNvPr id="4" name="Slide Number Placeholder 3"/>
          <p:cNvSpPr>
            <a:spLocks noGrp="1"/>
          </p:cNvSpPr>
          <p:nvPr>
            <p:ph type="sldNum" sz="quarter" idx="5"/>
          </p:nvPr>
        </p:nvSpPr>
        <p:spPr/>
        <p:txBody>
          <a:bodyPr/>
          <a:lstStyle/>
          <a:p>
            <a:fld id="{11EE68FA-4CE9-4E49-9680-76DC0DFBA015}" type="slidenum">
              <a:rPr lang="en-GB" smtClean="0"/>
              <a:t>14</a:t>
            </a:fld>
            <a:endParaRPr lang="en-GB"/>
          </a:p>
        </p:txBody>
      </p:sp>
    </p:spTree>
    <p:extLst>
      <p:ext uri="{BB962C8B-B14F-4D97-AF65-F5344CB8AC3E}">
        <p14:creationId xmlns:p14="http://schemas.microsoft.com/office/powerpoint/2010/main" val="2243323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Jack</a:t>
            </a:r>
          </a:p>
          <a:p>
            <a:r>
              <a:rPr lang="en-GB" i="1" dirty="0"/>
              <a:t>List all the main features that will be presented </a:t>
            </a:r>
            <a:r>
              <a:rPr lang="en-GB" i="1"/>
              <a:t>in the demo video</a:t>
            </a:r>
            <a:endParaRPr lang="en-GB" i="1" dirty="0"/>
          </a:p>
        </p:txBody>
      </p:sp>
      <p:sp>
        <p:nvSpPr>
          <p:cNvPr id="4" name="Slide Number Placeholder 3"/>
          <p:cNvSpPr>
            <a:spLocks noGrp="1"/>
          </p:cNvSpPr>
          <p:nvPr>
            <p:ph type="sldNum" sz="quarter" idx="5"/>
          </p:nvPr>
        </p:nvSpPr>
        <p:spPr/>
        <p:txBody>
          <a:bodyPr/>
          <a:lstStyle/>
          <a:p>
            <a:fld id="{11EE68FA-4CE9-4E49-9680-76DC0DFBA015}" type="slidenum">
              <a:rPr lang="en-GB" smtClean="0"/>
              <a:t>15</a:t>
            </a:fld>
            <a:endParaRPr lang="en-GB"/>
          </a:p>
        </p:txBody>
      </p:sp>
    </p:spTree>
    <p:extLst>
      <p:ext uri="{BB962C8B-B14F-4D97-AF65-F5344CB8AC3E}">
        <p14:creationId xmlns:p14="http://schemas.microsoft.com/office/powerpoint/2010/main" val="3470139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Jack</a:t>
            </a:r>
          </a:p>
          <a:p>
            <a:r>
              <a:rPr lang="en-GB" i="1" dirty="0"/>
              <a:t>Once sharing via teams, hover over share at the top of the screen, and click on share audio.</a:t>
            </a:r>
          </a:p>
          <a:p>
            <a:endParaRPr lang="en-GB" i="1"/>
          </a:p>
          <a:p>
            <a:endParaRPr lang="en-GB" i="1" dirty="0"/>
          </a:p>
        </p:txBody>
      </p:sp>
      <p:sp>
        <p:nvSpPr>
          <p:cNvPr id="4" name="Slide Number Placeholder 3"/>
          <p:cNvSpPr>
            <a:spLocks noGrp="1"/>
          </p:cNvSpPr>
          <p:nvPr>
            <p:ph type="sldNum" sz="quarter" idx="5"/>
          </p:nvPr>
        </p:nvSpPr>
        <p:spPr/>
        <p:txBody>
          <a:bodyPr/>
          <a:lstStyle/>
          <a:p>
            <a:fld id="{11EE68FA-4CE9-4E49-9680-76DC0DFBA015}" type="slidenum">
              <a:rPr lang="en-GB" smtClean="0"/>
              <a:t>16</a:t>
            </a:fld>
            <a:endParaRPr lang="en-GB"/>
          </a:p>
        </p:txBody>
      </p:sp>
    </p:spTree>
    <p:extLst>
      <p:ext uri="{BB962C8B-B14F-4D97-AF65-F5344CB8AC3E}">
        <p14:creationId xmlns:p14="http://schemas.microsoft.com/office/powerpoint/2010/main" val="408374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Andy</a:t>
            </a:r>
          </a:p>
          <a:p>
            <a:r>
              <a:rPr lang="en-GB" i="1" dirty="0"/>
              <a:t>What project set out to do.</a:t>
            </a:r>
          </a:p>
          <a:p>
            <a:endParaRPr lang="en-GB" i="1" dirty="0"/>
          </a:p>
          <a:p>
            <a:r>
              <a:rPr lang="en-GB" i="0" dirty="0"/>
              <a:t>Our project set out to develop a system in relation to three main research questions:</a:t>
            </a:r>
            <a:br>
              <a:rPr lang="en-GB" i="1" dirty="0"/>
            </a:br>
            <a:br>
              <a:rPr lang="en-GB" dirty="0"/>
            </a:br>
            <a:r>
              <a:rPr lang="en-GB" dirty="0"/>
              <a:t>RQ1 – </a:t>
            </a:r>
            <a:r>
              <a:rPr lang="en-GB" b="1" dirty="0"/>
              <a:t>When to ask clarifying questions during conversations? </a:t>
            </a:r>
            <a:r>
              <a:rPr lang="en-GB" b="0" dirty="0"/>
              <a:t>Our system initially attempts to retrieve documents for the user and assesses its confidence on the relevance to the current conversation context. </a:t>
            </a:r>
            <a:r>
              <a:rPr lang="en-GB" dirty="0"/>
              <a:t>When our system is unable to find a document confidently in relation to a user query, a clarifying question is asked. For example the user asks: “Climate change impacts” and the system can clarify by asking: “Are you referring to climate change in specific regions?”.</a:t>
            </a:r>
          </a:p>
          <a:p>
            <a:endParaRPr lang="en-GB" dirty="0"/>
          </a:p>
          <a:p>
            <a:r>
              <a:rPr lang="en-GB" dirty="0"/>
              <a:t>RQ2 – </a:t>
            </a:r>
            <a:r>
              <a:rPr lang="en-GB" b="1" dirty="0"/>
              <a:t>How to select or generate the clarifying questions? </a:t>
            </a:r>
            <a:r>
              <a:rPr lang="en-GB" dirty="0"/>
              <a:t>To select the most appropriate question, our system uses SBERT to rank questions from the </a:t>
            </a:r>
            <a:r>
              <a:rPr lang="en-GB" dirty="0" err="1"/>
              <a:t>Qulac</a:t>
            </a:r>
            <a:r>
              <a:rPr lang="en-GB" dirty="0"/>
              <a:t> dataset.</a:t>
            </a:r>
          </a:p>
          <a:p>
            <a:endParaRPr lang="en-GB" dirty="0"/>
          </a:p>
          <a:p>
            <a:r>
              <a:rPr lang="en-GB" dirty="0"/>
              <a:t>RQ3 – </a:t>
            </a:r>
            <a:r>
              <a:rPr lang="en-GB" b="1" dirty="0"/>
              <a:t>How to evaluate a clarifying questions-answering system? </a:t>
            </a:r>
            <a:r>
              <a:rPr lang="en-GB" dirty="0"/>
              <a:t>To evaluate our system we fed 75 dummy queries in and evaluated the cosine similarities to the top ranked questions. Further to this, the document retrieval module was compared to ground truths.</a:t>
            </a:r>
          </a:p>
        </p:txBody>
      </p:sp>
      <p:sp>
        <p:nvSpPr>
          <p:cNvPr id="4" name="Slide Number Placeholder 3"/>
          <p:cNvSpPr>
            <a:spLocks noGrp="1"/>
          </p:cNvSpPr>
          <p:nvPr>
            <p:ph type="sldNum" sz="quarter" idx="5"/>
          </p:nvPr>
        </p:nvSpPr>
        <p:spPr/>
        <p:txBody>
          <a:bodyPr/>
          <a:lstStyle/>
          <a:p>
            <a:fld id="{11EE68FA-4CE9-4E49-9680-76DC0DFBA015}" type="slidenum">
              <a:rPr lang="en-GB" smtClean="0"/>
              <a:t>2</a:t>
            </a:fld>
            <a:endParaRPr lang="en-GB"/>
          </a:p>
        </p:txBody>
      </p:sp>
    </p:spTree>
    <p:extLst>
      <p:ext uri="{BB962C8B-B14F-4D97-AF65-F5344CB8AC3E}">
        <p14:creationId xmlns:p14="http://schemas.microsoft.com/office/powerpoint/2010/main" val="146381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i="1" dirty="0"/>
              <a:t>Jordan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i="1"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We developed a conversational system which retrieves Wikipedia summary documents for the user. </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Our main aims were to have the system have basic dialogue flow with the additional feature for refining intent to help return more relevant results when the users query was ambiguous or underspecified.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Our system was a modular setup comprising of the following:</a:t>
            </a:r>
            <a:br>
              <a:rPr lang="en-GB" dirty="0"/>
            </a:br>
            <a:r>
              <a:rPr lang="en-GB" dirty="0"/>
              <a:t>Rasa – for dialogue conversational flow.</a:t>
            </a:r>
          </a:p>
          <a:p>
            <a:r>
              <a:rPr lang="en-GB" dirty="0"/>
              <a:t>BM25 for document retrieval and confidence evaluation.</a:t>
            </a:r>
          </a:p>
          <a:p>
            <a:r>
              <a:rPr lang="en-GB" dirty="0"/>
              <a:t>And SBERT for ranking clarifying questions.</a:t>
            </a:r>
          </a:p>
        </p:txBody>
      </p:sp>
      <p:sp>
        <p:nvSpPr>
          <p:cNvPr id="4" name="Slide Number Placeholder 3"/>
          <p:cNvSpPr>
            <a:spLocks noGrp="1"/>
          </p:cNvSpPr>
          <p:nvPr>
            <p:ph type="sldNum" sz="quarter" idx="5"/>
          </p:nvPr>
        </p:nvSpPr>
        <p:spPr/>
        <p:txBody>
          <a:bodyPr/>
          <a:lstStyle/>
          <a:p>
            <a:fld id="{11EE68FA-4CE9-4E49-9680-76DC0DFBA015}" type="slidenum">
              <a:rPr lang="en-GB" smtClean="0"/>
              <a:t>3</a:t>
            </a:fld>
            <a:endParaRPr lang="en-GB"/>
          </a:p>
        </p:txBody>
      </p:sp>
    </p:spTree>
    <p:extLst>
      <p:ext uri="{BB962C8B-B14F-4D97-AF65-F5344CB8AC3E}">
        <p14:creationId xmlns:p14="http://schemas.microsoft.com/office/powerpoint/2010/main" val="2032489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Jordan</a:t>
            </a:r>
          </a:p>
          <a:p>
            <a:endParaRPr lang="en-GB" i="1" dirty="0"/>
          </a:p>
          <a:p>
            <a:r>
              <a:rPr lang="en-GB" dirty="0"/>
              <a:t>Rasa was the main module controller with everything being directed though it.</a:t>
            </a:r>
          </a:p>
          <a:p>
            <a:r>
              <a:rPr lang="en-GB" dirty="0"/>
              <a:t>Rasa is responsible for identifying initial intent and handling change in intent as queries and responses evolved the conversation context.</a:t>
            </a:r>
          </a:p>
          <a:p>
            <a:r>
              <a:rPr lang="en-GB" dirty="0"/>
              <a:t>When basic intent is not clear, Rasa calls BM25 via one of its actions python script.</a:t>
            </a:r>
          </a:p>
          <a:p>
            <a:r>
              <a:rPr lang="en-GB" dirty="0"/>
              <a:t>If BM25 is confident, then it sends the top ranked Wikipedia summary to Rasa to return to the user.</a:t>
            </a:r>
          </a:p>
          <a:p>
            <a:r>
              <a:rPr lang="en-GB" dirty="0"/>
              <a:t>When it is not confident, system flow is directed to SBERT for ranking the most appropriate clarifying question.</a:t>
            </a:r>
          </a:p>
          <a:p>
            <a:r>
              <a:rPr lang="en-GB" dirty="0"/>
              <a:t>The top ranked question is then passed back to the user for response.</a:t>
            </a:r>
          </a:p>
        </p:txBody>
      </p:sp>
      <p:sp>
        <p:nvSpPr>
          <p:cNvPr id="4" name="Slide Number Placeholder 3"/>
          <p:cNvSpPr>
            <a:spLocks noGrp="1"/>
          </p:cNvSpPr>
          <p:nvPr>
            <p:ph type="sldNum" sz="quarter" idx="5"/>
          </p:nvPr>
        </p:nvSpPr>
        <p:spPr/>
        <p:txBody>
          <a:bodyPr/>
          <a:lstStyle/>
          <a:p>
            <a:fld id="{11EE68FA-4CE9-4E49-9680-76DC0DFBA015}" type="slidenum">
              <a:rPr lang="en-GB" smtClean="0"/>
              <a:t>4</a:t>
            </a:fld>
            <a:endParaRPr lang="en-GB"/>
          </a:p>
        </p:txBody>
      </p:sp>
    </p:spTree>
    <p:extLst>
      <p:ext uri="{BB962C8B-B14F-4D97-AF65-F5344CB8AC3E}">
        <p14:creationId xmlns:p14="http://schemas.microsoft.com/office/powerpoint/2010/main" val="3321828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19B69-70C4-1E25-E41D-415486E777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E1B84D-1DE1-A21A-23DF-A5345955D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79202-8B85-4723-2571-3C2272831630}"/>
              </a:ext>
            </a:extLst>
          </p:cNvPr>
          <p:cNvSpPr>
            <a:spLocks noGrp="1"/>
          </p:cNvSpPr>
          <p:nvPr>
            <p:ph type="body" idx="1"/>
          </p:nvPr>
        </p:nvSpPr>
        <p:spPr/>
        <p:txBody>
          <a:bodyPr/>
          <a:lstStyle/>
          <a:p>
            <a:r>
              <a:rPr lang="en-GB" i="1" dirty="0"/>
              <a:t>Andy</a:t>
            </a:r>
            <a:endParaRPr lang="en-GB" i="0" dirty="0"/>
          </a:p>
          <a:p>
            <a:endParaRPr lang="en-GB" i="0" dirty="0"/>
          </a:p>
          <a:p>
            <a:r>
              <a:rPr lang="en-GB" i="0" dirty="0"/>
              <a:t>We approached the structuring of our team by first identifying the key implementation areas required for development as already outlined.</a:t>
            </a:r>
          </a:p>
          <a:p>
            <a:r>
              <a:rPr lang="en-GB" i="0" dirty="0"/>
              <a:t>Following this, we each decided which area we wanted to work on based on our current experience and knowledge.</a:t>
            </a:r>
          </a:p>
          <a:p>
            <a:r>
              <a:rPr lang="en-GB" i="0" dirty="0"/>
              <a:t>We also had two team members fall into management and documentation roles to assist in a smooth delivery of the project.</a:t>
            </a:r>
            <a:br>
              <a:rPr lang="en-GB" i="0" dirty="0"/>
            </a:br>
            <a:r>
              <a:rPr lang="en-GB" i="0" dirty="0"/>
              <a:t>Our implementation team comprised of:</a:t>
            </a:r>
          </a:p>
          <a:p>
            <a:r>
              <a:rPr lang="en-GB" i="0" dirty="0"/>
              <a:t>Ansh, who was our clarifying question retrieval specialist responsible for setting up SBERT.</a:t>
            </a:r>
          </a:p>
          <a:p>
            <a:r>
              <a:rPr lang="en-GB" i="0" dirty="0"/>
              <a:t>Jack took the role of lead developer and system integrator, handling much of Rasa and module communication.</a:t>
            </a:r>
          </a:p>
          <a:p>
            <a:r>
              <a:rPr lang="en-GB" i="0" dirty="0"/>
              <a:t>Ruban was our corpus and information retrieval engineer who setup BM25.</a:t>
            </a:r>
          </a:p>
          <a:p>
            <a:r>
              <a:rPr lang="en-GB" i="0" dirty="0"/>
              <a:t>Our management team consisted of:</a:t>
            </a:r>
          </a:p>
          <a:p>
            <a:r>
              <a:rPr lang="en-GB" i="0" dirty="0"/>
              <a:t>Jordan, who took the role of project manager dealing with project tools and also sourced our Wikipedia summary documents,</a:t>
            </a:r>
          </a:p>
          <a:p>
            <a:r>
              <a:rPr lang="en-GB" i="0" dirty="0"/>
              <a:t>and myself as scrum master and system designer, whilst I also </a:t>
            </a:r>
            <a:r>
              <a:rPr lang="en-GB" i="0" dirty="0" err="1"/>
              <a:t>preprocessed</a:t>
            </a:r>
            <a:r>
              <a:rPr lang="en-GB" i="0" dirty="0"/>
              <a:t> the </a:t>
            </a:r>
            <a:r>
              <a:rPr lang="en-GB" i="0" dirty="0" err="1"/>
              <a:t>Qulac</a:t>
            </a:r>
            <a:r>
              <a:rPr lang="en-GB" i="0" dirty="0"/>
              <a:t> dataset to be used as our questions and as part of our training data.</a:t>
            </a:r>
            <a:endParaRPr lang="en-GB" i="1" dirty="0"/>
          </a:p>
        </p:txBody>
      </p:sp>
      <p:sp>
        <p:nvSpPr>
          <p:cNvPr id="4" name="Slide Number Placeholder 3">
            <a:extLst>
              <a:ext uri="{FF2B5EF4-FFF2-40B4-BE49-F238E27FC236}">
                <a16:creationId xmlns:a16="http://schemas.microsoft.com/office/drawing/2014/main" id="{DFDBAAAA-4D49-417E-BBE4-E3232BFC1557}"/>
              </a:ext>
            </a:extLst>
          </p:cNvPr>
          <p:cNvSpPr>
            <a:spLocks noGrp="1"/>
          </p:cNvSpPr>
          <p:nvPr>
            <p:ph type="sldNum" sz="quarter" idx="5"/>
          </p:nvPr>
        </p:nvSpPr>
        <p:spPr/>
        <p:txBody>
          <a:bodyPr/>
          <a:lstStyle/>
          <a:p>
            <a:fld id="{11EE68FA-4CE9-4E49-9680-76DC0DFBA015}" type="slidenum">
              <a:rPr lang="en-GB" smtClean="0"/>
              <a:t>5</a:t>
            </a:fld>
            <a:endParaRPr lang="en-GB"/>
          </a:p>
        </p:txBody>
      </p:sp>
    </p:spTree>
    <p:extLst>
      <p:ext uri="{BB962C8B-B14F-4D97-AF65-F5344CB8AC3E}">
        <p14:creationId xmlns:p14="http://schemas.microsoft.com/office/powerpoint/2010/main" val="1152838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6</a:t>
            </a:fld>
            <a:endParaRPr lang="en-GB"/>
          </a:p>
        </p:txBody>
      </p:sp>
    </p:spTree>
    <p:extLst>
      <p:ext uri="{BB962C8B-B14F-4D97-AF65-F5344CB8AC3E}">
        <p14:creationId xmlns:p14="http://schemas.microsoft.com/office/powerpoint/2010/main" val="11382171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7</a:t>
            </a:fld>
            <a:endParaRPr lang="en-GB"/>
          </a:p>
        </p:txBody>
      </p:sp>
    </p:spTree>
    <p:extLst>
      <p:ext uri="{BB962C8B-B14F-4D97-AF65-F5344CB8AC3E}">
        <p14:creationId xmlns:p14="http://schemas.microsoft.com/office/powerpoint/2010/main" val="2455350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8</a:t>
            </a:fld>
            <a:endParaRPr lang="en-GB"/>
          </a:p>
        </p:txBody>
      </p:sp>
    </p:spTree>
    <p:extLst>
      <p:ext uri="{BB962C8B-B14F-4D97-AF65-F5344CB8AC3E}">
        <p14:creationId xmlns:p14="http://schemas.microsoft.com/office/powerpoint/2010/main" val="15540816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1" dirty="0"/>
              <a:t>Ruben</a:t>
            </a:r>
          </a:p>
        </p:txBody>
      </p:sp>
      <p:sp>
        <p:nvSpPr>
          <p:cNvPr id="4" name="Slide Number Placeholder 3"/>
          <p:cNvSpPr>
            <a:spLocks noGrp="1"/>
          </p:cNvSpPr>
          <p:nvPr>
            <p:ph type="sldNum" sz="quarter" idx="5"/>
          </p:nvPr>
        </p:nvSpPr>
        <p:spPr/>
        <p:txBody>
          <a:bodyPr/>
          <a:lstStyle/>
          <a:p>
            <a:fld id="{11EE68FA-4CE9-4E49-9680-76DC0DFBA015}" type="slidenum">
              <a:rPr lang="en-GB" smtClean="0"/>
              <a:t>9</a:t>
            </a:fld>
            <a:endParaRPr lang="en-GB"/>
          </a:p>
        </p:txBody>
      </p:sp>
    </p:spTree>
    <p:extLst>
      <p:ext uri="{BB962C8B-B14F-4D97-AF65-F5344CB8AC3E}">
        <p14:creationId xmlns:p14="http://schemas.microsoft.com/office/powerpoint/2010/main" val="3681415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1371600" y="4323845"/>
            <a:ext cx="6400800" cy="365125"/>
          </a:xfrm>
        </p:spPr>
        <p:txBody>
          <a:bodyPr/>
          <a:lstStyle/>
          <a:p>
            <a:endParaRPr lang="en-GB" dirty="0"/>
          </a:p>
        </p:txBody>
      </p:sp>
      <p:sp>
        <p:nvSpPr>
          <p:cNvPr id="6" name="Slide Number Placeholder 5"/>
          <p:cNvSpPr>
            <a:spLocks noGrp="1"/>
          </p:cNvSpPr>
          <p:nvPr>
            <p:ph type="sldNum" sz="quarter" idx="12"/>
          </p:nvPr>
        </p:nvSpPr>
        <p:spPr>
          <a:xfrm>
            <a:off x="8077200" y="1430866"/>
            <a:ext cx="2743200"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006540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272485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7592350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419777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9941"/>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854245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a:xfrm>
            <a:off x="685800" y="378883"/>
            <a:ext cx="6991492" cy="365125"/>
          </a:xfrm>
        </p:spPr>
        <p:txBody>
          <a:bodyPr/>
          <a:lstStyle/>
          <a:p>
            <a:endParaRPr lang="en-GB" dirty="0"/>
          </a:p>
        </p:txBody>
      </p:sp>
      <p:sp>
        <p:nvSpPr>
          <p:cNvPr id="7" name="Slide Number Placeholder 6"/>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526384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445927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3708477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18758587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685800" y="381000"/>
            <a:ext cx="6991492" cy="36512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777283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91606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257E-652A-294C-DD25-36176557223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E047F0F-AAE2-3BAA-4C29-F6F483DA9E81}"/>
              </a:ext>
            </a:extLst>
          </p:cNvPr>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a:extLst>
              <a:ext uri="{FF2B5EF4-FFF2-40B4-BE49-F238E27FC236}">
                <a16:creationId xmlns:a16="http://schemas.microsoft.com/office/drawing/2014/main" id="{A3DC741F-71FA-6AEB-0DB4-EF0BEDF4F84C}"/>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137ABAAF-52D9-423D-29B1-06A1FD0BD23F}"/>
              </a:ext>
            </a:extLst>
          </p:cNvPr>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2163464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11"/>
          </p:nvPr>
        </p:nvSpPr>
        <p:spPr>
          <a:xfrm>
            <a:off x="685800" y="381001"/>
            <a:ext cx="6991492" cy="364065"/>
          </a:xfrm>
        </p:spPr>
        <p:txBody>
          <a:bodyPr/>
          <a:lstStyle/>
          <a:p>
            <a:endParaRPr lang="en-GB" dirty="0"/>
          </a:p>
        </p:txBody>
      </p:sp>
      <p:sp>
        <p:nvSpPr>
          <p:cNvPr id="6" name="Slide Number Placeholder 5"/>
          <p:cNvSpPr>
            <a:spLocks noGrp="1"/>
          </p:cNvSpPr>
          <p:nvPr>
            <p:ph type="sldNum" sz="quarter" idx="12"/>
          </p:nvPr>
        </p:nvSpPr>
        <p:spPr>
          <a:xfrm>
            <a:off x="10862452" y="381000"/>
            <a:ext cx="643748" cy="365125"/>
          </a:xfrm>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831678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256607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043406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3529476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8443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96DD2E-7FCA-4C1F-A0C3-02DE4E493BB2}" type="datetimeFigureOut">
              <a:rPr lang="en-GB" smtClean="0"/>
              <a:t>08/05/2025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9479A1E1-2040-4241-9E9D-B8C6B6AEEA93}" type="slidenum">
              <a:rPr lang="en-GB" smtClean="0"/>
              <a:t>‹#›</a:t>
            </a:fld>
            <a:endParaRPr lang="en-GB" dirty="0"/>
          </a:p>
        </p:txBody>
      </p:sp>
    </p:spTree>
    <p:extLst>
      <p:ext uri="{BB962C8B-B14F-4D97-AF65-F5344CB8AC3E}">
        <p14:creationId xmlns:p14="http://schemas.microsoft.com/office/powerpoint/2010/main" val="79049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796DD2E-7FCA-4C1F-A0C3-02DE4E493BB2}" type="datetimeFigureOut">
              <a:rPr lang="en-GB" smtClean="0"/>
              <a:t>08/05/2025</a:t>
            </a:fld>
            <a:endParaRPr lang="en-GB"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479A1E1-2040-4241-9E9D-B8C6B6AEEA93}" type="slidenum">
              <a:rPr lang="en-GB" smtClean="0"/>
              <a:t>‹#›</a:t>
            </a:fld>
            <a:endParaRPr lang="en-GB" dirty="0"/>
          </a:p>
        </p:txBody>
      </p:sp>
    </p:spTree>
    <p:extLst>
      <p:ext uri="{BB962C8B-B14F-4D97-AF65-F5344CB8AC3E}">
        <p14:creationId xmlns:p14="http://schemas.microsoft.com/office/powerpoint/2010/main" val="1580213632"/>
      </p:ext>
    </p:extLst>
  </p:cSld>
  <p:clrMap bg1="dk1" tx1="lt1" bg2="dk2" tx2="lt2" accent1="accent1" accent2="accent2" accent3="accent3" accent4="accent4" accent5="accent5" accent6="accent6" hlink="hlink" folHlink="folHlink"/>
  <p:sldLayoutIdLst>
    <p:sldLayoutId id="2147483805" r:id="rId1"/>
    <p:sldLayoutId id="2147483806" r:id="rId2"/>
    <p:sldLayoutId id="2147483822"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 id="2147483821" r:id="rId18"/>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xvnrC7HAQzQ&amp;feature=youtu.b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167AA0-5792-E130-9C84-CA08986D070C}"/>
              </a:ext>
            </a:extLst>
          </p:cNvPr>
          <p:cNvSpPr>
            <a:spLocks noGrp="1"/>
          </p:cNvSpPr>
          <p:nvPr>
            <p:ph type="ctrTitle"/>
          </p:nvPr>
        </p:nvSpPr>
        <p:spPr>
          <a:xfrm>
            <a:off x="4687410" y="1548581"/>
            <a:ext cx="6580358" cy="2079920"/>
          </a:xfrm>
        </p:spPr>
        <p:txBody>
          <a:bodyPr>
            <a:normAutofit/>
          </a:bodyPr>
          <a:lstStyle/>
          <a:p>
            <a:r>
              <a:rPr lang="en-GB" sz="3500" dirty="0"/>
              <a:t>Asking Clarifying Questions for Conversational Search</a:t>
            </a:r>
          </a:p>
        </p:txBody>
      </p:sp>
      <p:sp>
        <p:nvSpPr>
          <p:cNvPr id="5" name="Subtitle 4">
            <a:extLst>
              <a:ext uri="{FF2B5EF4-FFF2-40B4-BE49-F238E27FC236}">
                <a16:creationId xmlns:a16="http://schemas.microsoft.com/office/drawing/2014/main" id="{0E0D5497-ECB7-8EC2-FADA-A04F3D3EB975}"/>
              </a:ext>
            </a:extLst>
          </p:cNvPr>
          <p:cNvSpPr>
            <a:spLocks noGrp="1"/>
          </p:cNvSpPr>
          <p:nvPr>
            <p:ph type="subTitle" idx="1"/>
          </p:nvPr>
        </p:nvSpPr>
        <p:spPr>
          <a:xfrm>
            <a:off x="4687410" y="3632201"/>
            <a:ext cx="7037558" cy="1677218"/>
          </a:xfrm>
        </p:spPr>
        <p:txBody>
          <a:bodyPr>
            <a:normAutofit/>
          </a:bodyPr>
          <a:lstStyle/>
          <a:p>
            <a:r>
              <a:rPr lang="en-GB" sz="2400" dirty="0">
                <a:latin typeface="Georgia Pro" panose="020F0502020204030204" pitchFamily="18" charset="0"/>
                <a:cs typeface="Arial" panose="020B0604020202020204" pitchFamily="34" charset="0"/>
              </a:rPr>
              <a:t>Machine Learning for Conversational AI</a:t>
            </a:r>
          </a:p>
          <a:p>
            <a:r>
              <a:rPr lang="en-GB" dirty="0">
                <a:latin typeface="Georgia Pro" panose="020F0502020204030204" pitchFamily="18" charset="0"/>
                <a:cs typeface="Arial" panose="020B0604020202020204" pitchFamily="34" charset="0"/>
              </a:rPr>
              <a:t>Coursework 2</a:t>
            </a:r>
            <a:br>
              <a:rPr lang="en-GB" dirty="0">
                <a:latin typeface="Georgia Pro" panose="020F0502020204030204" pitchFamily="18" charset="0"/>
                <a:cs typeface="Arial" panose="020B0604020202020204" pitchFamily="34" charset="0"/>
              </a:rPr>
            </a:br>
            <a:r>
              <a:rPr lang="en-GB" dirty="0">
                <a:latin typeface="Georgia Pro" panose="020F0502020204030204" pitchFamily="18" charset="0"/>
                <a:cs typeface="Arial" panose="020B0604020202020204" pitchFamily="34" charset="0"/>
              </a:rPr>
              <a:t>SET10120</a:t>
            </a:r>
            <a:endParaRPr lang="en-US" dirty="0"/>
          </a:p>
        </p:txBody>
      </p:sp>
      <p:pic>
        <p:nvPicPr>
          <p:cNvPr id="9" name="Graphic 8" descr="Chat">
            <a:extLst>
              <a:ext uri="{FF2B5EF4-FFF2-40B4-BE49-F238E27FC236}">
                <a16:creationId xmlns:a16="http://schemas.microsoft.com/office/drawing/2014/main" id="{2DAA80D8-BD70-6937-7DB1-61DE00A0D0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444752" y="1801368"/>
            <a:ext cx="2660904" cy="2660904"/>
          </a:xfrm>
          <a:prstGeom prst="rect">
            <a:avLst/>
          </a:prstGeom>
        </p:spPr>
      </p:pic>
    </p:spTree>
    <p:extLst>
      <p:ext uri="{BB962C8B-B14F-4D97-AF65-F5344CB8AC3E}">
        <p14:creationId xmlns:p14="http://schemas.microsoft.com/office/powerpoint/2010/main" val="25439444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D3A6-2EBA-D715-DF7B-A2F3D26C1FF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8431BA8-D608-2025-6AF2-FF29610B6895}"/>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6AE98465-8265-7E64-79A7-6ECA3784C212}"/>
              </a:ext>
            </a:extLst>
          </p:cNvPr>
          <p:cNvPicPr>
            <a:picLocks noChangeAspect="1"/>
          </p:cNvPicPr>
          <p:nvPr/>
        </p:nvPicPr>
        <p:blipFill>
          <a:blip r:embed="rId3"/>
          <a:stretch>
            <a:fillRect/>
          </a:stretch>
        </p:blipFill>
        <p:spPr>
          <a:xfrm>
            <a:off x="0" y="-32844"/>
            <a:ext cx="12192000" cy="6890843"/>
          </a:xfrm>
          <a:prstGeom prst="rect">
            <a:avLst/>
          </a:prstGeom>
        </p:spPr>
      </p:pic>
    </p:spTree>
    <p:extLst>
      <p:ext uri="{BB962C8B-B14F-4D97-AF65-F5344CB8AC3E}">
        <p14:creationId xmlns:p14="http://schemas.microsoft.com/office/powerpoint/2010/main" val="37852902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25246-B77A-E968-16EB-FEFF26EB6F58}"/>
              </a:ext>
            </a:extLst>
          </p:cNvPr>
          <p:cNvSpPr>
            <a:spLocks noGrp="1"/>
          </p:cNvSpPr>
          <p:nvPr>
            <p:ph type="title"/>
          </p:nvPr>
        </p:nvSpPr>
        <p:spPr/>
        <p:txBody>
          <a:bodyPr/>
          <a:lstStyle/>
          <a:p>
            <a:r>
              <a:rPr lang="en-GB" sz="4000" b="1" dirty="0"/>
              <a:t>SBERT Clarification Ranking Model</a:t>
            </a:r>
            <a:endParaRPr lang="en-GB" dirty="0"/>
          </a:p>
        </p:txBody>
      </p:sp>
      <p:sp>
        <p:nvSpPr>
          <p:cNvPr id="3" name="Content Placeholder 2">
            <a:extLst>
              <a:ext uri="{FF2B5EF4-FFF2-40B4-BE49-F238E27FC236}">
                <a16:creationId xmlns:a16="http://schemas.microsoft.com/office/drawing/2014/main" id="{AF6ED6C3-DA6C-3C27-7DC9-3DBDE19CB8FD}"/>
              </a:ext>
            </a:extLst>
          </p:cNvPr>
          <p:cNvSpPr>
            <a:spLocks noGrp="1"/>
          </p:cNvSpPr>
          <p:nvPr>
            <p:ph idx="1"/>
          </p:nvPr>
        </p:nvSpPr>
        <p:spPr/>
        <p:txBody>
          <a:bodyPr/>
          <a:lstStyle/>
          <a:p>
            <a:r>
              <a:rPr lang="en-GB" sz="2400" b="1" dirty="0"/>
              <a:t>Purpose: </a:t>
            </a:r>
            <a:r>
              <a:rPr lang="en-GB" sz="2400" dirty="0"/>
              <a:t>Designed to handle ambiguous queries in the conversation system by suggesting a relevant clarifying question</a:t>
            </a:r>
          </a:p>
          <a:p>
            <a:r>
              <a:rPr lang="en-GB" sz="2400" b="1" dirty="0"/>
              <a:t>Model used: </a:t>
            </a:r>
            <a:r>
              <a:rPr lang="en-GB" sz="2400" i="1" dirty="0"/>
              <a:t>all-MiniLM-L6-v2- A compact, efficient sentence embedding model.</a:t>
            </a:r>
          </a:p>
          <a:p>
            <a:r>
              <a:rPr lang="en-GB" sz="2400" b="1" dirty="0"/>
              <a:t>Features</a:t>
            </a:r>
          </a:p>
          <a:p>
            <a:pPr marL="342900" indent="-342900">
              <a:buFont typeface="Arial" panose="020B0604020202020204" pitchFamily="34" charset="0"/>
              <a:buChar char="•"/>
            </a:pPr>
            <a:r>
              <a:rPr lang="en-GB" sz="2400" b="1" dirty="0"/>
              <a:t> </a:t>
            </a:r>
            <a:r>
              <a:rPr lang="en-GB" sz="2400" dirty="0"/>
              <a:t>The Model has high inference and semantic accuracy, making it ideal for clarifying question tasks.</a:t>
            </a:r>
          </a:p>
          <a:p>
            <a:pPr marL="342900" indent="-342900">
              <a:buFont typeface="Arial" panose="020B0604020202020204" pitchFamily="34" charset="0"/>
              <a:buChar char="•"/>
            </a:pPr>
            <a:r>
              <a:rPr lang="en-GB" sz="2400" i="1" dirty="0"/>
              <a:t>Compatible with a retrieval-based ranking system like RASA</a:t>
            </a:r>
          </a:p>
          <a:p>
            <a:endParaRPr lang="en-GB" dirty="0"/>
          </a:p>
        </p:txBody>
      </p:sp>
    </p:spTree>
    <p:extLst>
      <p:ext uri="{BB962C8B-B14F-4D97-AF65-F5344CB8AC3E}">
        <p14:creationId xmlns:p14="http://schemas.microsoft.com/office/powerpoint/2010/main" val="2488688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D3940-C1C2-F263-228A-2A52FA8E4939}"/>
              </a:ext>
            </a:extLst>
          </p:cNvPr>
          <p:cNvSpPr>
            <a:spLocks noGrp="1"/>
          </p:cNvSpPr>
          <p:nvPr>
            <p:ph type="title"/>
          </p:nvPr>
        </p:nvSpPr>
        <p:spPr/>
        <p:txBody>
          <a:bodyPr/>
          <a:lstStyle/>
          <a:p>
            <a:r>
              <a:rPr lang="en-GB" b="1" dirty="0"/>
              <a:t> </a:t>
            </a:r>
            <a:r>
              <a:rPr lang="en-GB" sz="4000" b="1" dirty="0"/>
              <a:t>Main Objective</a:t>
            </a:r>
            <a:br>
              <a:rPr lang="en-GB" sz="4000" b="1" dirty="0"/>
            </a:br>
            <a:endParaRPr lang="en-GB" dirty="0"/>
          </a:p>
        </p:txBody>
      </p:sp>
      <p:sp>
        <p:nvSpPr>
          <p:cNvPr id="3" name="Content Placeholder 2">
            <a:extLst>
              <a:ext uri="{FF2B5EF4-FFF2-40B4-BE49-F238E27FC236}">
                <a16:creationId xmlns:a16="http://schemas.microsoft.com/office/drawing/2014/main" id="{05EBA7E6-3246-D90C-7B4B-F76D3BE60F15}"/>
              </a:ext>
            </a:extLst>
          </p:cNvPr>
          <p:cNvSpPr>
            <a:spLocks noGrp="1"/>
          </p:cNvSpPr>
          <p:nvPr>
            <p:ph idx="1"/>
          </p:nvPr>
        </p:nvSpPr>
        <p:spPr/>
        <p:txBody>
          <a:bodyPr/>
          <a:lstStyle/>
          <a:p>
            <a:pPr marL="0" indent="0">
              <a:buNone/>
            </a:pPr>
            <a:r>
              <a:rPr lang="en-GB" i="1" dirty="0"/>
              <a:t>To enable semantic clarification in the dialogue system. It also prevents misinterpretation of the user’s intent</a:t>
            </a:r>
          </a:p>
          <a:p>
            <a:pPr marL="0" indent="0">
              <a:buNone/>
            </a:pPr>
            <a:r>
              <a:rPr lang="en-GB" b="1" dirty="0"/>
              <a:t>Integration with the system </a:t>
            </a:r>
          </a:p>
          <a:p>
            <a:r>
              <a:rPr lang="en-GB" dirty="0"/>
              <a:t>This connects directly to RASA as a fallback module.</a:t>
            </a:r>
          </a:p>
          <a:p>
            <a:r>
              <a:rPr lang="en-GB" dirty="0"/>
              <a:t>IT gets triggered when the main BM25 fails to produce a confidence score.</a:t>
            </a:r>
          </a:p>
          <a:p>
            <a:r>
              <a:rPr lang="en-GB" dirty="0"/>
              <a:t>And sends the top-ranking clarifying question back to the conversational flow.</a:t>
            </a:r>
          </a:p>
          <a:p>
            <a:pPr marL="0" indent="0">
              <a:buNone/>
            </a:pPr>
            <a:r>
              <a:rPr lang="en-GB" b="1" dirty="0"/>
              <a:t>Training</a:t>
            </a:r>
          </a:p>
          <a:p>
            <a:r>
              <a:rPr lang="en-GB" dirty="0"/>
              <a:t> Fine-tuned on 196 query-clarification pairs for </a:t>
            </a:r>
            <a:r>
              <a:rPr lang="en-GB" b="1" dirty="0"/>
              <a:t>QULAC dataset </a:t>
            </a:r>
            <a:r>
              <a:rPr lang="en-GB" dirty="0"/>
              <a:t>using </a:t>
            </a:r>
            <a:r>
              <a:rPr lang="en-GB" i="1" dirty="0" err="1"/>
              <a:t>MultipleNegativeRankingLoss</a:t>
            </a:r>
            <a:r>
              <a:rPr lang="en-GB" i="1" dirty="0"/>
              <a:t> for effective semantic learning.</a:t>
            </a:r>
          </a:p>
          <a:p>
            <a:endParaRPr lang="en-GB" dirty="0"/>
          </a:p>
        </p:txBody>
      </p:sp>
    </p:spTree>
    <p:extLst>
      <p:ext uri="{BB962C8B-B14F-4D97-AF65-F5344CB8AC3E}">
        <p14:creationId xmlns:p14="http://schemas.microsoft.com/office/powerpoint/2010/main" val="2418288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8C1B0-92E6-A455-8C7A-1B891B496048}"/>
              </a:ext>
            </a:extLst>
          </p:cNvPr>
          <p:cNvSpPr>
            <a:spLocks noGrp="1"/>
          </p:cNvSpPr>
          <p:nvPr>
            <p:ph type="title"/>
          </p:nvPr>
        </p:nvSpPr>
        <p:spPr/>
        <p:txBody>
          <a:bodyPr/>
          <a:lstStyle/>
          <a:p>
            <a:r>
              <a:rPr lang="en-GB" dirty="0"/>
              <a:t>📊Evaluation </a:t>
            </a:r>
          </a:p>
        </p:txBody>
      </p:sp>
      <p:sp>
        <p:nvSpPr>
          <p:cNvPr id="3" name="Content Placeholder 2">
            <a:extLst>
              <a:ext uri="{FF2B5EF4-FFF2-40B4-BE49-F238E27FC236}">
                <a16:creationId xmlns:a16="http://schemas.microsoft.com/office/drawing/2014/main" id="{4A116B7C-3FF5-D81E-9D7A-8C10685646C7}"/>
              </a:ext>
            </a:extLst>
          </p:cNvPr>
          <p:cNvSpPr>
            <a:spLocks noGrp="1"/>
          </p:cNvSpPr>
          <p:nvPr>
            <p:ph idx="1"/>
          </p:nvPr>
        </p:nvSpPr>
        <p:spPr/>
        <p:txBody>
          <a:bodyPr>
            <a:normAutofit lnSpcReduction="10000"/>
          </a:bodyPr>
          <a:lstStyle/>
          <a:p>
            <a:pPr marL="0" indent="0">
              <a:buNone/>
            </a:pPr>
            <a:r>
              <a:rPr lang="en-GB" b="1" dirty="0"/>
              <a:t>Dataset used</a:t>
            </a:r>
          </a:p>
          <a:p>
            <a:r>
              <a:rPr lang="en-GB" dirty="0"/>
              <a:t>The model is evaluated with 75 ambiguous queries across diverse domains such as tech, medical, education, etc.</a:t>
            </a:r>
          </a:p>
          <a:p>
            <a:r>
              <a:rPr lang="en-GB" dirty="0"/>
              <a:t>Each query/intent contains 4 clarifying questions.</a:t>
            </a:r>
          </a:p>
          <a:p>
            <a:r>
              <a:rPr lang="en-GB" dirty="0"/>
              <a:t>This evaluation is designed to test the model’s generalization </a:t>
            </a:r>
          </a:p>
          <a:p>
            <a:pPr marL="0" indent="0">
              <a:buNone/>
            </a:pPr>
            <a:r>
              <a:rPr lang="en-GB" dirty="0"/>
              <a:t>beyond the initial dataset of 196(ambiguous pairs).</a:t>
            </a:r>
          </a:p>
          <a:p>
            <a:pPr marL="0" indent="0">
              <a:buNone/>
            </a:pPr>
            <a:r>
              <a:rPr lang="en-GB" b="1" dirty="0"/>
              <a:t>Process</a:t>
            </a:r>
          </a:p>
          <a:p>
            <a:r>
              <a:rPr lang="en-GB" dirty="0"/>
              <a:t>The SBERT model ranks the clarification by the cosine similarity.</a:t>
            </a:r>
          </a:p>
          <a:p>
            <a:r>
              <a:rPr lang="en-GB" dirty="0"/>
              <a:t>The top clarification is selected for each query and,</a:t>
            </a:r>
          </a:p>
          <a:p>
            <a:pPr marL="0" indent="0">
              <a:buNone/>
            </a:pPr>
            <a:r>
              <a:rPr lang="en-GB" dirty="0"/>
              <a:t>The prediction is considered confident if the similarity ≥ 0.40</a:t>
            </a:r>
          </a:p>
          <a:p>
            <a:endParaRPr lang="en-GB" dirty="0"/>
          </a:p>
        </p:txBody>
      </p:sp>
    </p:spTree>
    <p:extLst>
      <p:ext uri="{BB962C8B-B14F-4D97-AF65-F5344CB8AC3E}">
        <p14:creationId xmlns:p14="http://schemas.microsoft.com/office/powerpoint/2010/main" val="8994432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C87E-A8F9-8F88-2B80-D85F651F07D3}"/>
              </a:ext>
            </a:extLst>
          </p:cNvPr>
          <p:cNvSpPr>
            <a:spLocks noGrp="1"/>
          </p:cNvSpPr>
          <p:nvPr>
            <p:ph type="title"/>
          </p:nvPr>
        </p:nvSpPr>
        <p:spPr/>
        <p:txBody>
          <a:bodyPr/>
          <a:lstStyle/>
          <a:p>
            <a:r>
              <a:rPr lang="en-GB" dirty="0"/>
              <a:t>Results</a:t>
            </a:r>
          </a:p>
        </p:txBody>
      </p:sp>
      <p:sp>
        <p:nvSpPr>
          <p:cNvPr id="3" name="Content Placeholder 2">
            <a:extLst>
              <a:ext uri="{FF2B5EF4-FFF2-40B4-BE49-F238E27FC236}">
                <a16:creationId xmlns:a16="http://schemas.microsoft.com/office/drawing/2014/main" id="{D25DD728-94C7-9249-4D80-91DAC9788FD1}"/>
              </a:ext>
            </a:extLst>
          </p:cNvPr>
          <p:cNvSpPr>
            <a:spLocks noGrp="1"/>
          </p:cNvSpPr>
          <p:nvPr>
            <p:ph idx="1"/>
          </p:nvPr>
        </p:nvSpPr>
        <p:spPr/>
        <p:txBody>
          <a:bodyPr/>
          <a:lstStyle/>
          <a:p>
            <a:pPr marL="0" indent="0">
              <a:buNone/>
            </a:pPr>
            <a:r>
              <a:rPr lang="en-GB" b="1" dirty="0"/>
              <a:t>Confident Prediction</a:t>
            </a:r>
            <a:r>
              <a:rPr lang="en-GB" dirty="0"/>
              <a:t>: 63/75(84%)</a:t>
            </a:r>
          </a:p>
          <a:p>
            <a:pPr marL="0" indent="0">
              <a:buNone/>
            </a:pPr>
            <a:r>
              <a:rPr lang="en-GB" dirty="0"/>
              <a:t>Average </a:t>
            </a:r>
            <a:r>
              <a:rPr lang="en-GB" b="1" dirty="0"/>
              <a:t>confidence</a:t>
            </a:r>
            <a:r>
              <a:rPr lang="en-GB" dirty="0"/>
              <a:t> </a:t>
            </a:r>
            <a:r>
              <a:rPr lang="en-GB" u="sng" dirty="0"/>
              <a:t>similarity score</a:t>
            </a:r>
            <a:r>
              <a:rPr lang="en-GB" dirty="0"/>
              <a:t>: 0.563</a:t>
            </a:r>
          </a:p>
          <a:p>
            <a:pPr marL="0" indent="0">
              <a:buNone/>
            </a:pPr>
            <a:r>
              <a:rPr lang="en-GB" dirty="0"/>
              <a:t>Percent of </a:t>
            </a:r>
            <a:r>
              <a:rPr lang="en-GB" b="1" dirty="0"/>
              <a:t>non-confident </a:t>
            </a:r>
            <a:r>
              <a:rPr lang="en-GB" dirty="0"/>
              <a:t>prediction:16%(</a:t>
            </a:r>
            <a:r>
              <a:rPr lang="en-GB" dirty="0" err="1"/>
              <a:t>avg</a:t>
            </a:r>
            <a:r>
              <a:rPr lang="en-GB" dirty="0"/>
              <a:t> 0.38)</a:t>
            </a:r>
          </a:p>
          <a:p>
            <a:pPr marL="0" indent="0">
              <a:buNone/>
            </a:pPr>
            <a:r>
              <a:rPr lang="en-GB" dirty="0"/>
              <a:t>The </a:t>
            </a:r>
            <a:r>
              <a:rPr lang="en-GB" b="1" dirty="0"/>
              <a:t>threshold</a:t>
            </a:r>
            <a:r>
              <a:rPr lang="en-GB" dirty="0"/>
              <a:t> was set at 0.4</a:t>
            </a:r>
          </a:p>
          <a:p>
            <a:pPr marL="0" indent="0">
              <a:buNone/>
            </a:pPr>
            <a:r>
              <a:rPr lang="en-GB" b="1" dirty="0"/>
              <a:t>Key insight:</a:t>
            </a:r>
          </a:p>
          <a:p>
            <a:r>
              <a:rPr lang="en-GB" dirty="0"/>
              <a:t>The model achieves a </a:t>
            </a:r>
            <a:r>
              <a:rPr lang="en-GB" b="1" dirty="0"/>
              <a:t>high semantic score </a:t>
            </a:r>
            <a:r>
              <a:rPr lang="en-GB" dirty="0"/>
              <a:t>across various topics. Showing a strong semantic match across unseen and ambiguous inputs. </a:t>
            </a:r>
          </a:p>
          <a:p>
            <a:r>
              <a:rPr lang="en-GB" dirty="0"/>
              <a:t>Showed </a:t>
            </a:r>
            <a:r>
              <a:rPr lang="en-GB" b="1" dirty="0"/>
              <a:t>appropriate uncertainty </a:t>
            </a:r>
            <a:r>
              <a:rPr lang="en-GB" dirty="0"/>
              <a:t>near threshold(0.4). Overall, it demonstrates a robust understanding of the query intent pair.</a:t>
            </a:r>
          </a:p>
          <a:p>
            <a:endParaRPr lang="en-GB" dirty="0"/>
          </a:p>
        </p:txBody>
      </p:sp>
    </p:spTree>
    <p:extLst>
      <p:ext uri="{BB962C8B-B14F-4D97-AF65-F5344CB8AC3E}">
        <p14:creationId xmlns:p14="http://schemas.microsoft.com/office/powerpoint/2010/main" val="28026316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B84A3-B39F-2947-948F-064826D3EDB5}"/>
              </a:ext>
            </a:extLst>
          </p:cNvPr>
          <p:cNvSpPr>
            <a:spLocks noGrp="1"/>
          </p:cNvSpPr>
          <p:nvPr>
            <p:ph type="title"/>
          </p:nvPr>
        </p:nvSpPr>
        <p:spPr/>
        <p:txBody>
          <a:bodyPr/>
          <a:lstStyle/>
          <a:p>
            <a:r>
              <a:rPr lang="en-GB" dirty="0"/>
              <a:t>Demo showcase</a:t>
            </a:r>
          </a:p>
        </p:txBody>
      </p:sp>
      <p:sp>
        <p:nvSpPr>
          <p:cNvPr id="3" name="Content Placeholder 2">
            <a:extLst>
              <a:ext uri="{FF2B5EF4-FFF2-40B4-BE49-F238E27FC236}">
                <a16:creationId xmlns:a16="http://schemas.microsoft.com/office/drawing/2014/main" id="{CF8D7010-BBC3-8BCA-1CFE-A5ECA17B0F19}"/>
              </a:ext>
            </a:extLst>
          </p:cNvPr>
          <p:cNvSpPr>
            <a:spLocks noGrp="1"/>
          </p:cNvSpPr>
          <p:nvPr>
            <p:ph idx="1"/>
          </p:nvPr>
        </p:nvSpPr>
        <p:spPr/>
        <p:txBody>
          <a:bodyPr/>
          <a:lstStyle/>
          <a:p>
            <a:r>
              <a:rPr lang="en-GB" dirty="0"/>
              <a:t>Demo will showcase system mean features:</a:t>
            </a:r>
          </a:p>
          <a:p>
            <a:endParaRPr lang="en-GB" dirty="0"/>
          </a:p>
          <a:p>
            <a:r>
              <a:rPr lang="en-GB" dirty="0"/>
              <a:t>Bm25: working independently with RASA</a:t>
            </a:r>
          </a:p>
          <a:p>
            <a:r>
              <a:rPr lang="en-GB" dirty="0"/>
              <a:t>SBERT: working alongside bm25 and RASA</a:t>
            </a:r>
          </a:p>
          <a:p>
            <a:r>
              <a:rPr lang="en-GB" dirty="0"/>
              <a:t> Will contain a brief explanation of how each part works</a:t>
            </a:r>
          </a:p>
        </p:txBody>
      </p:sp>
    </p:spTree>
    <p:extLst>
      <p:ext uri="{BB962C8B-B14F-4D97-AF65-F5344CB8AC3E}">
        <p14:creationId xmlns:p14="http://schemas.microsoft.com/office/powerpoint/2010/main" val="5788725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AB6D-D566-71A2-1B56-13C5F1DAB48F}"/>
              </a:ext>
            </a:extLst>
          </p:cNvPr>
          <p:cNvSpPr>
            <a:spLocks noGrp="1"/>
          </p:cNvSpPr>
          <p:nvPr>
            <p:ph type="title"/>
          </p:nvPr>
        </p:nvSpPr>
        <p:spPr>
          <a:xfrm>
            <a:off x="1586345" y="293319"/>
            <a:ext cx="8610600" cy="1293028"/>
          </a:xfrm>
        </p:spPr>
        <p:txBody>
          <a:bodyPr/>
          <a:lstStyle/>
          <a:p>
            <a:pPr algn="ctr"/>
            <a:r>
              <a:rPr lang="en-GB" dirty="0"/>
              <a:t>Demo </a:t>
            </a:r>
          </a:p>
        </p:txBody>
      </p:sp>
      <p:sp>
        <p:nvSpPr>
          <p:cNvPr id="5" name="Content Placeholder 4">
            <a:extLst>
              <a:ext uri="{FF2B5EF4-FFF2-40B4-BE49-F238E27FC236}">
                <a16:creationId xmlns:a16="http://schemas.microsoft.com/office/drawing/2014/main" id="{6CA17389-D991-A8DD-12F0-6A29D3FBA19E}"/>
              </a:ext>
            </a:extLst>
          </p:cNvPr>
          <p:cNvSpPr>
            <a:spLocks noGrp="1"/>
          </p:cNvSpPr>
          <p:nvPr>
            <p:ph idx="1"/>
          </p:nvPr>
        </p:nvSpPr>
        <p:spPr/>
        <p:txBody>
          <a:bodyPr/>
          <a:lstStyle/>
          <a:p>
            <a:r>
              <a:rPr lang="en-GB" dirty="0">
                <a:hlinkClick r:id="rId3"/>
              </a:rPr>
              <a:t>Demo Video</a:t>
            </a:r>
            <a:endParaRPr lang="en-GB" dirty="0"/>
          </a:p>
        </p:txBody>
      </p:sp>
    </p:spTree>
    <p:extLst>
      <p:ext uri="{BB962C8B-B14F-4D97-AF65-F5344CB8AC3E}">
        <p14:creationId xmlns:p14="http://schemas.microsoft.com/office/powerpoint/2010/main" val="186598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DFED7-51FC-9DE3-9DC9-FE3818447CEB}"/>
              </a:ext>
            </a:extLst>
          </p:cNvPr>
          <p:cNvSpPr>
            <a:spLocks noGrp="1"/>
          </p:cNvSpPr>
          <p:nvPr>
            <p:ph type="title"/>
          </p:nvPr>
        </p:nvSpPr>
        <p:spPr/>
        <p:txBody>
          <a:bodyPr/>
          <a:lstStyle/>
          <a:p>
            <a:r>
              <a:rPr lang="en-GB" dirty="0"/>
              <a:t>FUTURE WORKS</a:t>
            </a:r>
          </a:p>
        </p:txBody>
      </p:sp>
      <p:sp>
        <p:nvSpPr>
          <p:cNvPr id="3" name="Content Placeholder 2">
            <a:extLst>
              <a:ext uri="{FF2B5EF4-FFF2-40B4-BE49-F238E27FC236}">
                <a16:creationId xmlns:a16="http://schemas.microsoft.com/office/drawing/2014/main" id="{9830867C-88BC-733E-63FB-20150AE5BEB4}"/>
              </a:ext>
            </a:extLst>
          </p:cNvPr>
          <p:cNvSpPr>
            <a:spLocks noGrp="1"/>
          </p:cNvSpPr>
          <p:nvPr>
            <p:ph idx="1"/>
          </p:nvPr>
        </p:nvSpPr>
        <p:spPr/>
        <p:txBody>
          <a:bodyPr/>
          <a:lstStyle/>
          <a:p>
            <a:r>
              <a:rPr lang="en-GB" b="1" dirty="0"/>
              <a:t>Investigate and implement methods for generating clarifying questions for the system.</a:t>
            </a:r>
            <a:r>
              <a:rPr lang="en-GB" dirty="0"/>
              <a:t> </a:t>
            </a:r>
          </a:p>
          <a:p>
            <a:endParaRPr lang="en-GB" dirty="0"/>
          </a:p>
          <a:p>
            <a:r>
              <a:rPr lang="en-GB" b="1" dirty="0"/>
              <a:t>Replace the Wikipedia summaries with a system that directly responds to users’ queries.</a:t>
            </a:r>
          </a:p>
          <a:p>
            <a:endParaRPr lang="en-GB" b="1" dirty="0"/>
          </a:p>
          <a:p>
            <a:r>
              <a:rPr lang="en-GB" b="1" dirty="0"/>
              <a:t>Conduct significantly more extensive research into other systems.</a:t>
            </a:r>
            <a:endParaRPr lang="en-GB" dirty="0"/>
          </a:p>
          <a:p>
            <a:endParaRPr lang="en-GB" dirty="0"/>
          </a:p>
        </p:txBody>
      </p:sp>
    </p:spTree>
    <p:extLst>
      <p:ext uri="{BB962C8B-B14F-4D97-AF65-F5344CB8AC3E}">
        <p14:creationId xmlns:p14="http://schemas.microsoft.com/office/powerpoint/2010/main" val="832830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B48E-C83C-2967-E936-7521E7B7C49F}"/>
              </a:ext>
            </a:extLst>
          </p:cNvPr>
          <p:cNvSpPr>
            <a:spLocks noGrp="1"/>
          </p:cNvSpPr>
          <p:nvPr>
            <p:ph type="title"/>
          </p:nvPr>
        </p:nvSpPr>
        <p:spPr/>
        <p:txBody>
          <a:bodyPr/>
          <a:lstStyle/>
          <a:p>
            <a:r>
              <a:rPr lang="en-GB" dirty="0"/>
              <a:t>System requirements</a:t>
            </a:r>
          </a:p>
        </p:txBody>
      </p:sp>
      <p:sp>
        <p:nvSpPr>
          <p:cNvPr id="3" name="Content Placeholder 2">
            <a:extLst>
              <a:ext uri="{FF2B5EF4-FFF2-40B4-BE49-F238E27FC236}">
                <a16:creationId xmlns:a16="http://schemas.microsoft.com/office/drawing/2014/main" id="{59E66A38-D53F-D660-EE33-80DDB364ADDA}"/>
              </a:ext>
            </a:extLst>
          </p:cNvPr>
          <p:cNvSpPr>
            <a:spLocks noGrp="1"/>
          </p:cNvSpPr>
          <p:nvPr>
            <p:ph idx="1"/>
          </p:nvPr>
        </p:nvSpPr>
        <p:spPr/>
        <p:txBody>
          <a:bodyPr/>
          <a:lstStyle/>
          <a:p>
            <a:r>
              <a:rPr lang="en-GB" dirty="0"/>
              <a:t>RQ1: When to ask clarifying questions during conversations? </a:t>
            </a:r>
          </a:p>
          <a:p>
            <a:endParaRPr lang="en-GB" dirty="0"/>
          </a:p>
          <a:p>
            <a:r>
              <a:rPr lang="en-GB" dirty="0"/>
              <a:t>RQ2: How to select or generate the clarifying questions? </a:t>
            </a:r>
          </a:p>
          <a:p>
            <a:endParaRPr lang="en-GB" dirty="0"/>
          </a:p>
          <a:p>
            <a:r>
              <a:rPr lang="en-GB" dirty="0"/>
              <a:t>RQ3: How to evaluate a clarifying question-answering systems? </a:t>
            </a:r>
          </a:p>
        </p:txBody>
      </p:sp>
    </p:spTree>
    <p:extLst>
      <p:ext uri="{BB962C8B-B14F-4D97-AF65-F5344CB8AC3E}">
        <p14:creationId xmlns:p14="http://schemas.microsoft.com/office/powerpoint/2010/main" val="679181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F9094-4F65-FB1B-D22C-D4D68D530015}"/>
              </a:ext>
            </a:extLst>
          </p:cNvPr>
          <p:cNvSpPr>
            <a:spLocks noGrp="1"/>
          </p:cNvSpPr>
          <p:nvPr>
            <p:ph type="title"/>
          </p:nvPr>
        </p:nvSpPr>
        <p:spPr/>
        <p:txBody>
          <a:bodyPr/>
          <a:lstStyle/>
          <a:p>
            <a:r>
              <a:rPr lang="en-GB" dirty="0"/>
              <a:t>Overall Concept and AIMS</a:t>
            </a:r>
          </a:p>
        </p:txBody>
      </p:sp>
      <p:sp>
        <p:nvSpPr>
          <p:cNvPr id="7" name="Content Placeholder 6">
            <a:extLst>
              <a:ext uri="{FF2B5EF4-FFF2-40B4-BE49-F238E27FC236}">
                <a16:creationId xmlns:a16="http://schemas.microsoft.com/office/drawing/2014/main" id="{AC61B43B-418C-FD9E-BAE3-2B096C1C1A9F}"/>
              </a:ext>
            </a:extLst>
          </p:cNvPr>
          <p:cNvSpPr>
            <a:spLocks noGrp="1"/>
          </p:cNvSpPr>
          <p:nvPr>
            <p:ph idx="1"/>
          </p:nvPr>
        </p:nvSpPr>
        <p:spPr>
          <a:xfrm>
            <a:off x="685800" y="2194560"/>
            <a:ext cx="10577286" cy="4024125"/>
          </a:xfrm>
        </p:spPr>
        <p:txBody>
          <a:bodyPr/>
          <a:lstStyle/>
          <a:p>
            <a:pPr marL="0" indent="0">
              <a:buNone/>
            </a:pPr>
            <a:r>
              <a:rPr lang="en-GB" dirty="0"/>
              <a:t>Build a system which can identify, and ask clarifying questions based on the </a:t>
            </a:r>
            <a:r>
              <a:rPr lang="en-GB" dirty="0" err="1"/>
              <a:t>Qulac</a:t>
            </a:r>
            <a:r>
              <a:rPr lang="en-GB" dirty="0"/>
              <a:t> dataset. System Features:</a:t>
            </a:r>
          </a:p>
          <a:p>
            <a:pPr marL="0" indent="0">
              <a:buNone/>
            </a:pPr>
            <a:endParaRPr lang="en-GB" dirty="0"/>
          </a:p>
          <a:p>
            <a:pPr marL="457200" indent="-457200">
              <a:buAutoNum type="arabicPeriod"/>
            </a:pPr>
            <a:r>
              <a:rPr lang="en-GB" dirty="0"/>
              <a:t>Returns relevant Wikipedia Summaries if user query is clear.</a:t>
            </a:r>
          </a:p>
          <a:p>
            <a:pPr marL="457200" indent="-457200">
              <a:buAutoNum type="arabicPeriod"/>
            </a:pPr>
            <a:r>
              <a:rPr lang="en-GB" dirty="0"/>
              <a:t>Utilises RASA to tie together other system modules – SBERT and BM25</a:t>
            </a:r>
          </a:p>
          <a:p>
            <a:pPr marL="457200" indent="-457200">
              <a:buAutoNum type="arabicPeriod"/>
            </a:pPr>
            <a:r>
              <a:rPr lang="en-GB" dirty="0"/>
              <a:t>BM25 – Match Wikipedia Summaries with user queries</a:t>
            </a:r>
          </a:p>
          <a:p>
            <a:pPr marL="457200" indent="-457200">
              <a:buAutoNum type="arabicPeriod"/>
            </a:pPr>
            <a:r>
              <a:rPr lang="en-GB" dirty="0"/>
              <a:t>SBERT – Rank Results </a:t>
            </a:r>
          </a:p>
          <a:p>
            <a:pPr marL="0" indent="0">
              <a:buNone/>
            </a:pPr>
            <a:r>
              <a:rPr lang="en-GB" dirty="0"/>
              <a:t> </a:t>
            </a:r>
          </a:p>
        </p:txBody>
      </p:sp>
    </p:spTree>
    <p:extLst>
      <p:ext uri="{BB962C8B-B14F-4D97-AF65-F5344CB8AC3E}">
        <p14:creationId xmlns:p14="http://schemas.microsoft.com/office/powerpoint/2010/main" val="3515751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5CAD7AC-A681-6AFA-DB30-EE4555DF4A14}"/>
            </a:ext>
          </a:extLst>
        </p:cNvPr>
        <p:cNvGrpSpPr/>
        <p:nvPr/>
      </p:nvGrpSpPr>
      <p:grpSpPr>
        <a:xfrm>
          <a:off x="0" y="0"/>
          <a:ext cx="0" cy="0"/>
          <a:chOff x="0" y="0"/>
          <a:chExt cx="0" cy="0"/>
        </a:xfrm>
      </p:grpSpPr>
      <p:pic>
        <p:nvPicPr>
          <p:cNvPr id="21" name="Picture 20">
            <a:extLst>
              <a:ext uri="{FF2B5EF4-FFF2-40B4-BE49-F238E27FC236}">
                <a16:creationId xmlns:a16="http://schemas.microsoft.com/office/drawing/2014/main" id="{BDFADFB3-3D44-49A8-AE3B-A87C61607F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23" name="Picture 22">
            <a:extLst>
              <a:ext uri="{FF2B5EF4-FFF2-40B4-BE49-F238E27FC236}">
                <a16:creationId xmlns:a16="http://schemas.microsoft.com/office/drawing/2014/main" id="{BB912AE0-CAD9-4F8F-A2A2-BDF07D4EDD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10" name="Title 9">
            <a:extLst>
              <a:ext uri="{FF2B5EF4-FFF2-40B4-BE49-F238E27FC236}">
                <a16:creationId xmlns:a16="http://schemas.microsoft.com/office/drawing/2014/main" id="{1F41A14C-ED99-2271-6D8A-6895703953CF}"/>
              </a:ext>
            </a:extLst>
          </p:cNvPr>
          <p:cNvSpPr>
            <a:spLocks noGrp="1"/>
          </p:cNvSpPr>
          <p:nvPr>
            <p:ph type="title"/>
          </p:nvPr>
        </p:nvSpPr>
        <p:spPr>
          <a:xfrm>
            <a:off x="5707743" y="251691"/>
            <a:ext cx="10820400" cy="909896"/>
          </a:xfrm>
        </p:spPr>
        <p:txBody>
          <a:bodyPr vert="horz" lIns="91440" tIns="45720" rIns="91440" bIns="45720" rtlCol="0" anchor="b">
            <a:normAutofit/>
          </a:bodyPr>
          <a:lstStyle/>
          <a:p>
            <a:pPr algn="l"/>
            <a:r>
              <a:rPr lang="en-US" sz="4400" dirty="0"/>
              <a:t>System Architecture </a:t>
            </a:r>
          </a:p>
        </p:txBody>
      </p:sp>
      <p:sp>
        <p:nvSpPr>
          <p:cNvPr id="25" name="Rectangle 24">
            <a:extLst>
              <a:ext uri="{FF2B5EF4-FFF2-40B4-BE49-F238E27FC236}">
                <a16:creationId xmlns:a16="http://schemas.microsoft.com/office/drawing/2014/main" id="{8A0AE57C-30AD-4D4E-9855-B5FBEAD661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60126"/>
            <a:ext cx="12192000" cy="24978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4F006E52-DC6F-B239-E0CA-DA2A4A73FC2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7599" y="1532077"/>
            <a:ext cx="10522857" cy="5030186"/>
          </a:xfrm>
          <a:prstGeom prst="rect">
            <a:avLst/>
          </a:prstGeom>
        </p:spPr>
      </p:pic>
    </p:spTree>
    <p:extLst>
      <p:ext uri="{BB962C8B-B14F-4D97-AF65-F5344CB8AC3E}">
        <p14:creationId xmlns:p14="http://schemas.microsoft.com/office/powerpoint/2010/main" val="1352042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56952-01F2-D240-56C7-70D01E322CE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028B3D-FE24-1AAA-B17B-4E5E4A5F44F1}"/>
              </a:ext>
            </a:extLst>
          </p:cNvPr>
          <p:cNvSpPr>
            <a:spLocks noGrp="1"/>
          </p:cNvSpPr>
          <p:nvPr>
            <p:ph type="title"/>
          </p:nvPr>
        </p:nvSpPr>
        <p:spPr>
          <a:xfrm>
            <a:off x="4331368" y="271128"/>
            <a:ext cx="3529263" cy="1293028"/>
          </a:xfrm>
        </p:spPr>
        <p:txBody>
          <a:bodyPr>
            <a:normAutofit/>
          </a:bodyPr>
          <a:lstStyle/>
          <a:p>
            <a:r>
              <a:rPr lang="en-GB" dirty="0">
                <a:latin typeface="Georgia" panose="02040502050405020303" pitchFamily="18" charset="0"/>
              </a:rPr>
              <a:t>Team Roles</a:t>
            </a:r>
          </a:p>
        </p:txBody>
      </p:sp>
      <p:graphicFrame>
        <p:nvGraphicFramePr>
          <p:cNvPr id="7" name="Content Placeholder 2">
            <a:extLst>
              <a:ext uri="{FF2B5EF4-FFF2-40B4-BE49-F238E27FC236}">
                <a16:creationId xmlns:a16="http://schemas.microsoft.com/office/drawing/2014/main" id="{0C3F9713-237F-B21D-06C7-E66E55357667}"/>
              </a:ext>
            </a:extLst>
          </p:cNvPr>
          <p:cNvGraphicFramePr>
            <a:graphicFrameLocks noGrp="1"/>
          </p:cNvGraphicFramePr>
          <p:nvPr>
            <p:ph idx="1"/>
            <p:extLst>
              <p:ext uri="{D42A27DB-BD31-4B8C-83A1-F6EECF244321}">
                <p14:modId xmlns:p14="http://schemas.microsoft.com/office/powerpoint/2010/main" val="3230556253"/>
              </p:ext>
            </p:extLst>
          </p:nvPr>
        </p:nvGraphicFramePr>
        <p:xfrm>
          <a:off x="685800" y="2441051"/>
          <a:ext cx="10820400" cy="35300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916C0775-FDFD-E07C-C586-7F0B4A0119B4}"/>
              </a:ext>
            </a:extLst>
          </p:cNvPr>
          <p:cNvSpPr txBox="1"/>
          <p:nvPr/>
        </p:nvSpPr>
        <p:spPr>
          <a:xfrm>
            <a:off x="4951317" y="1802413"/>
            <a:ext cx="2209800" cy="1277273"/>
          </a:xfrm>
          <a:prstGeom prst="rect">
            <a:avLst/>
          </a:prstGeom>
          <a:noFill/>
        </p:spPr>
        <p:txBody>
          <a:bodyPr wrap="square" rtlCol="0">
            <a:spAutoFit/>
          </a:bodyPr>
          <a:lstStyle/>
          <a:p>
            <a:pPr lvl="0" algn="ctr"/>
            <a:r>
              <a:rPr lang="en-GB" dirty="0"/>
              <a:t>Lead Developer &amp;</a:t>
            </a:r>
            <a:br>
              <a:rPr lang="en-GB" dirty="0"/>
            </a:br>
            <a:r>
              <a:rPr lang="en-GB" dirty="0"/>
              <a:t>System Integrator:</a:t>
            </a:r>
          </a:p>
          <a:p>
            <a:pPr lvl="0" algn="ctr"/>
            <a:endParaRPr lang="en-GB" sz="800" i="1" dirty="0"/>
          </a:p>
          <a:p>
            <a:pPr lvl="0" algn="ctr"/>
            <a:r>
              <a:rPr lang="en-GB" sz="1500" i="1" dirty="0"/>
              <a:t>Jack Harrison </a:t>
            </a:r>
          </a:p>
        </p:txBody>
      </p:sp>
      <p:sp>
        <p:nvSpPr>
          <p:cNvPr id="8" name="TextBox 7">
            <a:extLst>
              <a:ext uri="{FF2B5EF4-FFF2-40B4-BE49-F238E27FC236}">
                <a16:creationId xmlns:a16="http://schemas.microsoft.com/office/drawing/2014/main" id="{B830713F-7607-F14C-D44C-8B93FD1ADCE3}"/>
              </a:ext>
            </a:extLst>
          </p:cNvPr>
          <p:cNvSpPr txBox="1"/>
          <p:nvPr/>
        </p:nvSpPr>
        <p:spPr>
          <a:xfrm>
            <a:off x="7216100" y="1802414"/>
            <a:ext cx="2117558" cy="1277273"/>
          </a:xfrm>
          <a:prstGeom prst="rect">
            <a:avLst/>
          </a:prstGeom>
          <a:noFill/>
        </p:spPr>
        <p:txBody>
          <a:bodyPr wrap="square" rtlCol="0">
            <a:spAutoFit/>
          </a:bodyPr>
          <a:lstStyle/>
          <a:p>
            <a:pPr lvl="0" algn="ctr"/>
            <a:r>
              <a:rPr lang="en-GB" dirty="0"/>
              <a:t>Information Retrieval Engineer:</a:t>
            </a:r>
          </a:p>
          <a:p>
            <a:pPr lvl="0" algn="ctr"/>
            <a:endParaRPr lang="en-GB" sz="800" i="1" dirty="0"/>
          </a:p>
          <a:p>
            <a:pPr lvl="0" algn="ctr"/>
            <a:r>
              <a:rPr lang="en-GB" sz="1500" i="1" dirty="0"/>
              <a:t>Ruben Lazell </a:t>
            </a:r>
          </a:p>
        </p:txBody>
      </p:sp>
      <p:sp>
        <p:nvSpPr>
          <p:cNvPr id="9" name="TextBox 8">
            <a:extLst>
              <a:ext uri="{FF2B5EF4-FFF2-40B4-BE49-F238E27FC236}">
                <a16:creationId xmlns:a16="http://schemas.microsoft.com/office/drawing/2014/main" id="{C4AD3607-C2F7-458F-0EA7-90372B79B705}"/>
              </a:ext>
            </a:extLst>
          </p:cNvPr>
          <p:cNvSpPr txBox="1"/>
          <p:nvPr/>
        </p:nvSpPr>
        <p:spPr>
          <a:xfrm>
            <a:off x="525702" y="1764858"/>
            <a:ext cx="2592807" cy="1277273"/>
          </a:xfrm>
          <a:prstGeom prst="rect">
            <a:avLst/>
          </a:prstGeom>
          <a:noFill/>
        </p:spPr>
        <p:txBody>
          <a:bodyPr wrap="square" rtlCol="0">
            <a:spAutoFit/>
          </a:bodyPr>
          <a:lstStyle/>
          <a:p>
            <a:pPr lvl="0" algn="ctr"/>
            <a:r>
              <a:rPr lang="en-GB" dirty="0"/>
              <a:t>SBERT Clarifying Questions Retrieval Specialist:</a:t>
            </a:r>
          </a:p>
          <a:p>
            <a:pPr lvl="0" algn="ctr"/>
            <a:endParaRPr lang="en-GB" sz="800" i="1" dirty="0"/>
          </a:p>
          <a:p>
            <a:pPr lvl="0" algn="ctr"/>
            <a:r>
              <a:rPr lang="en-GB" sz="1500" i="1" dirty="0"/>
              <a:t>Ansh Bisht </a:t>
            </a:r>
          </a:p>
        </p:txBody>
      </p:sp>
      <p:sp>
        <p:nvSpPr>
          <p:cNvPr id="10" name="TextBox 9">
            <a:extLst>
              <a:ext uri="{FF2B5EF4-FFF2-40B4-BE49-F238E27FC236}">
                <a16:creationId xmlns:a16="http://schemas.microsoft.com/office/drawing/2014/main" id="{DA733F52-4B98-0521-072C-BA51569C25BC}"/>
              </a:ext>
            </a:extLst>
          </p:cNvPr>
          <p:cNvSpPr txBox="1"/>
          <p:nvPr/>
        </p:nvSpPr>
        <p:spPr>
          <a:xfrm>
            <a:off x="9194819" y="1802414"/>
            <a:ext cx="2117558" cy="1277273"/>
          </a:xfrm>
          <a:prstGeom prst="rect">
            <a:avLst/>
          </a:prstGeom>
          <a:noFill/>
        </p:spPr>
        <p:txBody>
          <a:bodyPr wrap="square" rtlCol="0">
            <a:spAutoFit/>
          </a:bodyPr>
          <a:lstStyle/>
          <a:p>
            <a:pPr lvl="0" algn="ctr"/>
            <a:r>
              <a:rPr lang="en-GB" dirty="0"/>
              <a:t>Scrum Master</a:t>
            </a:r>
            <a:br>
              <a:rPr lang="en-GB" dirty="0"/>
            </a:br>
            <a:r>
              <a:rPr lang="en-GB" dirty="0"/>
              <a:t>&amp;</a:t>
            </a:r>
            <a:br>
              <a:rPr lang="en-GB" dirty="0"/>
            </a:br>
            <a:r>
              <a:rPr lang="en-GB" dirty="0"/>
              <a:t>System Designer:</a:t>
            </a:r>
          </a:p>
          <a:p>
            <a:pPr lvl="0" algn="ctr"/>
            <a:endParaRPr lang="en-GB" sz="800" i="1" dirty="0"/>
          </a:p>
          <a:p>
            <a:pPr lvl="0" algn="ctr"/>
            <a:r>
              <a:rPr lang="en-GB" sz="1500" i="1" dirty="0"/>
              <a:t>Andrew Taison</a:t>
            </a:r>
          </a:p>
        </p:txBody>
      </p:sp>
      <p:sp>
        <p:nvSpPr>
          <p:cNvPr id="12" name="TextBox 11">
            <a:extLst>
              <a:ext uri="{FF2B5EF4-FFF2-40B4-BE49-F238E27FC236}">
                <a16:creationId xmlns:a16="http://schemas.microsoft.com/office/drawing/2014/main" id="{4EE16AA8-2F7D-8869-B9A8-F9B20232ABD9}"/>
              </a:ext>
            </a:extLst>
          </p:cNvPr>
          <p:cNvSpPr txBox="1"/>
          <p:nvPr/>
        </p:nvSpPr>
        <p:spPr>
          <a:xfrm>
            <a:off x="2892171" y="1764858"/>
            <a:ext cx="2117558" cy="1277273"/>
          </a:xfrm>
          <a:prstGeom prst="rect">
            <a:avLst/>
          </a:prstGeom>
          <a:noFill/>
        </p:spPr>
        <p:txBody>
          <a:bodyPr wrap="square" rtlCol="0">
            <a:spAutoFit/>
          </a:bodyPr>
          <a:lstStyle/>
          <a:p>
            <a:pPr lvl="0" algn="ctr"/>
            <a:r>
              <a:rPr lang="en-GB" dirty="0"/>
              <a:t>Project </a:t>
            </a:r>
            <a:br>
              <a:rPr lang="en-GB" dirty="0"/>
            </a:br>
            <a:r>
              <a:rPr lang="en-GB" dirty="0"/>
              <a:t>Manager:</a:t>
            </a:r>
            <a:br>
              <a:rPr lang="en-GB" dirty="0"/>
            </a:br>
            <a:endParaRPr lang="en-GB" dirty="0"/>
          </a:p>
          <a:p>
            <a:pPr lvl="0" algn="ctr"/>
            <a:endParaRPr lang="en-GB" sz="800" i="1" dirty="0"/>
          </a:p>
          <a:p>
            <a:pPr lvl="0" algn="ctr"/>
            <a:r>
              <a:rPr lang="en-GB" sz="1500" i="1" dirty="0"/>
              <a:t>Jordan Dickson </a:t>
            </a:r>
          </a:p>
        </p:txBody>
      </p:sp>
      <p:sp>
        <p:nvSpPr>
          <p:cNvPr id="13" name="Title 4">
            <a:extLst>
              <a:ext uri="{FF2B5EF4-FFF2-40B4-BE49-F238E27FC236}">
                <a16:creationId xmlns:a16="http://schemas.microsoft.com/office/drawing/2014/main" id="{873F13E4-695E-ABD2-09A5-A9628F7DFA9F}"/>
              </a:ext>
            </a:extLst>
          </p:cNvPr>
          <p:cNvSpPr txBox="1">
            <a:spLocks/>
          </p:cNvSpPr>
          <p:nvPr/>
        </p:nvSpPr>
        <p:spPr>
          <a:xfrm>
            <a:off x="4291585" y="5731252"/>
            <a:ext cx="3529263" cy="1293028"/>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a:lstStyle>
          <a:p>
            <a:pPr algn="ctr"/>
            <a:r>
              <a:rPr lang="en-GB" sz="2500" dirty="0">
                <a:latin typeface="Georgia" panose="02040502050405020303" pitchFamily="18" charset="0"/>
              </a:rPr>
              <a:t>Responsibilities</a:t>
            </a:r>
          </a:p>
        </p:txBody>
      </p:sp>
      <p:sp>
        <p:nvSpPr>
          <p:cNvPr id="2" name="TextBox 1">
            <a:extLst>
              <a:ext uri="{FF2B5EF4-FFF2-40B4-BE49-F238E27FC236}">
                <a16:creationId xmlns:a16="http://schemas.microsoft.com/office/drawing/2014/main" id="{626771B4-F1C8-3B2B-706B-2D4CC3790D9F}"/>
              </a:ext>
            </a:extLst>
          </p:cNvPr>
          <p:cNvSpPr txBox="1"/>
          <p:nvPr/>
        </p:nvSpPr>
        <p:spPr>
          <a:xfrm>
            <a:off x="9293275" y="4248000"/>
            <a:ext cx="2215159" cy="2123658"/>
          </a:xfrm>
          <a:prstGeom prst="rect">
            <a:avLst/>
          </a:prstGeom>
          <a:noFill/>
        </p:spPr>
        <p:txBody>
          <a:bodyPr wrap="square" rtlCol="0">
            <a:spAutoFit/>
          </a:bodyPr>
          <a:lstStyle/>
          <a:p>
            <a:pPr marL="285750" indent="-285750">
              <a:buFont typeface="Arial" panose="020B0604020202020204" pitchFamily="34" charset="0"/>
              <a:buChar char="•"/>
            </a:pPr>
            <a:r>
              <a:rPr lang="en-GB" sz="1200" dirty="0"/>
              <a:t>Led team meetings and tracked weekly progress.</a:t>
            </a:r>
          </a:p>
          <a:p>
            <a:pPr marL="285750" indent="-285750">
              <a:buFont typeface="Arial" panose="020B0604020202020204" pitchFamily="34" charset="0"/>
              <a:buChar char="•"/>
            </a:pPr>
            <a:r>
              <a:rPr lang="en-GB" sz="1200" dirty="0"/>
              <a:t>Designed the initial system structure.</a:t>
            </a:r>
          </a:p>
          <a:p>
            <a:pPr marL="285750" indent="-285750">
              <a:buFont typeface="Arial" panose="020B0604020202020204" pitchFamily="34" charset="0"/>
              <a:buChar char="•"/>
            </a:pPr>
            <a:r>
              <a:rPr lang="en-GB" sz="1200" dirty="0"/>
              <a:t>Sourced and pre-processed the </a:t>
            </a:r>
            <a:r>
              <a:rPr lang="en-GB" sz="1200" dirty="0" err="1"/>
              <a:t>Qulac</a:t>
            </a:r>
            <a:r>
              <a:rPr lang="en-GB" sz="1200" dirty="0"/>
              <a:t> dataset.</a:t>
            </a:r>
          </a:p>
          <a:p>
            <a:pPr marL="285750" indent="-285750">
              <a:buFont typeface="Arial" panose="020B0604020202020204" pitchFamily="34" charset="0"/>
              <a:buChar char="•"/>
            </a:pPr>
            <a:r>
              <a:rPr lang="en-GB" sz="1200" dirty="0"/>
              <a:t>Created templates for the report and presentation.</a:t>
            </a:r>
          </a:p>
        </p:txBody>
      </p:sp>
      <p:sp>
        <p:nvSpPr>
          <p:cNvPr id="3" name="TextBox 2">
            <a:extLst>
              <a:ext uri="{FF2B5EF4-FFF2-40B4-BE49-F238E27FC236}">
                <a16:creationId xmlns:a16="http://schemas.microsoft.com/office/drawing/2014/main" id="{1A56D24B-2D9E-758B-010F-94D6A9458AB3}"/>
              </a:ext>
            </a:extLst>
          </p:cNvPr>
          <p:cNvSpPr txBox="1"/>
          <p:nvPr/>
        </p:nvSpPr>
        <p:spPr>
          <a:xfrm>
            <a:off x="2820014" y="4248403"/>
            <a:ext cx="2215159" cy="1384995"/>
          </a:xfrm>
          <a:prstGeom prst="rect">
            <a:avLst/>
          </a:prstGeom>
          <a:noFill/>
        </p:spPr>
        <p:txBody>
          <a:bodyPr wrap="square" rtlCol="0">
            <a:spAutoFit/>
          </a:bodyPr>
          <a:lstStyle/>
          <a:p>
            <a:pPr marL="285750" indent="-285750">
              <a:buFont typeface="Arial" panose="020B0604020202020204" pitchFamily="34" charset="0"/>
              <a:buChar char="•"/>
            </a:pPr>
            <a:r>
              <a:rPr lang="en-GB" sz="1200" dirty="0"/>
              <a:t>Managed project tools including Kanban board and GitHub.</a:t>
            </a:r>
          </a:p>
          <a:p>
            <a:pPr marL="285750" indent="-285750">
              <a:buFont typeface="Arial" panose="020B0604020202020204" pitchFamily="34" charset="0"/>
              <a:buChar char="•"/>
            </a:pPr>
            <a:r>
              <a:rPr lang="en-GB" sz="1200" dirty="0"/>
              <a:t>Organised team meetings.</a:t>
            </a:r>
          </a:p>
          <a:p>
            <a:pPr marL="285750" indent="-285750">
              <a:buFont typeface="Arial" panose="020B0604020202020204" pitchFamily="34" charset="0"/>
              <a:buChar char="•"/>
            </a:pPr>
            <a:r>
              <a:rPr lang="en-GB" sz="1200" dirty="0"/>
              <a:t>Sourced Wikipedia summaries for retrieval.</a:t>
            </a:r>
          </a:p>
        </p:txBody>
      </p:sp>
      <p:sp>
        <p:nvSpPr>
          <p:cNvPr id="4" name="TextBox 3">
            <a:extLst>
              <a:ext uri="{FF2B5EF4-FFF2-40B4-BE49-F238E27FC236}">
                <a16:creationId xmlns:a16="http://schemas.microsoft.com/office/drawing/2014/main" id="{3A083E88-F80A-02C2-C1F0-7E01883045AD}"/>
              </a:ext>
            </a:extLst>
          </p:cNvPr>
          <p:cNvSpPr txBox="1"/>
          <p:nvPr/>
        </p:nvSpPr>
        <p:spPr>
          <a:xfrm>
            <a:off x="813130" y="4248562"/>
            <a:ext cx="221515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Set up the SBERT model for sentence similarity.</a:t>
            </a:r>
          </a:p>
          <a:p>
            <a:pPr marL="171450" indent="-171450">
              <a:buFont typeface="Arial" panose="020B0604020202020204" pitchFamily="34" charset="0"/>
              <a:buChar char="•"/>
            </a:pPr>
            <a:r>
              <a:rPr lang="en-GB" sz="1200" dirty="0"/>
              <a:t>Supported tuning and evaluation of the question ranking module.</a:t>
            </a:r>
          </a:p>
        </p:txBody>
      </p:sp>
      <p:sp>
        <p:nvSpPr>
          <p:cNvPr id="11" name="TextBox 10">
            <a:extLst>
              <a:ext uri="{FF2B5EF4-FFF2-40B4-BE49-F238E27FC236}">
                <a16:creationId xmlns:a16="http://schemas.microsoft.com/office/drawing/2014/main" id="{2B8EF116-1341-7991-7254-85EB571252E9}"/>
              </a:ext>
            </a:extLst>
          </p:cNvPr>
          <p:cNvSpPr txBox="1"/>
          <p:nvPr/>
        </p:nvSpPr>
        <p:spPr>
          <a:xfrm>
            <a:off x="4948638" y="4248562"/>
            <a:ext cx="2215159" cy="1569660"/>
          </a:xfrm>
          <a:prstGeom prst="rect">
            <a:avLst/>
          </a:prstGeom>
          <a:noFill/>
        </p:spPr>
        <p:txBody>
          <a:bodyPr wrap="square" rtlCol="0">
            <a:spAutoFit/>
          </a:bodyPr>
          <a:lstStyle/>
          <a:p>
            <a:pPr marL="171450" lvl="0" indent="-171450">
              <a:buFont typeface="Arial" panose="020B0604020202020204" pitchFamily="34" charset="0"/>
              <a:buChar char="•"/>
            </a:pPr>
            <a:r>
              <a:rPr lang="en-GB" sz="1200" dirty="0"/>
              <a:t>Led implementation and integration of system modules.</a:t>
            </a:r>
          </a:p>
          <a:p>
            <a:pPr marL="171450" lvl="0" indent="-171450">
              <a:buFont typeface="Arial" panose="020B0604020202020204" pitchFamily="34" charset="0"/>
              <a:buChar char="•"/>
            </a:pPr>
            <a:r>
              <a:rPr lang="en-GB" sz="1200" dirty="0"/>
              <a:t>Set up Rasa and handled communication between components.</a:t>
            </a:r>
          </a:p>
          <a:p>
            <a:pPr marL="171450" lvl="0" indent="-171450">
              <a:buFont typeface="Arial" panose="020B0604020202020204" pitchFamily="34" charset="0"/>
              <a:buChar char="•"/>
            </a:pPr>
            <a:r>
              <a:rPr lang="en-GB" sz="1200" dirty="0"/>
              <a:t>Produced the system demonstration video.</a:t>
            </a:r>
            <a:endParaRPr lang="en-US" sz="1200" dirty="0"/>
          </a:p>
        </p:txBody>
      </p:sp>
      <p:sp>
        <p:nvSpPr>
          <p:cNvPr id="14" name="TextBox 13">
            <a:extLst>
              <a:ext uri="{FF2B5EF4-FFF2-40B4-BE49-F238E27FC236}">
                <a16:creationId xmlns:a16="http://schemas.microsoft.com/office/drawing/2014/main" id="{DC93690C-0F65-387B-85AE-BC59A030F0F3}"/>
              </a:ext>
            </a:extLst>
          </p:cNvPr>
          <p:cNvSpPr txBox="1"/>
          <p:nvPr/>
        </p:nvSpPr>
        <p:spPr>
          <a:xfrm>
            <a:off x="7156827" y="4248000"/>
            <a:ext cx="2215159" cy="1200329"/>
          </a:xfrm>
          <a:prstGeom prst="rect">
            <a:avLst/>
          </a:prstGeom>
          <a:noFill/>
        </p:spPr>
        <p:txBody>
          <a:bodyPr wrap="square" rtlCol="0">
            <a:spAutoFit/>
          </a:bodyPr>
          <a:lstStyle/>
          <a:p>
            <a:pPr marL="171450" indent="-171450">
              <a:buFont typeface="Arial" panose="020B0604020202020204" pitchFamily="34" charset="0"/>
              <a:buChar char="•"/>
            </a:pPr>
            <a:r>
              <a:rPr lang="en-GB" sz="1200" dirty="0"/>
              <a:t>Developed and tested the BM25 retrieval module.</a:t>
            </a:r>
          </a:p>
          <a:p>
            <a:pPr marL="171450" indent="-171450">
              <a:buFont typeface="Arial" panose="020B0604020202020204" pitchFamily="34" charset="0"/>
              <a:buChar char="•"/>
            </a:pPr>
            <a:r>
              <a:rPr lang="en-GB" sz="1200" dirty="0"/>
              <a:t>Supported module integration and retrieval tuning.</a:t>
            </a:r>
          </a:p>
        </p:txBody>
      </p:sp>
    </p:spTree>
    <p:extLst>
      <p:ext uri="{BB962C8B-B14F-4D97-AF65-F5344CB8AC3E}">
        <p14:creationId xmlns:p14="http://schemas.microsoft.com/office/powerpoint/2010/main" val="27686952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8DAC-31E7-B2CF-831E-1E9FA110FF55}"/>
              </a:ext>
            </a:extLst>
          </p:cNvPr>
          <p:cNvSpPr>
            <a:spLocks noGrp="1"/>
          </p:cNvSpPr>
          <p:nvPr>
            <p:ph type="title"/>
          </p:nvPr>
        </p:nvSpPr>
        <p:spPr/>
        <p:txBody>
          <a:bodyPr/>
          <a:lstStyle/>
          <a:p>
            <a:r>
              <a:rPr lang="en-GB" dirty="0"/>
              <a:t>BM25 - Retrieval pipeline</a:t>
            </a:r>
          </a:p>
        </p:txBody>
      </p:sp>
      <p:sp>
        <p:nvSpPr>
          <p:cNvPr id="3" name="Content Placeholder 2">
            <a:extLst>
              <a:ext uri="{FF2B5EF4-FFF2-40B4-BE49-F238E27FC236}">
                <a16:creationId xmlns:a16="http://schemas.microsoft.com/office/drawing/2014/main" id="{532D0743-22AD-ED9C-184E-37DD51A75A22}"/>
              </a:ext>
            </a:extLst>
          </p:cNvPr>
          <p:cNvSpPr>
            <a:spLocks noGrp="1"/>
          </p:cNvSpPr>
          <p:nvPr>
            <p:ph idx="1"/>
          </p:nvPr>
        </p:nvSpPr>
        <p:spPr/>
        <p:txBody>
          <a:bodyPr/>
          <a:lstStyle/>
          <a:p>
            <a:r>
              <a:rPr lang="en-GB" dirty="0"/>
              <a:t>Uses BM25</a:t>
            </a:r>
          </a:p>
          <a:p>
            <a:r>
              <a:rPr lang="en-GB" dirty="0"/>
              <a:t>Reranked using all-MiniLM-L6-v2</a:t>
            </a:r>
          </a:p>
          <a:p>
            <a:r>
              <a:rPr lang="en-GB" dirty="0"/>
              <a:t>Outputs the most relevant wiki-style summary</a:t>
            </a:r>
          </a:p>
          <a:p>
            <a:r>
              <a:rPr lang="en-GB" dirty="0"/>
              <a:t>Returns “not confident” if top score is not relevant enough</a:t>
            </a:r>
          </a:p>
          <a:p>
            <a:endParaRPr lang="en-GB" dirty="0"/>
          </a:p>
          <a:p>
            <a:r>
              <a:rPr lang="en-GB" dirty="0" err="1"/>
              <a:t>Qulac</a:t>
            </a:r>
            <a:r>
              <a:rPr lang="en-GB" dirty="0"/>
              <a:t> → Query → BM25 → Top 5 → </a:t>
            </a:r>
            <a:r>
              <a:rPr lang="en-GB" dirty="0" err="1"/>
              <a:t>MiniLM</a:t>
            </a:r>
            <a:r>
              <a:rPr lang="en-GB" dirty="0"/>
              <a:t> </a:t>
            </a:r>
            <a:r>
              <a:rPr lang="en-GB" dirty="0" err="1"/>
              <a:t>Reranker</a:t>
            </a:r>
            <a:r>
              <a:rPr lang="en-GB" dirty="0"/>
              <a:t> → Top Summary → Confidence Check</a:t>
            </a:r>
          </a:p>
          <a:p>
            <a:pPr marL="0" indent="0">
              <a:buNone/>
            </a:pPr>
            <a:endParaRPr lang="en-GB" dirty="0"/>
          </a:p>
        </p:txBody>
      </p:sp>
    </p:spTree>
    <p:extLst>
      <p:ext uri="{BB962C8B-B14F-4D97-AF65-F5344CB8AC3E}">
        <p14:creationId xmlns:p14="http://schemas.microsoft.com/office/powerpoint/2010/main" val="155277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010B59D-FBCC-85CA-5EF5-3E4F7AA01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2F1DD-3A79-F90A-D28B-AB8F2C92E037}"/>
              </a:ext>
            </a:extLst>
          </p:cNvPr>
          <p:cNvSpPr>
            <a:spLocks noGrp="1"/>
          </p:cNvSpPr>
          <p:nvPr>
            <p:ph type="title"/>
          </p:nvPr>
        </p:nvSpPr>
        <p:spPr/>
        <p:txBody>
          <a:bodyPr/>
          <a:lstStyle/>
          <a:p>
            <a:r>
              <a:rPr lang="en-GB" dirty="0"/>
              <a:t>BM25</a:t>
            </a:r>
          </a:p>
        </p:txBody>
      </p:sp>
      <p:sp>
        <p:nvSpPr>
          <p:cNvPr id="3" name="Content Placeholder 2">
            <a:extLst>
              <a:ext uri="{FF2B5EF4-FFF2-40B4-BE49-F238E27FC236}">
                <a16:creationId xmlns:a16="http://schemas.microsoft.com/office/drawing/2014/main" id="{5C45DB7E-24DA-3DB2-4596-AA3C37C64451}"/>
              </a:ext>
            </a:extLst>
          </p:cNvPr>
          <p:cNvSpPr>
            <a:spLocks noGrp="1"/>
          </p:cNvSpPr>
          <p:nvPr>
            <p:ph idx="1"/>
          </p:nvPr>
        </p:nvSpPr>
        <p:spPr/>
        <p:txBody>
          <a:bodyPr/>
          <a:lstStyle/>
          <a:p>
            <a:r>
              <a:rPr lang="en-GB" dirty="0"/>
              <a:t>Uses Bag-of-Words and term frequency to rank summaries</a:t>
            </a:r>
          </a:p>
          <a:p>
            <a:r>
              <a:rPr lang="en-GB" dirty="0"/>
              <a:t>Each summary is assigned a BM25 relevance score</a:t>
            </a:r>
          </a:p>
          <a:p>
            <a:r>
              <a:rPr lang="en-GB" dirty="0"/>
              <a:t>Retrieves the top 5 most lexically relevant summaries</a:t>
            </a:r>
          </a:p>
          <a:p>
            <a:r>
              <a:rPr lang="en-GB" dirty="0"/>
              <a:t>“President” and “Leader” are considered completely different</a:t>
            </a:r>
          </a:p>
          <a:p>
            <a:r>
              <a:rPr lang="en-GB" dirty="0"/>
              <a:t>Scores are not comparable across different queries</a:t>
            </a:r>
          </a:p>
          <a:p>
            <a:pPr marL="0" indent="0">
              <a:buNone/>
            </a:pPr>
            <a:endParaRPr lang="en-GB" dirty="0"/>
          </a:p>
        </p:txBody>
      </p:sp>
    </p:spTree>
    <p:extLst>
      <p:ext uri="{BB962C8B-B14F-4D97-AF65-F5344CB8AC3E}">
        <p14:creationId xmlns:p14="http://schemas.microsoft.com/office/powerpoint/2010/main" val="4060151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6EF9-B7F8-D26B-228F-2BA849904737}"/>
              </a:ext>
            </a:extLst>
          </p:cNvPr>
          <p:cNvSpPr>
            <a:spLocks noGrp="1"/>
          </p:cNvSpPr>
          <p:nvPr>
            <p:ph type="title"/>
          </p:nvPr>
        </p:nvSpPr>
        <p:spPr/>
        <p:txBody>
          <a:bodyPr/>
          <a:lstStyle/>
          <a:p>
            <a:r>
              <a:rPr lang="en-GB" dirty="0"/>
              <a:t>all-MiniLM-L6-v2</a:t>
            </a:r>
          </a:p>
        </p:txBody>
      </p:sp>
      <p:sp>
        <p:nvSpPr>
          <p:cNvPr id="3" name="Content Placeholder 2">
            <a:extLst>
              <a:ext uri="{FF2B5EF4-FFF2-40B4-BE49-F238E27FC236}">
                <a16:creationId xmlns:a16="http://schemas.microsoft.com/office/drawing/2014/main" id="{B4985382-B4CC-8D7F-D718-372F80979BFC}"/>
              </a:ext>
            </a:extLst>
          </p:cNvPr>
          <p:cNvSpPr>
            <a:spLocks noGrp="1"/>
          </p:cNvSpPr>
          <p:nvPr>
            <p:ph idx="1"/>
          </p:nvPr>
        </p:nvSpPr>
        <p:spPr/>
        <p:txBody>
          <a:bodyPr/>
          <a:lstStyle/>
          <a:p>
            <a:r>
              <a:rPr lang="en-GB" dirty="0" err="1"/>
              <a:t>Reranks</a:t>
            </a:r>
            <a:r>
              <a:rPr lang="en-GB" dirty="0"/>
              <a:t> the top 5 summaries from BM25 using semantic similarity</a:t>
            </a:r>
          </a:p>
          <a:p>
            <a:r>
              <a:rPr lang="en-GB" dirty="0"/>
              <a:t>Converts queries and summaries into vector embeddings and compares them using cosine similarity</a:t>
            </a:r>
          </a:p>
          <a:p>
            <a:r>
              <a:rPr lang="en-GB" dirty="0"/>
              <a:t>Can identify relevance even if the wording is different</a:t>
            </a:r>
          </a:p>
          <a:p>
            <a:r>
              <a:rPr lang="en-GB" dirty="0"/>
              <a:t>Lightweight transformer model from </a:t>
            </a:r>
            <a:r>
              <a:rPr lang="en-GB" dirty="0" err="1"/>
              <a:t>SentenceTransformers</a:t>
            </a:r>
            <a:r>
              <a:rPr lang="en-GB" dirty="0"/>
              <a:t> - fast and efficient for reranking</a:t>
            </a:r>
          </a:p>
          <a:p>
            <a:r>
              <a:rPr lang="en-GB" dirty="0"/>
              <a:t>Cosine similarity higher or lower than 0.4</a:t>
            </a:r>
          </a:p>
          <a:p>
            <a:endParaRPr lang="en-GB" dirty="0"/>
          </a:p>
        </p:txBody>
      </p:sp>
    </p:spTree>
    <p:extLst>
      <p:ext uri="{BB962C8B-B14F-4D97-AF65-F5344CB8AC3E}">
        <p14:creationId xmlns:p14="http://schemas.microsoft.com/office/powerpoint/2010/main" val="359865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6D63E-70BE-959E-000B-894721686F59}"/>
              </a:ext>
            </a:extLst>
          </p:cNvPr>
          <p:cNvSpPr>
            <a:spLocks noGrp="1"/>
          </p:cNvSpPr>
          <p:nvPr>
            <p:ph type="title"/>
          </p:nvPr>
        </p:nvSpPr>
        <p:spPr/>
        <p:txBody>
          <a:bodyPr/>
          <a:lstStyle/>
          <a:p>
            <a:r>
              <a:rPr lang="en-GB" dirty="0"/>
              <a:t>Evaluation of Retrieval Pipeline</a:t>
            </a:r>
          </a:p>
        </p:txBody>
      </p:sp>
      <p:sp>
        <p:nvSpPr>
          <p:cNvPr id="3" name="Content Placeholder 2">
            <a:extLst>
              <a:ext uri="{FF2B5EF4-FFF2-40B4-BE49-F238E27FC236}">
                <a16:creationId xmlns:a16="http://schemas.microsoft.com/office/drawing/2014/main" id="{DC06E283-4D39-F002-02B0-75364CD8DCB4}"/>
              </a:ext>
            </a:extLst>
          </p:cNvPr>
          <p:cNvSpPr>
            <a:spLocks noGrp="1"/>
          </p:cNvSpPr>
          <p:nvPr>
            <p:ph idx="1"/>
          </p:nvPr>
        </p:nvSpPr>
        <p:spPr/>
        <p:txBody>
          <a:bodyPr/>
          <a:lstStyle/>
          <a:p>
            <a:r>
              <a:rPr lang="en-GB" dirty="0"/>
              <a:t>Tested with 150 GPT-4-generated queries</a:t>
            </a:r>
          </a:p>
          <a:p>
            <a:r>
              <a:rPr lang="en-GB" dirty="0"/>
              <a:t>50 matching, 50 ambiguous, 50 non-matching</a:t>
            </a:r>
          </a:p>
          <a:p>
            <a:r>
              <a:rPr lang="en-GB" dirty="0"/>
              <a:t>Matching queries, 92% accuracy, 100% precision, 95.56% F1 score, </a:t>
            </a:r>
            <a:r>
              <a:rPr lang="en-GB" dirty="0" err="1"/>
              <a:t>avg</a:t>
            </a:r>
            <a:r>
              <a:rPr lang="en-GB" dirty="0"/>
              <a:t> cosine similarity: 0.5882</a:t>
            </a:r>
          </a:p>
          <a:p>
            <a:r>
              <a:rPr lang="en-GB" dirty="0"/>
              <a:t>Ambiguous queries: 42% confident predictions, </a:t>
            </a:r>
            <a:r>
              <a:rPr lang="en-GB" dirty="0" err="1"/>
              <a:t>avg</a:t>
            </a:r>
            <a:r>
              <a:rPr lang="en-GB" dirty="0"/>
              <a:t> cosine similarity: 0.3584</a:t>
            </a:r>
          </a:p>
          <a:p>
            <a:r>
              <a:rPr lang="en-GB" dirty="0"/>
              <a:t>Non-matching queries: 80% correctly flagged as not confident, </a:t>
            </a:r>
            <a:r>
              <a:rPr lang="en-GB" dirty="0" err="1"/>
              <a:t>avg</a:t>
            </a:r>
            <a:r>
              <a:rPr lang="en-GB" dirty="0"/>
              <a:t> cosine similarity: 0.2839</a:t>
            </a:r>
          </a:p>
          <a:p>
            <a:endParaRPr lang="en-GB" dirty="0"/>
          </a:p>
        </p:txBody>
      </p:sp>
    </p:spTree>
    <p:extLst>
      <p:ext uri="{BB962C8B-B14F-4D97-AF65-F5344CB8AC3E}">
        <p14:creationId xmlns:p14="http://schemas.microsoft.com/office/powerpoint/2010/main" val="168976011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33A3E5F-1122-42BC-B8F8-F69CC7167997}">
  <we:reference id="4567b711-9f2d-454d-b0d0-74708a29b461" version="1.0.0.0" store="EXCatalog" storeType="EXCatalog"/>
  <we:alternateReferences>
    <we:reference id="WA200001313" version="1.0.0.0" store="en-GB"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TM04033937[[fn=Vapor Trail]]</Template>
  <TotalTime>0</TotalTime>
  <Words>1502</Words>
  <Application>Microsoft Office PowerPoint</Application>
  <PresentationFormat>Widescreen</PresentationFormat>
  <Paragraphs>188</Paragraphs>
  <Slides>17</Slides>
  <Notes>16</Notes>
  <HiddenSlides>5</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Arial</vt:lpstr>
      <vt:lpstr>Century Gothic</vt:lpstr>
      <vt:lpstr>Georgia</vt:lpstr>
      <vt:lpstr>Georgia Pro</vt:lpstr>
      <vt:lpstr>Vapor Trail</vt:lpstr>
      <vt:lpstr>Asking Clarifying Questions for Conversational Search</vt:lpstr>
      <vt:lpstr>System requirements</vt:lpstr>
      <vt:lpstr>Overall Concept and AIMS</vt:lpstr>
      <vt:lpstr>System Architecture </vt:lpstr>
      <vt:lpstr>Team Roles</vt:lpstr>
      <vt:lpstr>BM25 - Retrieval pipeline</vt:lpstr>
      <vt:lpstr>BM25</vt:lpstr>
      <vt:lpstr>all-MiniLM-L6-v2</vt:lpstr>
      <vt:lpstr>Evaluation of Retrieval Pipeline</vt:lpstr>
      <vt:lpstr>PowerPoint Presentation</vt:lpstr>
      <vt:lpstr>SBERT Clarification Ranking Model</vt:lpstr>
      <vt:lpstr> Main Objective </vt:lpstr>
      <vt:lpstr>📊Evaluation </vt:lpstr>
      <vt:lpstr>Results</vt:lpstr>
      <vt:lpstr>Demo showcase</vt:lpstr>
      <vt:lpstr>Demo </vt:lpstr>
      <vt:lpstr>FUTURE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Dickinson, Andrew</dc:creator>
  <cp:lastModifiedBy>Dickinson, Andrew</cp:lastModifiedBy>
  <cp:revision>56</cp:revision>
  <dcterms:created xsi:type="dcterms:W3CDTF">2024-10-25T08:53:11Z</dcterms:created>
  <dcterms:modified xsi:type="dcterms:W3CDTF">2025-05-08T16:27:18Z</dcterms:modified>
</cp:coreProperties>
</file>