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8" r:id="rId10"/>
    <p:sldId id="265" r:id="rId11"/>
    <p:sldId id="266" r:id="rId12"/>
    <p:sldId id="267" r:id="rId13"/>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52" autoAdjust="0"/>
  </p:normalViewPr>
  <p:slideViewPr>
    <p:cSldViewPr snapToGrid="0">
      <p:cViewPr varScale="1">
        <p:scale>
          <a:sx n="77" d="100"/>
          <a:sy n="77" d="100"/>
        </p:scale>
        <p:origin x="88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7EA05-472E-477A-9322-CC1F9780AFE0}" type="datetimeFigureOut">
              <a:rPr lang="nl-BE" smtClean="0"/>
              <a:t>16/03/2024</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0EDF2-4907-4E39-BD46-FAFE32A8BAF2}" type="slidenum">
              <a:rPr lang="nl-BE" smtClean="0"/>
              <a:t>‹#›</a:t>
            </a:fld>
            <a:endParaRPr lang="nl-BE"/>
          </a:p>
        </p:txBody>
      </p:sp>
    </p:spTree>
    <p:extLst>
      <p:ext uri="{BB962C8B-B14F-4D97-AF65-F5344CB8AC3E}">
        <p14:creationId xmlns:p14="http://schemas.microsoft.com/office/powerpoint/2010/main" val="3699363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dirty="0">
                <a:solidFill>
                  <a:srgbClr val="CCCCCC"/>
                </a:solidFill>
                <a:effectLst/>
                <a:latin typeface="Consolas" panose="020B0609020204030204" pitchFamily="49" charset="0"/>
              </a:rPr>
              <a:t>Je hebt er al veel over gehoord, maar wat is Docker nu precies? Docker is een tool voor het ontwikkelen, uitvoeren en </a:t>
            </a:r>
            <a:r>
              <a:rPr lang="nl-NL" b="0" dirty="0" err="1">
                <a:solidFill>
                  <a:srgbClr val="CCCCCC"/>
                </a:solidFill>
                <a:effectLst/>
                <a:latin typeface="Consolas" panose="020B0609020204030204" pitchFamily="49" charset="0"/>
              </a:rPr>
              <a:t>deployen</a:t>
            </a:r>
            <a:r>
              <a:rPr lang="nl-NL" b="0" dirty="0">
                <a:solidFill>
                  <a:srgbClr val="CCCCCC"/>
                </a:solidFill>
                <a:effectLst/>
                <a:latin typeface="Consolas" panose="020B0609020204030204" pitchFamily="49" charset="0"/>
              </a:rPr>
              <a:t> van software. Het maakt gebruik van </a:t>
            </a:r>
            <a:r>
              <a:rPr lang="nl-NL" b="0" dirty="0" err="1">
                <a:solidFill>
                  <a:srgbClr val="CCCCCC"/>
                </a:solidFill>
                <a:effectLst/>
                <a:latin typeface="Consolas" panose="020B0609020204030204" pitchFamily="49" charset="0"/>
              </a:rPr>
              <a:t>containerization</a:t>
            </a:r>
            <a:r>
              <a:rPr lang="nl-NL" b="0" dirty="0">
                <a:solidFill>
                  <a:srgbClr val="CCCCCC"/>
                </a:solidFill>
                <a:effectLst/>
                <a:latin typeface="Consolas" panose="020B0609020204030204" pitchFamily="49" charset="0"/>
              </a:rPr>
              <a:t> technologie om applicaties te isoleren van de infrastructuur waarop deze draait. Dit maakt het mogelijk om sneller en betrouwbaarder software te leveren.</a:t>
            </a:r>
          </a:p>
          <a:p>
            <a:br>
              <a:rPr lang="nl-NL" b="0" dirty="0">
                <a:solidFill>
                  <a:srgbClr val="CCCCCC"/>
                </a:solidFill>
                <a:effectLst/>
                <a:latin typeface="Consolas" panose="020B0609020204030204" pitchFamily="49" charset="0"/>
              </a:rPr>
            </a:br>
            <a:r>
              <a:rPr lang="nl-NL" b="0" dirty="0">
                <a:solidFill>
                  <a:srgbClr val="CCCCCC"/>
                </a:solidFill>
                <a:effectLst/>
                <a:latin typeface="Consolas" panose="020B0609020204030204" pitchFamily="49" charset="0"/>
              </a:rPr>
              <a:t>Het is ook een goede manier om te proberen omgaan met een van de grote problemen binnen het opleveren van software - "het werkt op mijn machine". Met Docker kan je een container maken die de applicatie en alle </a:t>
            </a:r>
            <a:r>
              <a:rPr lang="nl-NL" b="0" dirty="0" err="1">
                <a:solidFill>
                  <a:srgbClr val="CCCCCC"/>
                </a:solidFill>
                <a:effectLst/>
                <a:latin typeface="Consolas" panose="020B0609020204030204" pitchFamily="49" charset="0"/>
              </a:rPr>
              <a:t>dependencies</a:t>
            </a:r>
            <a:r>
              <a:rPr lang="nl-NL" b="0" dirty="0">
                <a:solidFill>
                  <a:srgbClr val="CCCCCC"/>
                </a:solidFill>
                <a:effectLst/>
                <a:latin typeface="Consolas" panose="020B0609020204030204" pitchFamily="49" charset="0"/>
              </a:rPr>
              <a:t> bevat, zodat deze overal kan worden uitgevoerd en op eenzelfde manier</a:t>
            </a:r>
          </a:p>
          <a:p>
            <a:endParaRPr lang="nl-BE" dirty="0"/>
          </a:p>
        </p:txBody>
      </p:sp>
      <p:sp>
        <p:nvSpPr>
          <p:cNvPr id="4" name="Slide Number Placeholder 3"/>
          <p:cNvSpPr>
            <a:spLocks noGrp="1"/>
          </p:cNvSpPr>
          <p:nvPr>
            <p:ph type="sldNum" sz="quarter" idx="5"/>
          </p:nvPr>
        </p:nvSpPr>
        <p:spPr/>
        <p:txBody>
          <a:bodyPr/>
          <a:lstStyle/>
          <a:p>
            <a:fld id="{B030EDF2-4907-4E39-BD46-FAFE32A8BAF2}" type="slidenum">
              <a:rPr lang="nl-BE" smtClean="0"/>
              <a:t>2</a:t>
            </a:fld>
            <a:endParaRPr lang="nl-BE"/>
          </a:p>
        </p:txBody>
      </p:sp>
    </p:spTree>
    <p:extLst>
      <p:ext uri="{BB962C8B-B14F-4D97-AF65-F5344CB8AC3E}">
        <p14:creationId xmlns:p14="http://schemas.microsoft.com/office/powerpoint/2010/main" val="2937870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dirty="0">
                <a:solidFill>
                  <a:srgbClr val="CCCCCC"/>
                </a:solidFill>
                <a:effectLst/>
                <a:latin typeface="Consolas" panose="020B0609020204030204" pitchFamily="49" charset="0"/>
              </a:rPr>
              <a:t>In deze GitHub </a:t>
            </a:r>
            <a:r>
              <a:rPr lang="nl-NL" b="0" dirty="0" err="1">
                <a:solidFill>
                  <a:srgbClr val="CCCCCC"/>
                </a:solidFill>
                <a:effectLst/>
                <a:latin typeface="Consolas" panose="020B0609020204030204" pitchFamily="49" charset="0"/>
              </a:rPr>
              <a:t>repo</a:t>
            </a:r>
            <a:r>
              <a:rPr lang="nl-NL" b="0" dirty="0">
                <a:solidFill>
                  <a:srgbClr val="CCCCCC"/>
                </a:solidFill>
                <a:effectLst/>
                <a:latin typeface="Consolas" panose="020B0609020204030204" pitchFamily="49" charset="0"/>
              </a:rPr>
              <a:t>, naast de </a:t>
            </a:r>
            <a:r>
              <a:rPr lang="nl-NL" b="0" dirty="0" err="1">
                <a:solidFill>
                  <a:srgbClr val="CCCCCC"/>
                </a:solidFill>
                <a:effectLst/>
                <a:latin typeface="Consolas" panose="020B0609020204030204" pitchFamily="49" charset="0"/>
              </a:rPr>
              <a:t>markdown</a:t>
            </a:r>
            <a:r>
              <a:rPr lang="nl-NL" b="0" dirty="0">
                <a:solidFill>
                  <a:srgbClr val="CCCCCC"/>
                </a:solidFill>
                <a:effectLst/>
                <a:latin typeface="Consolas" panose="020B0609020204030204" pitchFamily="49" charset="0"/>
              </a:rPr>
              <a:t>, vind je ook een </a:t>
            </a:r>
            <a:r>
              <a:rPr lang="nl-NL" b="0" dirty="0" err="1">
                <a:solidFill>
                  <a:srgbClr val="CCCCCC"/>
                </a:solidFill>
                <a:effectLst/>
                <a:latin typeface="Consolas" panose="020B0609020204030204" pitchFamily="49" charset="0"/>
              </a:rPr>
              <a:t>docker-compose.yml</a:t>
            </a:r>
            <a:r>
              <a:rPr lang="nl-NL" b="0" dirty="0">
                <a:solidFill>
                  <a:srgbClr val="CCCCCC"/>
                </a:solidFill>
                <a:effectLst/>
                <a:latin typeface="Consolas" panose="020B0609020204030204" pitchFamily="49" charset="0"/>
              </a:rPr>
              <a:t> file. Deze is een voorbeeld van hoe je met Docker een </a:t>
            </a:r>
            <a:r>
              <a:rPr lang="nl-NL" b="0" dirty="0" err="1">
                <a:solidFill>
                  <a:srgbClr val="CCCCCC"/>
                </a:solidFill>
                <a:effectLst/>
                <a:latin typeface="Consolas" panose="020B0609020204030204" pitchFamily="49" charset="0"/>
              </a:rPr>
              <a:t>minecraft</a:t>
            </a:r>
            <a:r>
              <a:rPr lang="nl-NL" b="0" dirty="0">
                <a:solidFill>
                  <a:srgbClr val="CCCCCC"/>
                </a:solidFill>
                <a:effectLst/>
                <a:latin typeface="Consolas" panose="020B0609020204030204" pitchFamily="49" charset="0"/>
              </a:rPr>
              <a:t> server kan opstarten! Er volgt een kort voorbeeld, maar de flow is de volgende:</a:t>
            </a:r>
          </a:p>
          <a:p>
            <a:r>
              <a:rPr lang="nl-NL" b="0" dirty="0">
                <a:solidFill>
                  <a:srgbClr val="6796E6"/>
                </a:solidFill>
                <a:effectLst/>
                <a:latin typeface="Consolas" panose="020B0609020204030204" pitchFamily="49" charset="0"/>
              </a:rPr>
              <a:t>1.</a:t>
            </a:r>
            <a:r>
              <a:rPr lang="nl-NL" b="0" dirty="0">
                <a:solidFill>
                  <a:srgbClr val="CCCCCC"/>
                </a:solidFill>
                <a:effectLst/>
                <a:latin typeface="Consolas" panose="020B0609020204030204" pitchFamily="49" charset="0"/>
              </a:rPr>
              <a:t> </a:t>
            </a:r>
            <a:r>
              <a:rPr lang="nl-NL" b="0" dirty="0" err="1">
                <a:solidFill>
                  <a:srgbClr val="CCCCCC"/>
                </a:solidFill>
                <a:effectLst/>
                <a:latin typeface="Consolas" panose="020B0609020204030204" pitchFamily="49" charset="0"/>
              </a:rPr>
              <a:t>Clone</a:t>
            </a:r>
            <a:r>
              <a:rPr lang="nl-NL" b="0" dirty="0">
                <a:solidFill>
                  <a:srgbClr val="CCCCCC"/>
                </a:solidFill>
                <a:effectLst/>
                <a:latin typeface="Consolas" panose="020B0609020204030204" pitchFamily="49" charset="0"/>
              </a:rPr>
              <a:t> deze </a:t>
            </a:r>
            <a:r>
              <a:rPr lang="nl-NL" b="0" dirty="0" err="1">
                <a:solidFill>
                  <a:srgbClr val="CCCCCC"/>
                </a:solidFill>
                <a:effectLst/>
                <a:latin typeface="Consolas" panose="020B0609020204030204" pitchFamily="49" charset="0"/>
              </a:rPr>
              <a:t>repo</a:t>
            </a:r>
            <a:r>
              <a:rPr lang="nl-NL" b="0" dirty="0">
                <a:solidFill>
                  <a:srgbClr val="CCCCCC"/>
                </a:solidFill>
                <a:effectLst/>
                <a:latin typeface="Consolas" panose="020B0609020204030204" pitchFamily="49" charset="0"/>
              </a:rPr>
              <a:t> naar je lokale/virtuele machine</a:t>
            </a:r>
          </a:p>
          <a:p>
            <a:r>
              <a:rPr lang="nl-NL" b="0" dirty="0">
                <a:solidFill>
                  <a:srgbClr val="6796E6"/>
                </a:solidFill>
                <a:effectLst/>
                <a:latin typeface="Consolas" panose="020B0609020204030204" pitchFamily="49" charset="0"/>
              </a:rPr>
              <a:t>2.</a:t>
            </a:r>
            <a:r>
              <a:rPr lang="nl-NL" b="0" dirty="0">
                <a:solidFill>
                  <a:srgbClr val="CCCCCC"/>
                </a:solidFill>
                <a:effectLst/>
                <a:latin typeface="Consolas" panose="020B0609020204030204" pitchFamily="49" charset="0"/>
              </a:rPr>
              <a:t> Open een terminal in de map van de </a:t>
            </a:r>
            <a:r>
              <a:rPr lang="nl-NL" b="0" dirty="0" err="1">
                <a:solidFill>
                  <a:srgbClr val="CCCCCC"/>
                </a:solidFill>
                <a:effectLst/>
                <a:latin typeface="Consolas" panose="020B0609020204030204" pitchFamily="49" charset="0"/>
              </a:rPr>
              <a:t>repo</a:t>
            </a:r>
            <a:endParaRPr lang="nl-NL" b="0" dirty="0">
              <a:solidFill>
                <a:srgbClr val="CCCCCC"/>
              </a:solidFill>
              <a:effectLst/>
              <a:latin typeface="Consolas" panose="020B0609020204030204" pitchFamily="49" charset="0"/>
            </a:endParaRPr>
          </a:p>
          <a:p>
            <a:r>
              <a:rPr lang="nl-NL" b="0" dirty="0">
                <a:solidFill>
                  <a:srgbClr val="6796E6"/>
                </a:solidFill>
                <a:effectLst/>
                <a:latin typeface="Consolas" panose="020B0609020204030204" pitchFamily="49" charset="0"/>
              </a:rPr>
              <a:t>3.</a:t>
            </a:r>
            <a:r>
              <a:rPr lang="nl-NL" b="0" dirty="0">
                <a:solidFill>
                  <a:srgbClr val="CCCCCC"/>
                </a:solidFill>
                <a:effectLst/>
                <a:latin typeface="Consolas" panose="020B0609020204030204" pitchFamily="49" charset="0"/>
              </a:rPr>
              <a:t> Voer </a:t>
            </a:r>
            <a:r>
              <a:rPr lang="nl-NL" b="0" dirty="0">
                <a:solidFill>
                  <a:srgbClr val="CE9178"/>
                </a:solidFill>
                <a:effectLst/>
                <a:latin typeface="Consolas" panose="020B0609020204030204" pitchFamily="49" charset="0"/>
              </a:rPr>
              <a:t>`</a:t>
            </a:r>
            <a:r>
              <a:rPr lang="nl-NL" b="0" dirty="0" err="1">
                <a:solidFill>
                  <a:srgbClr val="CE9178"/>
                </a:solidFill>
                <a:effectLst/>
                <a:latin typeface="Consolas" panose="020B0609020204030204" pitchFamily="49" charset="0"/>
              </a:rPr>
              <a:t>docker-compose</a:t>
            </a:r>
            <a:r>
              <a:rPr lang="nl-NL" b="0" dirty="0">
                <a:solidFill>
                  <a:srgbClr val="CE9178"/>
                </a:solidFill>
                <a:effectLst/>
                <a:latin typeface="Consolas" panose="020B0609020204030204" pitchFamily="49" charset="0"/>
              </a:rPr>
              <a:t> up`</a:t>
            </a:r>
            <a:r>
              <a:rPr lang="nl-NL" b="0" dirty="0">
                <a:solidFill>
                  <a:srgbClr val="CCCCCC"/>
                </a:solidFill>
                <a:effectLst/>
                <a:latin typeface="Consolas" panose="020B0609020204030204" pitchFamily="49" charset="0"/>
              </a:rPr>
              <a:t> uit</a:t>
            </a:r>
          </a:p>
          <a:p>
            <a:r>
              <a:rPr lang="nl-NL" b="0" dirty="0">
                <a:solidFill>
                  <a:srgbClr val="6796E6"/>
                </a:solidFill>
                <a:effectLst/>
                <a:latin typeface="Consolas" panose="020B0609020204030204" pitchFamily="49" charset="0"/>
              </a:rPr>
              <a:t>4.</a:t>
            </a:r>
            <a:r>
              <a:rPr lang="nl-NL" b="0" dirty="0">
                <a:solidFill>
                  <a:srgbClr val="CCCCCC"/>
                </a:solidFill>
                <a:effectLst/>
                <a:latin typeface="Consolas" panose="020B0609020204030204" pitchFamily="49" charset="0"/>
              </a:rPr>
              <a:t> Wacht even, en je </a:t>
            </a:r>
            <a:r>
              <a:rPr lang="nl-NL" b="0" dirty="0" err="1">
                <a:solidFill>
                  <a:srgbClr val="CCCCCC"/>
                </a:solidFill>
                <a:effectLst/>
                <a:latin typeface="Consolas" panose="020B0609020204030204" pitchFamily="49" charset="0"/>
              </a:rPr>
              <a:t>Minecraft</a:t>
            </a:r>
            <a:r>
              <a:rPr lang="nl-NL" b="0" dirty="0">
                <a:solidFill>
                  <a:srgbClr val="CCCCCC"/>
                </a:solidFill>
                <a:effectLst/>
                <a:latin typeface="Consolas" panose="020B0609020204030204" pitchFamily="49" charset="0"/>
              </a:rPr>
              <a:t> server zou moeten opstarten</a:t>
            </a:r>
          </a:p>
          <a:p>
            <a:r>
              <a:rPr lang="nl-NL" b="0" dirty="0">
                <a:solidFill>
                  <a:srgbClr val="6796E6"/>
                </a:solidFill>
                <a:effectLst/>
                <a:latin typeface="Consolas" panose="020B0609020204030204" pitchFamily="49" charset="0"/>
              </a:rPr>
              <a:t>5.</a:t>
            </a:r>
            <a:r>
              <a:rPr lang="nl-NL" b="0" dirty="0">
                <a:solidFill>
                  <a:srgbClr val="CCCCCC"/>
                </a:solidFill>
                <a:effectLst/>
                <a:latin typeface="Consolas" panose="020B0609020204030204" pitchFamily="49" charset="0"/>
              </a:rPr>
              <a:t> Open </a:t>
            </a:r>
            <a:r>
              <a:rPr lang="nl-NL" b="0" dirty="0" err="1">
                <a:solidFill>
                  <a:srgbClr val="CCCCCC"/>
                </a:solidFill>
                <a:effectLst/>
                <a:latin typeface="Consolas" panose="020B0609020204030204" pitchFamily="49" charset="0"/>
              </a:rPr>
              <a:t>Minecraft</a:t>
            </a:r>
            <a:r>
              <a:rPr lang="nl-NL" b="0" dirty="0">
                <a:solidFill>
                  <a:srgbClr val="CCCCCC"/>
                </a:solidFill>
                <a:effectLst/>
                <a:latin typeface="Consolas" panose="020B0609020204030204" pitchFamily="49" charset="0"/>
              </a:rPr>
              <a:t> en verbind met je server!</a:t>
            </a:r>
          </a:p>
          <a:p>
            <a:endParaRPr lang="nl-BE" dirty="0"/>
          </a:p>
        </p:txBody>
      </p:sp>
      <p:sp>
        <p:nvSpPr>
          <p:cNvPr id="4" name="Slide Number Placeholder 3"/>
          <p:cNvSpPr>
            <a:spLocks noGrp="1"/>
          </p:cNvSpPr>
          <p:nvPr>
            <p:ph type="sldNum" sz="quarter" idx="5"/>
          </p:nvPr>
        </p:nvSpPr>
        <p:spPr/>
        <p:txBody>
          <a:bodyPr/>
          <a:lstStyle/>
          <a:p>
            <a:fld id="{B030EDF2-4907-4E39-BD46-FAFE32A8BAF2}" type="slidenum">
              <a:rPr lang="nl-BE" smtClean="0"/>
              <a:t>11</a:t>
            </a:fld>
            <a:endParaRPr lang="nl-BE"/>
          </a:p>
        </p:txBody>
      </p:sp>
    </p:spTree>
    <p:extLst>
      <p:ext uri="{BB962C8B-B14F-4D97-AF65-F5344CB8AC3E}">
        <p14:creationId xmlns:p14="http://schemas.microsoft.com/office/powerpoint/2010/main" val="4258633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Full </a:t>
            </a:r>
            <a:r>
              <a:rPr lang="nl-NL" dirty="0" err="1"/>
              <a:t>disclosuer</a:t>
            </a:r>
            <a:r>
              <a:rPr lang="nl-NL" dirty="0"/>
              <a:t> – de laatste bron is ook geschreven door de persoon die deze presentatie gemaakt heeft – het bevat grotendeels de stappen voor uit </a:t>
            </a:r>
            <a:r>
              <a:rPr lang="nl-NL"/>
              <a:t>de demo!</a:t>
            </a:r>
            <a:endParaRPr lang="nl-BE"/>
          </a:p>
        </p:txBody>
      </p:sp>
      <p:sp>
        <p:nvSpPr>
          <p:cNvPr id="4" name="Slide Number Placeholder 3"/>
          <p:cNvSpPr>
            <a:spLocks noGrp="1"/>
          </p:cNvSpPr>
          <p:nvPr>
            <p:ph type="sldNum" sz="quarter" idx="5"/>
          </p:nvPr>
        </p:nvSpPr>
        <p:spPr/>
        <p:txBody>
          <a:bodyPr/>
          <a:lstStyle/>
          <a:p>
            <a:fld id="{B030EDF2-4907-4E39-BD46-FAFE32A8BAF2}" type="slidenum">
              <a:rPr lang="nl-BE" smtClean="0"/>
              <a:t>12</a:t>
            </a:fld>
            <a:endParaRPr lang="nl-BE"/>
          </a:p>
        </p:txBody>
      </p:sp>
    </p:spTree>
    <p:extLst>
      <p:ext uri="{BB962C8B-B14F-4D97-AF65-F5344CB8AC3E}">
        <p14:creationId xmlns:p14="http://schemas.microsoft.com/office/powerpoint/2010/main" val="2098090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dirty="0">
                <a:solidFill>
                  <a:srgbClr val="CCCCCC"/>
                </a:solidFill>
                <a:effectLst/>
                <a:latin typeface="Consolas" panose="020B0609020204030204" pitchFamily="49" charset="0"/>
              </a:rPr>
              <a:t>Wat is nu het verschil met een virtuele machine? Een virtuele machine bevat een volledige besturingssysteem, terwijl een container alleen de applicatie en de </a:t>
            </a:r>
            <a:r>
              <a:rPr lang="nl-NL" b="0" dirty="0" err="1">
                <a:solidFill>
                  <a:srgbClr val="CCCCCC"/>
                </a:solidFill>
                <a:effectLst/>
                <a:latin typeface="Consolas" panose="020B0609020204030204" pitchFamily="49" charset="0"/>
              </a:rPr>
              <a:t>dependencies</a:t>
            </a:r>
            <a:r>
              <a:rPr lang="nl-NL" b="0" dirty="0">
                <a:solidFill>
                  <a:srgbClr val="CCCCCC"/>
                </a:solidFill>
                <a:effectLst/>
                <a:latin typeface="Consolas" panose="020B0609020204030204" pitchFamily="49" charset="0"/>
              </a:rPr>
              <a:t> bevat. Dit maakt containers veel lichter en sneller dan virtuele machines. Bovendien kan je met de Docker </a:t>
            </a:r>
            <a:r>
              <a:rPr lang="nl-NL" b="0" dirty="0" err="1">
                <a:solidFill>
                  <a:srgbClr val="CCCCCC"/>
                </a:solidFill>
                <a:effectLst/>
                <a:latin typeface="Consolas" panose="020B0609020204030204" pitchFamily="49" charset="0"/>
              </a:rPr>
              <a:t>daemon</a:t>
            </a:r>
            <a:r>
              <a:rPr lang="nl-NL" b="0" dirty="0">
                <a:solidFill>
                  <a:srgbClr val="CCCCCC"/>
                </a:solidFill>
                <a:effectLst/>
                <a:latin typeface="Consolas" panose="020B0609020204030204" pitchFamily="49" charset="0"/>
              </a:rPr>
              <a:t> (de service die containers beheert) meerdere containers op eenzelfde machine uitvoeren, terwijl je voor virtuele machines een hypervisor nodig hebt. </a:t>
            </a:r>
          </a:p>
          <a:p>
            <a:br>
              <a:rPr lang="nl-NL" b="0" dirty="0">
                <a:solidFill>
                  <a:srgbClr val="CCCCCC"/>
                </a:solidFill>
                <a:effectLst/>
                <a:latin typeface="Consolas" panose="020B0609020204030204" pitchFamily="49" charset="0"/>
              </a:rPr>
            </a:br>
            <a:r>
              <a:rPr lang="nl-NL" b="0" dirty="0">
                <a:solidFill>
                  <a:srgbClr val="CCCCCC"/>
                </a:solidFill>
                <a:effectLst/>
                <a:latin typeface="Consolas" panose="020B0609020204030204" pitchFamily="49" charset="0"/>
              </a:rPr>
              <a:t>Het is een beetje technisch en we gaan er niet te diep op in, maar het is belangrijk om te weten dat containers meer </a:t>
            </a:r>
            <a:r>
              <a:rPr lang="nl-NL" b="0" dirty="0" err="1">
                <a:solidFill>
                  <a:srgbClr val="CCCCCC"/>
                </a:solidFill>
                <a:effectLst/>
                <a:latin typeface="Consolas" panose="020B0609020204030204" pitchFamily="49" charset="0"/>
              </a:rPr>
              <a:t>lightweight</a:t>
            </a:r>
            <a:r>
              <a:rPr lang="nl-NL" b="0" dirty="0">
                <a:solidFill>
                  <a:srgbClr val="CCCCCC"/>
                </a:solidFill>
                <a:effectLst/>
                <a:latin typeface="Consolas" panose="020B0609020204030204" pitchFamily="49" charset="0"/>
              </a:rPr>
              <a:t> zijn dan virtuele machines en dat ze een goede manier zijn om applicaties te isoleren van de onderliggende infrastructuur. Het is ook een ideale tool om te experimenteren en testen!</a:t>
            </a:r>
          </a:p>
          <a:p>
            <a:endParaRPr lang="nl-BE" dirty="0"/>
          </a:p>
        </p:txBody>
      </p:sp>
      <p:sp>
        <p:nvSpPr>
          <p:cNvPr id="4" name="Slide Number Placeholder 3"/>
          <p:cNvSpPr>
            <a:spLocks noGrp="1"/>
          </p:cNvSpPr>
          <p:nvPr>
            <p:ph type="sldNum" sz="quarter" idx="5"/>
          </p:nvPr>
        </p:nvSpPr>
        <p:spPr/>
        <p:txBody>
          <a:bodyPr/>
          <a:lstStyle/>
          <a:p>
            <a:fld id="{B030EDF2-4907-4E39-BD46-FAFE32A8BAF2}" type="slidenum">
              <a:rPr lang="nl-BE" smtClean="0"/>
              <a:t>3</a:t>
            </a:fld>
            <a:endParaRPr lang="nl-BE"/>
          </a:p>
        </p:txBody>
      </p:sp>
    </p:spTree>
    <p:extLst>
      <p:ext uri="{BB962C8B-B14F-4D97-AF65-F5344CB8AC3E}">
        <p14:creationId xmlns:p14="http://schemas.microsoft.com/office/powerpoint/2010/main" val="1363836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CCCCCC"/>
                </a:solidFill>
                <a:effectLst/>
                <a:latin typeface="Consolas" panose="020B0609020204030204" pitchFamily="49" charset="0"/>
              </a:rPr>
              <a:t>De drie grote termen die je het meest zal zien in verband met Docker zijn de containers, de images en een </a:t>
            </a:r>
            <a:r>
              <a:rPr lang="nl-NL" b="0" dirty="0" err="1">
                <a:solidFill>
                  <a:srgbClr val="CCCCCC"/>
                </a:solidFill>
                <a:effectLst/>
                <a:latin typeface="Consolas" panose="020B0609020204030204" pitchFamily="49" charset="0"/>
              </a:rPr>
              <a:t>Dockerfile</a:t>
            </a:r>
            <a:r>
              <a:rPr lang="nl-NL" b="0" dirty="0">
                <a:solidFill>
                  <a:srgbClr val="CCCCCC"/>
                </a:solidFill>
                <a:effectLst/>
                <a:latin typeface="Consolas" panose="020B0609020204030204" pitchFamily="49" charset="0"/>
              </a:rPr>
              <a:t>. We overlopen ze even in oplopende volgorde van complexiteit. Op het basisniveau heb je de </a:t>
            </a:r>
            <a:r>
              <a:rPr lang="nl-NL" b="0" dirty="0" err="1">
                <a:solidFill>
                  <a:srgbClr val="CCCCCC"/>
                </a:solidFill>
                <a:effectLst/>
                <a:latin typeface="Consolas" panose="020B0609020204030204" pitchFamily="49" charset="0"/>
              </a:rPr>
              <a:t>Dockerfile</a:t>
            </a:r>
            <a:r>
              <a:rPr lang="nl-NL" b="0" dirty="0">
                <a:solidFill>
                  <a:srgbClr val="CCCCCC"/>
                </a:solidFill>
                <a:effectLst/>
                <a:latin typeface="Consolas" panose="020B0609020204030204" pitchFamily="49" charset="0"/>
              </a:rPr>
              <a:t>. Dit is een bestand dat de configuratie van een container beschrijft. Het bevat de instructies die Docker moet volgen om een image te maken. Een image is een bestand dat alle benodigde bestanden en metadata bevat om een container te starten. Een container is een uitvoerbare instantie van een image. Het is een lopend proces dat is geïsoleerd van de rest van de machine. Je kan een </a:t>
            </a:r>
            <a:r>
              <a:rPr lang="nl-NL" b="0" dirty="0" err="1">
                <a:solidFill>
                  <a:srgbClr val="CCCCCC"/>
                </a:solidFill>
                <a:effectLst/>
                <a:latin typeface="Consolas" panose="020B0609020204030204" pitchFamily="49" charset="0"/>
              </a:rPr>
              <a:t>Dockerfile</a:t>
            </a:r>
            <a:r>
              <a:rPr lang="nl-NL" b="0" dirty="0">
                <a:solidFill>
                  <a:srgbClr val="CCCCCC"/>
                </a:solidFill>
                <a:effectLst/>
                <a:latin typeface="Consolas" panose="020B0609020204030204" pitchFamily="49" charset="0"/>
              </a:rPr>
              <a:t>/image een beetje zien als het recept en de bereiding, en een Docker container (die runt) als het gerecht dat gemaakt is en wordt opgediend. </a:t>
            </a:r>
          </a:p>
          <a:p>
            <a:endParaRPr lang="nl-BE" dirty="0"/>
          </a:p>
          <a:p>
            <a:r>
              <a:rPr lang="nl-NL" b="0" dirty="0">
                <a:solidFill>
                  <a:srgbClr val="CCCCCC"/>
                </a:solidFill>
                <a:effectLst/>
                <a:latin typeface="Consolas" panose="020B0609020204030204" pitchFamily="49" charset="0"/>
              </a:rPr>
              <a:t>Dat is een beetje de basis structuur van Docker. Er bestaat ook zoiets als </a:t>
            </a:r>
            <a:r>
              <a:rPr lang="nl-NL" b="0" dirty="0" err="1">
                <a:solidFill>
                  <a:srgbClr val="CCCCCC"/>
                </a:solidFill>
                <a:effectLst/>
                <a:latin typeface="Consolas" panose="020B0609020204030204" pitchFamily="49" charset="0"/>
              </a:rPr>
              <a:t>DockerHub</a:t>
            </a:r>
            <a:r>
              <a:rPr lang="nl-NL" b="0" dirty="0">
                <a:solidFill>
                  <a:srgbClr val="CCCCCC"/>
                </a:solidFill>
                <a:effectLst/>
                <a:latin typeface="Consolas" panose="020B0609020204030204" pitchFamily="49" charset="0"/>
              </a:rPr>
              <a:t> - een soort van GitHub voor Docker images die publiek beschikbaar kunnen gesteld worden. Hier kan je images vinden die door anderen zijn gemaakt en die je kan gebruiken om je eigen containers te maken. </a:t>
            </a:r>
          </a:p>
          <a:p>
            <a:br>
              <a:rPr lang="nl-NL" b="0" dirty="0">
                <a:solidFill>
                  <a:srgbClr val="CCCCCC"/>
                </a:solidFill>
                <a:effectLst/>
                <a:latin typeface="Consolas" panose="020B0609020204030204" pitchFamily="49" charset="0"/>
              </a:rPr>
            </a:br>
            <a:r>
              <a:rPr lang="nl-NL" b="0" dirty="0">
                <a:solidFill>
                  <a:srgbClr val="CCCCCC"/>
                </a:solidFill>
                <a:effectLst/>
                <a:latin typeface="Consolas" panose="020B0609020204030204" pitchFamily="49" charset="0"/>
              </a:rPr>
              <a:t>Zo kan je eenvoudig een container maken die een webserver bevat, zonder dat je zelf de webserver moet installeren en configureren of zelf een </a:t>
            </a:r>
            <a:r>
              <a:rPr lang="nl-NL" b="0" dirty="0" err="1">
                <a:solidFill>
                  <a:srgbClr val="CCCCCC"/>
                </a:solidFill>
                <a:effectLst/>
                <a:latin typeface="Consolas" panose="020B0609020204030204" pitchFamily="49" charset="0"/>
              </a:rPr>
              <a:t>Dockerfile</a:t>
            </a:r>
            <a:r>
              <a:rPr lang="nl-NL" b="0" dirty="0">
                <a:solidFill>
                  <a:srgbClr val="CCCCCC"/>
                </a:solidFill>
                <a:effectLst/>
                <a:latin typeface="Consolas" panose="020B0609020204030204" pitchFamily="49" charset="0"/>
              </a:rPr>
              <a:t> of image moet maken. Mijn tip: als je iets wilt uittesten/installeren van een software of service - zoek het eens op met "</a:t>
            </a:r>
            <a:r>
              <a:rPr lang="nl-NL" b="0" dirty="0" err="1">
                <a:solidFill>
                  <a:srgbClr val="CCCCCC"/>
                </a:solidFill>
                <a:effectLst/>
                <a:latin typeface="Consolas" panose="020B0609020204030204" pitchFamily="49" charset="0"/>
              </a:rPr>
              <a:t>docker</a:t>
            </a:r>
            <a:r>
              <a:rPr lang="nl-NL" b="0" dirty="0">
                <a:solidFill>
                  <a:srgbClr val="CCCCCC"/>
                </a:solidFill>
                <a:effectLst/>
                <a:latin typeface="Consolas" panose="020B0609020204030204" pitchFamily="49" charset="0"/>
              </a:rPr>
              <a:t>" erachter. De kans is groot dat je iets zult tegenkomen waar je mee verder kan experimenteren!</a:t>
            </a:r>
          </a:p>
          <a:p>
            <a:endParaRPr lang="nl-BE" dirty="0"/>
          </a:p>
          <a:p>
            <a:endParaRPr lang="nl-BE" dirty="0"/>
          </a:p>
        </p:txBody>
      </p:sp>
      <p:sp>
        <p:nvSpPr>
          <p:cNvPr id="4" name="Slide Number Placeholder 3"/>
          <p:cNvSpPr>
            <a:spLocks noGrp="1"/>
          </p:cNvSpPr>
          <p:nvPr>
            <p:ph type="sldNum" sz="quarter" idx="5"/>
          </p:nvPr>
        </p:nvSpPr>
        <p:spPr/>
        <p:txBody>
          <a:bodyPr/>
          <a:lstStyle/>
          <a:p>
            <a:fld id="{B030EDF2-4907-4E39-BD46-FAFE32A8BAF2}" type="slidenum">
              <a:rPr lang="nl-BE" smtClean="0"/>
              <a:t>4</a:t>
            </a:fld>
            <a:endParaRPr lang="nl-BE"/>
          </a:p>
        </p:txBody>
      </p:sp>
    </p:spTree>
    <p:extLst>
      <p:ext uri="{BB962C8B-B14F-4D97-AF65-F5344CB8AC3E}">
        <p14:creationId xmlns:p14="http://schemas.microsoft.com/office/powerpoint/2010/main" val="1626430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dirty="0">
                <a:solidFill>
                  <a:srgbClr val="CCCCCC"/>
                </a:solidFill>
                <a:effectLst/>
                <a:latin typeface="Consolas" panose="020B0609020204030204" pitchFamily="49" charset="0"/>
              </a:rPr>
              <a:t>Persoonlijk raad ik aan om Docker te gebruiken op Linux systemen of via  </a:t>
            </a:r>
            <a:r>
              <a:rPr lang="nl-NL" b="0" dirty="0" err="1">
                <a:solidFill>
                  <a:srgbClr val="CCCCCC"/>
                </a:solidFill>
                <a:effectLst/>
                <a:latin typeface="Consolas" panose="020B0609020204030204" pitchFamily="49" charset="0"/>
              </a:rPr>
              <a:t>VirtualBox</a:t>
            </a:r>
            <a:r>
              <a:rPr lang="nl-NL" b="0" dirty="0">
                <a:solidFill>
                  <a:srgbClr val="CCCCCC"/>
                </a:solidFill>
                <a:effectLst/>
                <a:latin typeface="Consolas" panose="020B0609020204030204" pitchFamily="49" charset="0"/>
              </a:rPr>
              <a:t> </a:t>
            </a:r>
            <a:r>
              <a:rPr lang="nl-NL" b="0" dirty="0" err="1">
                <a:solidFill>
                  <a:srgbClr val="CCCCCC"/>
                </a:solidFill>
                <a:effectLst/>
                <a:latin typeface="Consolas" panose="020B0609020204030204" pitchFamily="49" charset="0"/>
              </a:rPr>
              <a:t>VM's</a:t>
            </a:r>
            <a:r>
              <a:rPr lang="nl-NL" b="0" dirty="0">
                <a:solidFill>
                  <a:srgbClr val="CCCCCC"/>
                </a:solidFill>
                <a:effectLst/>
                <a:latin typeface="Consolas" panose="020B0609020204030204" pitchFamily="49" charset="0"/>
              </a:rPr>
              <a:t> - zeker voor de Systeem- en netwerkbeheerders onder jullie. Je kan per OS heel gemakkelijk de installatie-instructies volgen - meestal bestaan deze uit het toevoegen van een </a:t>
            </a:r>
            <a:r>
              <a:rPr lang="nl-NL" b="0" dirty="0" err="1">
                <a:solidFill>
                  <a:srgbClr val="CCCCCC"/>
                </a:solidFill>
                <a:effectLst/>
                <a:latin typeface="Consolas" panose="020B0609020204030204" pitchFamily="49" charset="0"/>
              </a:rPr>
              <a:t>repository</a:t>
            </a:r>
            <a:r>
              <a:rPr lang="nl-NL" b="0" dirty="0">
                <a:solidFill>
                  <a:srgbClr val="CCCCCC"/>
                </a:solidFill>
                <a:effectLst/>
                <a:latin typeface="Consolas" panose="020B0609020204030204" pitchFamily="49" charset="0"/>
              </a:rPr>
              <a:t> aan de package manager, updaten van package manager en dan het installeren van Docker met behulp van de package manager.</a:t>
            </a:r>
          </a:p>
          <a:p>
            <a:br>
              <a:rPr lang="nl-NL" b="0" dirty="0">
                <a:solidFill>
                  <a:srgbClr val="CCCCCC"/>
                </a:solidFill>
                <a:effectLst/>
                <a:latin typeface="Consolas" panose="020B0609020204030204" pitchFamily="49" charset="0"/>
              </a:rPr>
            </a:br>
            <a:br>
              <a:rPr lang="nl-NL" b="0" dirty="0">
                <a:solidFill>
                  <a:srgbClr val="CCCCCC"/>
                </a:solidFill>
                <a:effectLst/>
                <a:latin typeface="Consolas" panose="020B0609020204030204" pitchFamily="49" charset="0"/>
              </a:rPr>
            </a:br>
            <a:r>
              <a:rPr lang="nl-NL" b="0" dirty="0">
                <a:solidFill>
                  <a:srgbClr val="CCCCCC"/>
                </a:solidFill>
                <a:effectLst/>
                <a:latin typeface="Consolas" panose="020B0609020204030204" pitchFamily="49" charset="0"/>
              </a:rPr>
              <a:t>Je kan ook Docker Desktop gebruiken op Windows, door het Windows Subsystem </a:t>
            </a:r>
            <a:r>
              <a:rPr lang="nl-NL" b="0" dirty="0" err="1">
                <a:solidFill>
                  <a:srgbClr val="CCCCCC"/>
                </a:solidFill>
                <a:effectLst/>
                <a:latin typeface="Consolas" panose="020B0609020204030204" pitchFamily="49" charset="0"/>
              </a:rPr>
              <a:t>for</a:t>
            </a:r>
            <a:r>
              <a:rPr lang="nl-NL" b="0" dirty="0">
                <a:solidFill>
                  <a:srgbClr val="CCCCCC"/>
                </a:solidFill>
                <a:effectLst/>
                <a:latin typeface="Consolas" panose="020B0609020204030204" pitchFamily="49" charset="0"/>
              </a:rPr>
              <a:t> Linux (WSL) te activeren, maar persoonlijk ben ik daar minder fan van omdat dit kan zorgen voor problemen met virtualisatie van </a:t>
            </a:r>
            <a:r>
              <a:rPr lang="nl-NL" b="0" dirty="0" err="1">
                <a:solidFill>
                  <a:srgbClr val="CCCCCC"/>
                </a:solidFill>
                <a:effectLst/>
                <a:latin typeface="Consolas" panose="020B0609020204030204" pitchFamily="49" charset="0"/>
              </a:rPr>
              <a:t>VirtualBox</a:t>
            </a:r>
            <a:r>
              <a:rPr lang="nl-NL" b="0" dirty="0">
                <a:solidFill>
                  <a:srgbClr val="CCCCCC"/>
                </a:solidFill>
                <a:effectLst/>
                <a:latin typeface="Consolas" panose="020B0609020204030204" pitchFamily="49" charset="0"/>
              </a:rPr>
              <a:t>. Maar met experimenteren kan je zelden kwaad doen, dus probeer het zeker eens uit!</a:t>
            </a:r>
          </a:p>
          <a:p>
            <a:br>
              <a:rPr lang="nl-NL" b="0" dirty="0">
                <a:solidFill>
                  <a:srgbClr val="CCCCCC"/>
                </a:solidFill>
                <a:effectLst/>
                <a:latin typeface="Consolas" panose="020B0609020204030204" pitchFamily="49" charset="0"/>
              </a:rPr>
            </a:br>
            <a:r>
              <a:rPr lang="nl-NL" b="0" dirty="0">
                <a:solidFill>
                  <a:srgbClr val="CCCCCC"/>
                </a:solidFill>
                <a:effectLst/>
                <a:latin typeface="Consolas" panose="020B0609020204030204" pitchFamily="49" charset="0"/>
              </a:rPr>
              <a:t>TIP: </a:t>
            </a:r>
            <a:r>
              <a:rPr lang="nl-NL" b="0" dirty="0" err="1">
                <a:solidFill>
                  <a:srgbClr val="CCCCCC"/>
                </a:solidFill>
                <a:effectLst/>
                <a:latin typeface="Consolas" panose="020B0609020204030204" pitchFamily="49" charset="0"/>
              </a:rPr>
              <a:t>docker</a:t>
            </a:r>
            <a:r>
              <a:rPr lang="nl-NL" b="0" dirty="0">
                <a:solidFill>
                  <a:srgbClr val="CCCCCC"/>
                </a:solidFill>
                <a:effectLst/>
                <a:latin typeface="Consolas" panose="020B0609020204030204" pitchFamily="49" charset="0"/>
              </a:rPr>
              <a:t> runt eigenlijk als root en moet je dus standaard met </a:t>
            </a:r>
            <a:r>
              <a:rPr lang="nl-NL" b="0" dirty="0" err="1">
                <a:solidFill>
                  <a:srgbClr val="CCCCCC"/>
                </a:solidFill>
                <a:effectLst/>
                <a:latin typeface="Consolas" panose="020B0609020204030204" pitchFamily="49" charset="0"/>
              </a:rPr>
              <a:t>sudo</a:t>
            </a:r>
            <a:r>
              <a:rPr lang="nl-NL" b="0" dirty="0">
                <a:solidFill>
                  <a:srgbClr val="CCCCCC"/>
                </a:solidFill>
                <a:effectLst/>
                <a:latin typeface="Consolas" panose="020B0609020204030204" pitchFamily="49" charset="0"/>
              </a:rPr>
              <a:t> rechten gebruiken (</a:t>
            </a:r>
            <a:r>
              <a:rPr lang="nl-NL" b="0" dirty="0" err="1">
                <a:solidFill>
                  <a:srgbClr val="CCCCCC"/>
                </a:solidFill>
                <a:effectLst/>
                <a:latin typeface="Consolas" panose="020B0609020204030204" pitchFamily="49" charset="0"/>
              </a:rPr>
              <a:t>aka</a:t>
            </a:r>
            <a:r>
              <a:rPr lang="nl-NL" b="0" dirty="0">
                <a:solidFill>
                  <a:srgbClr val="CCCCCC"/>
                </a:solidFill>
                <a:effectLst/>
                <a:latin typeface="Consolas" panose="020B0609020204030204" pitchFamily="49" charset="0"/>
              </a:rPr>
              <a:t> - elke keer </a:t>
            </a:r>
            <a:r>
              <a:rPr lang="nl-NL" b="0" dirty="0" err="1">
                <a:solidFill>
                  <a:srgbClr val="CCCCCC"/>
                </a:solidFill>
                <a:effectLst/>
                <a:latin typeface="Consolas" panose="020B0609020204030204" pitchFamily="49" charset="0"/>
              </a:rPr>
              <a:t>sudo</a:t>
            </a:r>
            <a:r>
              <a:rPr lang="nl-NL" b="0" dirty="0">
                <a:solidFill>
                  <a:srgbClr val="CCCCCC"/>
                </a:solidFill>
                <a:effectLst/>
                <a:latin typeface="Consolas" panose="020B0609020204030204" pitchFamily="49" charset="0"/>
              </a:rPr>
              <a:t> doen.) Om dit te vermijden, kan je de user die je gebruikt toevoegen aan de </a:t>
            </a:r>
            <a:r>
              <a:rPr lang="nl-NL" b="0" dirty="0" err="1">
                <a:solidFill>
                  <a:srgbClr val="CCCCCC"/>
                </a:solidFill>
                <a:effectLst/>
                <a:latin typeface="Consolas" panose="020B0609020204030204" pitchFamily="49" charset="0"/>
              </a:rPr>
              <a:t>docker</a:t>
            </a:r>
            <a:r>
              <a:rPr lang="nl-NL" b="0" dirty="0">
                <a:solidFill>
                  <a:srgbClr val="CCCCCC"/>
                </a:solidFill>
                <a:effectLst/>
                <a:latin typeface="Consolas" panose="020B0609020204030204" pitchFamily="49" charset="0"/>
              </a:rPr>
              <a:t> groep met </a:t>
            </a:r>
            <a:r>
              <a:rPr lang="nl-NL" b="0" dirty="0">
                <a:solidFill>
                  <a:srgbClr val="CE9178"/>
                </a:solidFill>
                <a:effectLst/>
                <a:latin typeface="Consolas" panose="020B0609020204030204" pitchFamily="49" charset="0"/>
              </a:rPr>
              <a:t>`</a:t>
            </a:r>
            <a:r>
              <a:rPr lang="nl-NL" b="0" dirty="0" err="1">
                <a:solidFill>
                  <a:srgbClr val="CE9178"/>
                </a:solidFill>
                <a:effectLst/>
                <a:latin typeface="Consolas" panose="020B0609020204030204" pitchFamily="49" charset="0"/>
              </a:rPr>
              <a:t>sudo</a:t>
            </a:r>
            <a:r>
              <a:rPr lang="nl-NL" b="0" dirty="0">
                <a:solidFill>
                  <a:srgbClr val="CE9178"/>
                </a:solidFill>
                <a:effectLst/>
                <a:latin typeface="Consolas" panose="020B0609020204030204" pitchFamily="49" charset="0"/>
              </a:rPr>
              <a:t> </a:t>
            </a:r>
            <a:r>
              <a:rPr lang="nl-NL" b="0" dirty="0" err="1">
                <a:solidFill>
                  <a:srgbClr val="CE9178"/>
                </a:solidFill>
                <a:effectLst/>
                <a:latin typeface="Consolas" panose="020B0609020204030204" pitchFamily="49" charset="0"/>
              </a:rPr>
              <a:t>usermod</a:t>
            </a:r>
            <a:r>
              <a:rPr lang="nl-NL" b="0" dirty="0">
                <a:solidFill>
                  <a:srgbClr val="CE9178"/>
                </a:solidFill>
                <a:effectLst/>
                <a:latin typeface="Consolas" panose="020B0609020204030204" pitchFamily="49" charset="0"/>
              </a:rPr>
              <a:t> -</a:t>
            </a:r>
            <a:r>
              <a:rPr lang="nl-NL" b="0" dirty="0" err="1">
                <a:solidFill>
                  <a:srgbClr val="CE9178"/>
                </a:solidFill>
                <a:effectLst/>
                <a:latin typeface="Consolas" panose="020B0609020204030204" pitchFamily="49" charset="0"/>
              </a:rPr>
              <a:t>aG</a:t>
            </a:r>
            <a:r>
              <a:rPr lang="nl-NL" b="0" dirty="0">
                <a:solidFill>
                  <a:srgbClr val="CE9178"/>
                </a:solidFill>
                <a:effectLst/>
                <a:latin typeface="Consolas" panose="020B0609020204030204" pitchFamily="49" charset="0"/>
              </a:rPr>
              <a:t> </a:t>
            </a:r>
            <a:r>
              <a:rPr lang="nl-NL" b="0" dirty="0" err="1">
                <a:solidFill>
                  <a:srgbClr val="CE9178"/>
                </a:solidFill>
                <a:effectLst/>
                <a:latin typeface="Consolas" panose="020B0609020204030204" pitchFamily="49" charset="0"/>
              </a:rPr>
              <a:t>docker</a:t>
            </a:r>
            <a:r>
              <a:rPr lang="nl-NL" b="0" dirty="0">
                <a:solidFill>
                  <a:srgbClr val="CE9178"/>
                </a:solidFill>
                <a:effectLst/>
                <a:latin typeface="Consolas" panose="020B0609020204030204" pitchFamily="49" charset="0"/>
              </a:rPr>
              <a:t> $USER`</a:t>
            </a:r>
            <a:r>
              <a:rPr lang="nl-NL" b="0" dirty="0">
                <a:solidFill>
                  <a:srgbClr val="CCCCCC"/>
                </a:solidFill>
                <a:effectLst/>
                <a:latin typeface="Consolas" panose="020B0609020204030204" pitchFamily="49" charset="0"/>
              </a:rPr>
              <a:t>, en dan weer even in/uitloggen van je shell. Doe dit enkel voor lokaal testen! In productie zal </a:t>
            </a:r>
            <a:r>
              <a:rPr lang="nl-NL" b="0" dirty="0" err="1">
                <a:solidFill>
                  <a:srgbClr val="CCCCCC"/>
                </a:solidFill>
                <a:effectLst/>
                <a:latin typeface="Consolas" panose="020B0609020204030204" pitchFamily="49" charset="0"/>
              </a:rPr>
              <a:t>docker</a:t>
            </a:r>
            <a:r>
              <a:rPr lang="nl-NL" b="0" dirty="0">
                <a:solidFill>
                  <a:srgbClr val="CCCCCC"/>
                </a:solidFill>
                <a:effectLst/>
                <a:latin typeface="Consolas" panose="020B0609020204030204" pitchFamily="49" charset="0"/>
              </a:rPr>
              <a:t> ook zelden als root runnen, maar dat is een ander verhaal. Voor ons is het lekker gemakkelijk!</a:t>
            </a:r>
          </a:p>
          <a:p>
            <a:endParaRPr lang="nl-BE" dirty="0"/>
          </a:p>
        </p:txBody>
      </p:sp>
      <p:sp>
        <p:nvSpPr>
          <p:cNvPr id="4" name="Slide Number Placeholder 3"/>
          <p:cNvSpPr>
            <a:spLocks noGrp="1"/>
          </p:cNvSpPr>
          <p:nvPr>
            <p:ph type="sldNum" sz="quarter" idx="5"/>
          </p:nvPr>
        </p:nvSpPr>
        <p:spPr/>
        <p:txBody>
          <a:bodyPr/>
          <a:lstStyle/>
          <a:p>
            <a:fld id="{B030EDF2-4907-4E39-BD46-FAFE32A8BAF2}" type="slidenum">
              <a:rPr lang="nl-BE" smtClean="0"/>
              <a:t>5</a:t>
            </a:fld>
            <a:endParaRPr lang="nl-BE"/>
          </a:p>
        </p:txBody>
      </p:sp>
    </p:spTree>
    <p:extLst>
      <p:ext uri="{BB962C8B-B14F-4D97-AF65-F5344CB8AC3E}">
        <p14:creationId xmlns:p14="http://schemas.microsoft.com/office/powerpoint/2010/main" val="3425073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0" dirty="0">
                <a:solidFill>
                  <a:srgbClr val="CCCCCC"/>
                </a:solidFill>
                <a:effectLst/>
                <a:latin typeface="Consolas" panose="020B0609020204030204" pitchFamily="49" charset="0"/>
              </a:rPr>
              <a:t>Om de basis uit te voeren, kan je met de </a:t>
            </a:r>
            <a:r>
              <a:rPr lang="nl-BE" b="0" dirty="0" err="1">
                <a:solidFill>
                  <a:srgbClr val="CCCCCC"/>
                </a:solidFill>
                <a:effectLst/>
                <a:latin typeface="Consolas" panose="020B0609020204030204" pitchFamily="49" charset="0"/>
              </a:rPr>
              <a:t>command</a:t>
            </a:r>
            <a:r>
              <a:rPr lang="nl-BE" b="0" dirty="0">
                <a:solidFill>
                  <a:srgbClr val="CCCCCC"/>
                </a:solidFill>
                <a:effectLst/>
                <a:latin typeface="Consolas" panose="020B0609020204030204" pitchFamily="49" charset="0"/>
              </a:rPr>
              <a:t> line werken met '</a:t>
            </a:r>
            <a:r>
              <a:rPr lang="nl-BE" b="0" dirty="0" err="1">
                <a:solidFill>
                  <a:srgbClr val="CCCCCC"/>
                </a:solidFill>
                <a:effectLst/>
                <a:latin typeface="Consolas" panose="020B0609020204030204" pitchFamily="49" charset="0"/>
              </a:rPr>
              <a:t>docker</a:t>
            </a:r>
            <a:r>
              <a:rPr lang="nl-BE" b="0" dirty="0">
                <a:solidFill>
                  <a:srgbClr val="CCCCCC"/>
                </a:solidFill>
                <a:effectLst/>
                <a:latin typeface="Consolas" panose="020B0609020204030204" pitchFamily="49" charset="0"/>
              </a:rPr>
              <a:t> run'. Hier zijn enkele basisoperaties om containers en images te beheren:</a:t>
            </a:r>
          </a:p>
          <a:p>
            <a:br>
              <a:rPr lang="nl-BE" b="0" dirty="0">
                <a:solidFill>
                  <a:srgbClr val="CCCCCC"/>
                </a:solidFill>
                <a:effectLst/>
                <a:latin typeface="Consolas" panose="020B0609020204030204" pitchFamily="49" charset="0"/>
              </a:rPr>
            </a:br>
            <a:r>
              <a:rPr lang="nl-BE" b="0" dirty="0">
                <a:solidFill>
                  <a:srgbClr val="CCCCCC"/>
                </a:solidFill>
                <a:effectLst/>
                <a:latin typeface="Consolas" panose="020B0609020204030204" pitchFamily="49" charset="0"/>
              </a:rPr>
              <a:t>Container starten: </a:t>
            </a:r>
            <a:r>
              <a:rPr lang="nl-BE" b="0" dirty="0">
                <a:solidFill>
                  <a:srgbClr val="CE9178"/>
                </a:solidFill>
                <a:effectLst/>
                <a:latin typeface="Consolas" panose="020B0609020204030204" pitchFamily="49" charset="0"/>
              </a:rPr>
              <a:t>`</a:t>
            </a:r>
            <a:r>
              <a:rPr lang="nl-BE" b="0" dirty="0" err="1">
                <a:solidFill>
                  <a:srgbClr val="CE9178"/>
                </a:solidFill>
                <a:effectLst/>
                <a:latin typeface="Consolas" panose="020B0609020204030204" pitchFamily="49" charset="0"/>
              </a:rPr>
              <a:t>docker</a:t>
            </a:r>
            <a:r>
              <a:rPr lang="nl-BE" b="0" dirty="0">
                <a:solidFill>
                  <a:srgbClr val="CE9178"/>
                </a:solidFill>
                <a:effectLst/>
                <a:latin typeface="Consolas" panose="020B0609020204030204" pitchFamily="49" charset="0"/>
              </a:rPr>
              <a:t> run  </a:t>
            </a:r>
            <a:r>
              <a:rPr lang="nl-BE" b="0" dirty="0" err="1">
                <a:solidFill>
                  <a:srgbClr val="CE9178"/>
                </a:solidFill>
                <a:effectLst/>
                <a:latin typeface="Consolas" panose="020B0609020204030204" pitchFamily="49" charset="0"/>
              </a:rPr>
              <a:t>hello-world</a:t>
            </a:r>
            <a:r>
              <a:rPr lang="nl-BE" b="0" dirty="0">
                <a:solidFill>
                  <a:srgbClr val="CE9178"/>
                </a:solidFill>
                <a:effectLst/>
                <a:latin typeface="Consolas" panose="020B0609020204030204" pitchFamily="49" charset="0"/>
              </a:rPr>
              <a:t>`</a:t>
            </a:r>
            <a:endParaRPr lang="nl-BE" b="0" dirty="0">
              <a:solidFill>
                <a:srgbClr val="CCCCCC"/>
              </a:solidFill>
              <a:effectLst/>
              <a:latin typeface="Consolas" panose="020B0609020204030204" pitchFamily="49" charset="0"/>
            </a:endParaRPr>
          </a:p>
          <a:p>
            <a:br>
              <a:rPr lang="nl-BE" b="0" dirty="0">
                <a:solidFill>
                  <a:srgbClr val="CCCCCC"/>
                </a:solidFill>
                <a:effectLst/>
                <a:latin typeface="Consolas" panose="020B0609020204030204" pitchFamily="49" charset="0"/>
              </a:rPr>
            </a:br>
            <a:r>
              <a:rPr lang="nl-BE" b="0" dirty="0">
                <a:solidFill>
                  <a:srgbClr val="CCCCCC"/>
                </a:solidFill>
                <a:effectLst/>
                <a:latin typeface="Consolas" panose="020B0609020204030204" pitchFamily="49" charset="0"/>
              </a:rPr>
              <a:t>Container stoppen: </a:t>
            </a:r>
            <a:r>
              <a:rPr lang="nl-BE" b="0" dirty="0">
                <a:solidFill>
                  <a:srgbClr val="CE9178"/>
                </a:solidFill>
                <a:effectLst/>
                <a:latin typeface="Consolas" panose="020B0609020204030204" pitchFamily="49" charset="0"/>
              </a:rPr>
              <a:t>`</a:t>
            </a:r>
            <a:r>
              <a:rPr lang="nl-BE" b="0" dirty="0" err="1">
                <a:solidFill>
                  <a:srgbClr val="CE9178"/>
                </a:solidFill>
                <a:effectLst/>
                <a:latin typeface="Consolas" panose="020B0609020204030204" pitchFamily="49" charset="0"/>
              </a:rPr>
              <a:t>docker</a:t>
            </a:r>
            <a:r>
              <a:rPr lang="nl-BE" b="0" dirty="0">
                <a:solidFill>
                  <a:srgbClr val="CE9178"/>
                </a:solidFill>
                <a:effectLst/>
                <a:latin typeface="Consolas" panose="020B0609020204030204" pitchFamily="49" charset="0"/>
              </a:rPr>
              <a:t> stop &lt;</a:t>
            </a:r>
            <a:r>
              <a:rPr lang="nl-BE" b="0" dirty="0" err="1">
                <a:solidFill>
                  <a:srgbClr val="CE9178"/>
                </a:solidFill>
                <a:effectLst/>
                <a:latin typeface="Consolas" panose="020B0609020204030204" pitchFamily="49" charset="0"/>
              </a:rPr>
              <a:t>container_id</a:t>
            </a:r>
            <a:r>
              <a:rPr lang="nl-BE" b="0" dirty="0">
                <a:solidFill>
                  <a:srgbClr val="CE9178"/>
                </a:solidFill>
                <a:effectLst/>
                <a:latin typeface="Consolas" panose="020B0609020204030204" pitchFamily="49" charset="0"/>
              </a:rPr>
              <a:t>/naam&gt;`</a:t>
            </a:r>
            <a:endParaRPr lang="nl-BE" b="0" dirty="0">
              <a:solidFill>
                <a:srgbClr val="CCCCCC"/>
              </a:solidFill>
              <a:effectLst/>
              <a:latin typeface="Consolas" panose="020B0609020204030204" pitchFamily="49" charset="0"/>
            </a:endParaRPr>
          </a:p>
          <a:p>
            <a:br>
              <a:rPr lang="nl-BE" b="0" dirty="0">
                <a:solidFill>
                  <a:srgbClr val="CCCCCC"/>
                </a:solidFill>
                <a:effectLst/>
                <a:latin typeface="Consolas" panose="020B0609020204030204" pitchFamily="49" charset="0"/>
              </a:rPr>
            </a:br>
            <a:r>
              <a:rPr lang="nl-BE" b="0" dirty="0">
                <a:solidFill>
                  <a:srgbClr val="CCCCCC"/>
                </a:solidFill>
                <a:effectLst/>
                <a:latin typeface="Consolas" panose="020B0609020204030204" pitchFamily="49" charset="0"/>
              </a:rPr>
              <a:t>Container verwijderen: </a:t>
            </a:r>
            <a:r>
              <a:rPr lang="nl-BE" b="0" dirty="0">
                <a:solidFill>
                  <a:srgbClr val="CE9178"/>
                </a:solidFill>
                <a:effectLst/>
                <a:latin typeface="Consolas" panose="020B0609020204030204" pitchFamily="49" charset="0"/>
              </a:rPr>
              <a:t>`</a:t>
            </a:r>
            <a:r>
              <a:rPr lang="nl-BE" b="0" dirty="0" err="1">
                <a:solidFill>
                  <a:srgbClr val="CE9178"/>
                </a:solidFill>
                <a:effectLst/>
                <a:latin typeface="Consolas" panose="020B0609020204030204" pitchFamily="49" charset="0"/>
              </a:rPr>
              <a:t>docker</a:t>
            </a:r>
            <a:r>
              <a:rPr lang="nl-BE" b="0" dirty="0">
                <a:solidFill>
                  <a:srgbClr val="CE9178"/>
                </a:solidFill>
                <a:effectLst/>
                <a:latin typeface="Consolas" panose="020B0609020204030204" pitchFamily="49" charset="0"/>
              </a:rPr>
              <a:t> </a:t>
            </a:r>
            <a:r>
              <a:rPr lang="nl-BE" b="0" dirty="0" err="1">
                <a:solidFill>
                  <a:srgbClr val="CE9178"/>
                </a:solidFill>
                <a:effectLst/>
                <a:latin typeface="Consolas" panose="020B0609020204030204" pitchFamily="49" charset="0"/>
              </a:rPr>
              <a:t>rm</a:t>
            </a:r>
            <a:r>
              <a:rPr lang="nl-BE" b="0" dirty="0">
                <a:solidFill>
                  <a:srgbClr val="CE9178"/>
                </a:solidFill>
                <a:effectLst/>
                <a:latin typeface="Consolas" panose="020B0609020204030204" pitchFamily="49" charset="0"/>
              </a:rPr>
              <a:t> &lt;</a:t>
            </a:r>
            <a:r>
              <a:rPr lang="nl-BE" b="0" dirty="0" err="1">
                <a:solidFill>
                  <a:srgbClr val="CE9178"/>
                </a:solidFill>
                <a:effectLst/>
                <a:latin typeface="Consolas" panose="020B0609020204030204" pitchFamily="49" charset="0"/>
              </a:rPr>
              <a:t>container_id</a:t>
            </a:r>
            <a:r>
              <a:rPr lang="nl-BE" b="0" dirty="0">
                <a:solidFill>
                  <a:srgbClr val="CE9178"/>
                </a:solidFill>
                <a:effectLst/>
                <a:latin typeface="Consolas" panose="020B0609020204030204" pitchFamily="49" charset="0"/>
              </a:rPr>
              <a:t>/naam&gt;`</a:t>
            </a:r>
            <a:endParaRPr lang="nl-BE" b="0" dirty="0">
              <a:solidFill>
                <a:srgbClr val="CCCCCC"/>
              </a:solidFill>
              <a:effectLst/>
              <a:latin typeface="Consolas" panose="020B0609020204030204" pitchFamily="49" charset="0"/>
            </a:endParaRPr>
          </a:p>
          <a:p>
            <a:br>
              <a:rPr lang="nl-BE" b="0" dirty="0">
                <a:solidFill>
                  <a:srgbClr val="CCCCCC"/>
                </a:solidFill>
                <a:effectLst/>
                <a:latin typeface="Consolas" panose="020B0609020204030204" pitchFamily="49" charset="0"/>
              </a:rPr>
            </a:br>
            <a:r>
              <a:rPr lang="nl-BE" b="0" dirty="0">
                <a:solidFill>
                  <a:srgbClr val="CCCCCC"/>
                </a:solidFill>
                <a:effectLst/>
                <a:latin typeface="Consolas" panose="020B0609020204030204" pitchFamily="49" charset="0"/>
              </a:rPr>
              <a:t>Image verwijderen: </a:t>
            </a:r>
            <a:r>
              <a:rPr lang="nl-BE" b="0" dirty="0">
                <a:solidFill>
                  <a:srgbClr val="CE9178"/>
                </a:solidFill>
                <a:effectLst/>
                <a:latin typeface="Consolas" panose="020B0609020204030204" pitchFamily="49" charset="0"/>
              </a:rPr>
              <a:t>`</a:t>
            </a:r>
            <a:r>
              <a:rPr lang="nl-BE" b="0" dirty="0" err="1">
                <a:solidFill>
                  <a:srgbClr val="CE9178"/>
                </a:solidFill>
                <a:effectLst/>
                <a:latin typeface="Consolas" panose="020B0609020204030204" pitchFamily="49" charset="0"/>
              </a:rPr>
              <a:t>docker</a:t>
            </a:r>
            <a:r>
              <a:rPr lang="nl-BE" b="0" dirty="0">
                <a:solidFill>
                  <a:srgbClr val="CE9178"/>
                </a:solidFill>
                <a:effectLst/>
                <a:latin typeface="Consolas" panose="020B0609020204030204" pitchFamily="49" charset="0"/>
              </a:rPr>
              <a:t> </a:t>
            </a:r>
            <a:r>
              <a:rPr lang="nl-BE" b="0" dirty="0" err="1">
                <a:solidFill>
                  <a:srgbClr val="CE9178"/>
                </a:solidFill>
                <a:effectLst/>
                <a:latin typeface="Consolas" panose="020B0609020204030204" pitchFamily="49" charset="0"/>
              </a:rPr>
              <a:t>rmi</a:t>
            </a:r>
            <a:r>
              <a:rPr lang="nl-BE" b="0" dirty="0">
                <a:solidFill>
                  <a:srgbClr val="CE9178"/>
                </a:solidFill>
                <a:effectLst/>
                <a:latin typeface="Consolas" panose="020B0609020204030204" pitchFamily="49" charset="0"/>
              </a:rPr>
              <a:t> &lt;</a:t>
            </a:r>
            <a:r>
              <a:rPr lang="nl-BE" b="0" dirty="0" err="1">
                <a:solidFill>
                  <a:srgbClr val="CE9178"/>
                </a:solidFill>
                <a:effectLst/>
                <a:latin typeface="Consolas" panose="020B0609020204030204" pitchFamily="49" charset="0"/>
              </a:rPr>
              <a:t>image_id</a:t>
            </a:r>
            <a:r>
              <a:rPr lang="nl-BE" b="0" dirty="0">
                <a:solidFill>
                  <a:srgbClr val="CE9178"/>
                </a:solidFill>
                <a:effectLst/>
                <a:latin typeface="Consolas" panose="020B0609020204030204" pitchFamily="49" charset="0"/>
              </a:rPr>
              <a:t>/naam&gt;`</a:t>
            </a:r>
            <a:endParaRPr lang="nl-BE" b="0" dirty="0">
              <a:solidFill>
                <a:srgbClr val="CCCCCC"/>
              </a:solidFill>
              <a:effectLst/>
              <a:latin typeface="Consolas" panose="020B0609020204030204" pitchFamily="49" charset="0"/>
            </a:endParaRPr>
          </a:p>
          <a:p>
            <a:br>
              <a:rPr lang="nl-BE" b="0" dirty="0">
                <a:solidFill>
                  <a:srgbClr val="CCCCCC"/>
                </a:solidFill>
                <a:effectLst/>
                <a:latin typeface="Consolas" panose="020B0609020204030204" pitchFamily="49" charset="0"/>
              </a:rPr>
            </a:br>
            <a:r>
              <a:rPr lang="nl-BE" b="0" dirty="0">
                <a:solidFill>
                  <a:srgbClr val="CCCCCC"/>
                </a:solidFill>
                <a:effectLst/>
                <a:latin typeface="Consolas" panose="020B0609020204030204" pitchFamily="49" charset="0"/>
              </a:rPr>
              <a:t>Runnende containers bekijken: </a:t>
            </a:r>
            <a:r>
              <a:rPr lang="nl-BE" b="0" dirty="0">
                <a:solidFill>
                  <a:srgbClr val="CE9178"/>
                </a:solidFill>
                <a:effectLst/>
                <a:latin typeface="Consolas" panose="020B0609020204030204" pitchFamily="49" charset="0"/>
              </a:rPr>
              <a:t>`</a:t>
            </a:r>
            <a:r>
              <a:rPr lang="nl-BE" b="0" dirty="0" err="1">
                <a:solidFill>
                  <a:srgbClr val="CE9178"/>
                </a:solidFill>
                <a:effectLst/>
                <a:latin typeface="Consolas" panose="020B0609020204030204" pitchFamily="49" charset="0"/>
              </a:rPr>
              <a:t>docker</a:t>
            </a:r>
            <a:r>
              <a:rPr lang="nl-BE" b="0" dirty="0">
                <a:solidFill>
                  <a:srgbClr val="CE9178"/>
                </a:solidFill>
                <a:effectLst/>
                <a:latin typeface="Consolas" panose="020B0609020204030204" pitchFamily="49" charset="0"/>
              </a:rPr>
              <a:t> </a:t>
            </a:r>
            <a:r>
              <a:rPr lang="nl-BE" b="0" dirty="0" err="1">
                <a:solidFill>
                  <a:srgbClr val="CE9178"/>
                </a:solidFill>
                <a:effectLst/>
                <a:latin typeface="Consolas" panose="020B0609020204030204" pitchFamily="49" charset="0"/>
              </a:rPr>
              <a:t>ps</a:t>
            </a:r>
            <a:r>
              <a:rPr lang="nl-BE" b="0" dirty="0">
                <a:solidFill>
                  <a:srgbClr val="CE9178"/>
                </a:solidFill>
                <a:effectLst/>
                <a:latin typeface="Consolas" panose="020B0609020204030204" pitchFamily="49" charset="0"/>
              </a:rPr>
              <a:t>`</a:t>
            </a:r>
            <a:endParaRPr lang="nl-BE" b="0" dirty="0">
              <a:solidFill>
                <a:srgbClr val="CCCCCC"/>
              </a:solidFill>
              <a:effectLst/>
              <a:latin typeface="Consolas" panose="020B0609020204030204" pitchFamily="49" charset="0"/>
            </a:endParaRPr>
          </a:p>
          <a:p>
            <a:endParaRPr lang="nl-BE" dirty="0"/>
          </a:p>
        </p:txBody>
      </p:sp>
      <p:sp>
        <p:nvSpPr>
          <p:cNvPr id="4" name="Slide Number Placeholder 3"/>
          <p:cNvSpPr>
            <a:spLocks noGrp="1"/>
          </p:cNvSpPr>
          <p:nvPr>
            <p:ph type="sldNum" sz="quarter" idx="5"/>
          </p:nvPr>
        </p:nvSpPr>
        <p:spPr/>
        <p:txBody>
          <a:bodyPr/>
          <a:lstStyle/>
          <a:p>
            <a:fld id="{B030EDF2-4907-4E39-BD46-FAFE32A8BAF2}" type="slidenum">
              <a:rPr lang="nl-BE" smtClean="0"/>
              <a:t>6</a:t>
            </a:fld>
            <a:endParaRPr lang="nl-BE"/>
          </a:p>
        </p:txBody>
      </p:sp>
    </p:spTree>
    <p:extLst>
      <p:ext uri="{BB962C8B-B14F-4D97-AF65-F5344CB8AC3E}">
        <p14:creationId xmlns:p14="http://schemas.microsoft.com/office/powerpoint/2010/main" val="2239570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dirty="0">
                <a:solidFill>
                  <a:srgbClr val="CCCCCC"/>
                </a:solidFill>
                <a:effectLst/>
                <a:latin typeface="Consolas" panose="020B0609020204030204" pitchFamily="49" charset="0"/>
              </a:rPr>
              <a:t>In plaats van te werken met </a:t>
            </a:r>
            <a:r>
              <a:rPr lang="nl-NL" b="0" dirty="0" err="1">
                <a:solidFill>
                  <a:srgbClr val="CCCCCC"/>
                </a:solidFill>
                <a:effectLst/>
                <a:latin typeface="Consolas" panose="020B0609020204030204" pitchFamily="49" charset="0"/>
              </a:rPr>
              <a:t>docker</a:t>
            </a:r>
            <a:r>
              <a:rPr lang="nl-NL" b="0" dirty="0">
                <a:solidFill>
                  <a:srgbClr val="CCCCCC"/>
                </a:solidFill>
                <a:effectLst/>
                <a:latin typeface="Consolas" panose="020B0609020204030204" pitchFamily="49" charset="0"/>
              </a:rPr>
              <a:t> run commando's, kan je voor complexe uitwerkingen of voor een beter overzicht werken met </a:t>
            </a:r>
            <a:r>
              <a:rPr lang="nl-NL" b="0" dirty="0" err="1">
                <a:solidFill>
                  <a:srgbClr val="CCCCCC"/>
                </a:solidFill>
                <a:effectLst/>
                <a:latin typeface="Consolas" panose="020B0609020204030204" pitchFamily="49" charset="0"/>
              </a:rPr>
              <a:t>docker</a:t>
            </a:r>
            <a:r>
              <a:rPr lang="nl-NL" b="0" dirty="0">
                <a:solidFill>
                  <a:srgbClr val="CCCCCC"/>
                </a:solidFill>
                <a:effectLst/>
                <a:latin typeface="Consolas" panose="020B0609020204030204" pitchFamily="49" charset="0"/>
              </a:rPr>
              <a:t> </a:t>
            </a:r>
            <a:r>
              <a:rPr lang="nl-NL" b="0" dirty="0" err="1">
                <a:solidFill>
                  <a:srgbClr val="CCCCCC"/>
                </a:solidFill>
                <a:effectLst/>
                <a:latin typeface="Consolas" panose="020B0609020204030204" pitchFamily="49" charset="0"/>
              </a:rPr>
              <a:t>compose</a:t>
            </a:r>
            <a:r>
              <a:rPr lang="nl-NL" b="0" dirty="0">
                <a:solidFill>
                  <a:srgbClr val="CCCCCC"/>
                </a:solidFill>
                <a:effectLst/>
                <a:latin typeface="Consolas" panose="020B0609020204030204" pitchFamily="49" charset="0"/>
              </a:rPr>
              <a:t>. Wat is het? Het is eigenlijk een </a:t>
            </a:r>
            <a:r>
              <a:rPr lang="nl-NL" b="0" dirty="0" err="1">
                <a:solidFill>
                  <a:srgbClr val="CCCCCC"/>
                </a:solidFill>
                <a:effectLst/>
                <a:latin typeface="Consolas" panose="020B0609020204030204" pitchFamily="49" charset="0"/>
              </a:rPr>
              <a:t>docker</a:t>
            </a:r>
            <a:r>
              <a:rPr lang="nl-NL" b="0" dirty="0">
                <a:solidFill>
                  <a:srgbClr val="CCCCCC"/>
                </a:solidFill>
                <a:effectLst/>
                <a:latin typeface="Consolas" panose="020B0609020204030204" pitchFamily="49" charset="0"/>
              </a:rPr>
              <a:t> run commando omgezet naar YML-formaat, dat je opslaat als een "</a:t>
            </a:r>
            <a:r>
              <a:rPr lang="nl-NL" b="0" dirty="0" err="1">
                <a:solidFill>
                  <a:srgbClr val="CCCCCC"/>
                </a:solidFill>
                <a:effectLst/>
                <a:latin typeface="Consolas" panose="020B0609020204030204" pitchFamily="49" charset="0"/>
              </a:rPr>
              <a:t>docker-compose.yml</a:t>
            </a:r>
            <a:r>
              <a:rPr lang="nl-NL" b="0" dirty="0">
                <a:solidFill>
                  <a:srgbClr val="CCCCCC"/>
                </a:solidFill>
                <a:effectLst/>
                <a:latin typeface="Consolas" panose="020B0609020204030204" pitchFamily="49" charset="0"/>
              </a:rPr>
              <a:t>" file. Als je dan "</a:t>
            </a:r>
            <a:r>
              <a:rPr lang="nl-NL" b="0" dirty="0" err="1">
                <a:solidFill>
                  <a:srgbClr val="CCCCCC"/>
                </a:solidFill>
                <a:effectLst/>
                <a:latin typeface="Consolas" panose="020B0609020204030204" pitchFamily="49" charset="0"/>
              </a:rPr>
              <a:t>docker-compose</a:t>
            </a:r>
            <a:r>
              <a:rPr lang="nl-NL" b="0" dirty="0">
                <a:solidFill>
                  <a:srgbClr val="CCCCCC"/>
                </a:solidFill>
                <a:effectLst/>
                <a:latin typeface="Consolas" panose="020B0609020204030204" pitchFamily="49" charset="0"/>
              </a:rPr>
              <a:t> up" uitvoert, zal Docker de containers starten volgens de configuratie in de YML file. </a:t>
            </a:r>
          </a:p>
          <a:p>
            <a:br>
              <a:rPr lang="nl-NL" b="0" dirty="0">
                <a:solidFill>
                  <a:srgbClr val="CCCCCC"/>
                </a:solidFill>
                <a:effectLst/>
                <a:latin typeface="Consolas" panose="020B0609020204030204" pitchFamily="49" charset="0"/>
              </a:rPr>
            </a:br>
            <a:r>
              <a:rPr lang="nl-NL" b="0" dirty="0">
                <a:solidFill>
                  <a:srgbClr val="CCCCCC"/>
                </a:solidFill>
                <a:effectLst/>
                <a:latin typeface="Consolas" panose="020B0609020204030204" pitchFamily="49" charset="0"/>
              </a:rPr>
              <a:t>Dit is handig voor complexe configuraties, zoals een webserver met een database en een </a:t>
            </a:r>
            <a:r>
              <a:rPr lang="nl-NL" b="0" dirty="0" err="1">
                <a:solidFill>
                  <a:srgbClr val="CCCCCC"/>
                </a:solidFill>
                <a:effectLst/>
                <a:latin typeface="Consolas" panose="020B0609020204030204" pitchFamily="49" charset="0"/>
              </a:rPr>
              <a:t>caching</a:t>
            </a:r>
            <a:r>
              <a:rPr lang="nl-NL" b="0" dirty="0">
                <a:solidFill>
                  <a:srgbClr val="CCCCCC"/>
                </a:solidFill>
                <a:effectLst/>
                <a:latin typeface="Consolas" panose="020B0609020204030204" pitchFamily="49" charset="0"/>
              </a:rPr>
              <a:t> server. Je kan dan alles in één file opslaan en met één commando starten. Dit is ook handig voor het delen van configuraties met anderen, omdat je de YML file kan toevoegen aan je git </a:t>
            </a:r>
            <a:r>
              <a:rPr lang="nl-NL" b="0" dirty="0" err="1">
                <a:solidFill>
                  <a:srgbClr val="CCCCCC"/>
                </a:solidFill>
                <a:effectLst/>
                <a:latin typeface="Consolas" panose="020B0609020204030204" pitchFamily="49" charset="0"/>
              </a:rPr>
              <a:t>repository</a:t>
            </a:r>
            <a:r>
              <a:rPr lang="nl-NL" b="0" dirty="0">
                <a:solidFill>
                  <a:srgbClr val="CCCCCC"/>
                </a:solidFill>
                <a:effectLst/>
                <a:latin typeface="Consolas" panose="020B0609020204030204" pitchFamily="49" charset="0"/>
              </a:rPr>
              <a:t> bijvoorbeeld. </a:t>
            </a:r>
          </a:p>
          <a:p>
            <a:endParaRPr lang="nl-BE" dirty="0"/>
          </a:p>
        </p:txBody>
      </p:sp>
      <p:sp>
        <p:nvSpPr>
          <p:cNvPr id="4" name="Slide Number Placeholder 3"/>
          <p:cNvSpPr>
            <a:spLocks noGrp="1"/>
          </p:cNvSpPr>
          <p:nvPr>
            <p:ph type="sldNum" sz="quarter" idx="5"/>
          </p:nvPr>
        </p:nvSpPr>
        <p:spPr/>
        <p:txBody>
          <a:bodyPr/>
          <a:lstStyle/>
          <a:p>
            <a:fld id="{B030EDF2-4907-4E39-BD46-FAFE32A8BAF2}" type="slidenum">
              <a:rPr lang="nl-BE" smtClean="0"/>
              <a:t>7</a:t>
            </a:fld>
            <a:endParaRPr lang="nl-BE"/>
          </a:p>
        </p:txBody>
      </p:sp>
    </p:spTree>
    <p:extLst>
      <p:ext uri="{BB962C8B-B14F-4D97-AF65-F5344CB8AC3E}">
        <p14:creationId xmlns:p14="http://schemas.microsoft.com/office/powerpoint/2010/main" val="3849469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Voorbeeld van zo’n </a:t>
            </a:r>
            <a:r>
              <a:rPr lang="nl-NL" dirty="0" err="1"/>
              <a:t>docker-compose.yml</a:t>
            </a:r>
            <a:r>
              <a:rPr lang="nl-NL" dirty="0"/>
              <a:t> file</a:t>
            </a:r>
            <a:endParaRPr lang="nl-BE" dirty="0"/>
          </a:p>
        </p:txBody>
      </p:sp>
      <p:sp>
        <p:nvSpPr>
          <p:cNvPr id="4" name="Slide Number Placeholder 3"/>
          <p:cNvSpPr>
            <a:spLocks noGrp="1"/>
          </p:cNvSpPr>
          <p:nvPr>
            <p:ph type="sldNum" sz="quarter" idx="5"/>
          </p:nvPr>
        </p:nvSpPr>
        <p:spPr/>
        <p:txBody>
          <a:bodyPr/>
          <a:lstStyle/>
          <a:p>
            <a:fld id="{B030EDF2-4907-4E39-BD46-FAFE32A8BAF2}" type="slidenum">
              <a:rPr lang="nl-BE" smtClean="0"/>
              <a:t>8</a:t>
            </a:fld>
            <a:endParaRPr lang="nl-BE"/>
          </a:p>
        </p:txBody>
      </p:sp>
    </p:spTree>
    <p:extLst>
      <p:ext uri="{BB962C8B-B14F-4D97-AF65-F5344CB8AC3E}">
        <p14:creationId xmlns:p14="http://schemas.microsoft.com/office/powerpoint/2010/main" val="299682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dirty="0">
                <a:solidFill>
                  <a:srgbClr val="CCCCCC"/>
                </a:solidFill>
                <a:effectLst/>
                <a:latin typeface="Consolas" panose="020B0609020204030204" pitchFamily="49" charset="0"/>
              </a:rPr>
              <a:t>Je kan werken via Docker volumes om persistent data bij te houden; doe je dit niet, dan ben je al je data van in je container kwijt wanneer deze wordt verwijderd of crasht - niet altijd ideaal. Volume binding is een manier om bepaalde mappen/bestanden binnen je container te binden aan mappen/bestanden op je host machine. </a:t>
            </a:r>
          </a:p>
          <a:p>
            <a:br>
              <a:rPr lang="nl-NL" b="0" dirty="0">
                <a:solidFill>
                  <a:srgbClr val="CCCCCC"/>
                </a:solidFill>
                <a:effectLst/>
                <a:latin typeface="Consolas" panose="020B0609020204030204" pitchFamily="49" charset="0"/>
              </a:rPr>
            </a:br>
            <a:r>
              <a:rPr lang="nl-NL" b="0" dirty="0">
                <a:solidFill>
                  <a:srgbClr val="CCCCCC"/>
                </a:solidFill>
                <a:effectLst/>
                <a:latin typeface="Consolas" panose="020B0609020204030204" pitchFamily="49" charset="0"/>
              </a:rPr>
              <a:t>Zo kan je bijvoorbeeld een database in een container draaien, maar de data van de database opslaan op je host machine. Dit is handig voor het maken van </a:t>
            </a:r>
            <a:r>
              <a:rPr lang="nl-NL" b="0" dirty="0" err="1">
                <a:solidFill>
                  <a:srgbClr val="CCCCCC"/>
                </a:solidFill>
                <a:effectLst/>
                <a:latin typeface="Consolas" panose="020B0609020204030204" pitchFamily="49" charset="0"/>
              </a:rPr>
              <a:t>backups</a:t>
            </a:r>
            <a:r>
              <a:rPr lang="nl-NL" b="0" dirty="0">
                <a:solidFill>
                  <a:srgbClr val="CCCCCC"/>
                </a:solidFill>
                <a:effectLst/>
                <a:latin typeface="Consolas" panose="020B0609020204030204" pitchFamily="49" charset="0"/>
              </a:rPr>
              <a:t>, of voor het delen van data tussen containers.</a:t>
            </a:r>
          </a:p>
          <a:p>
            <a:endParaRPr lang="nl-BE" dirty="0"/>
          </a:p>
        </p:txBody>
      </p:sp>
      <p:sp>
        <p:nvSpPr>
          <p:cNvPr id="4" name="Slide Number Placeholder 3"/>
          <p:cNvSpPr>
            <a:spLocks noGrp="1"/>
          </p:cNvSpPr>
          <p:nvPr>
            <p:ph type="sldNum" sz="quarter" idx="5"/>
          </p:nvPr>
        </p:nvSpPr>
        <p:spPr/>
        <p:txBody>
          <a:bodyPr/>
          <a:lstStyle/>
          <a:p>
            <a:fld id="{B030EDF2-4907-4E39-BD46-FAFE32A8BAF2}" type="slidenum">
              <a:rPr lang="nl-BE" smtClean="0"/>
              <a:t>9</a:t>
            </a:fld>
            <a:endParaRPr lang="nl-BE"/>
          </a:p>
        </p:txBody>
      </p:sp>
    </p:spTree>
    <p:extLst>
      <p:ext uri="{BB962C8B-B14F-4D97-AF65-F5344CB8AC3E}">
        <p14:creationId xmlns:p14="http://schemas.microsoft.com/office/powerpoint/2010/main" val="3689543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dirty="0">
                <a:solidFill>
                  <a:srgbClr val="CCCCCC"/>
                </a:solidFill>
                <a:effectLst/>
                <a:latin typeface="Consolas" panose="020B0609020204030204" pitchFamily="49" charset="0"/>
              </a:rPr>
              <a:t>Het concept van Docker Networking wordt heel snel ingewikkeld. Het voornaamste om te weten is dat Docker containers kunnen geïsoleerd zijn van de rest van het netwerk. Dit betekent dat ze niet zomaar kunnen communiceren met andere containers of met de host machine. Docker heeft een aantal </a:t>
            </a:r>
            <a:r>
              <a:rPr lang="nl-NL" b="0" dirty="0" err="1">
                <a:solidFill>
                  <a:srgbClr val="CCCCCC"/>
                </a:solidFill>
                <a:effectLst/>
                <a:latin typeface="Consolas" panose="020B0609020204030204" pitchFamily="49" charset="0"/>
              </a:rPr>
              <a:t>netwerkmodussen</a:t>
            </a:r>
            <a:r>
              <a:rPr lang="nl-NL" b="0" dirty="0">
                <a:solidFill>
                  <a:srgbClr val="CCCCCC"/>
                </a:solidFill>
                <a:effectLst/>
                <a:latin typeface="Consolas" panose="020B0609020204030204" pitchFamily="49" charset="0"/>
              </a:rPr>
              <a:t> die je kan gebruiken om containers met elkaar te laten communiceren.</a:t>
            </a:r>
          </a:p>
          <a:p>
            <a:br>
              <a:rPr lang="nl-NL" b="0" dirty="0">
                <a:solidFill>
                  <a:srgbClr val="CCCCCC"/>
                </a:solidFill>
                <a:effectLst/>
                <a:latin typeface="Consolas" panose="020B0609020204030204" pitchFamily="49" charset="0"/>
              </a:rPr>
            </a:br>
            <a:r>
              <a:rPr lang="nl-NL" b="0" dirty="0">
                <a:solidFill>
                  <a:srgbClr val="CCCCCC"/>
                </a:solidFill>
                <a:effectLst/>
                <a:latin typeface="Consolas" panose="020B0609020204030204" pitchFamily="49" charset="0"/>
              </a:rPr>
              <a:t>Dit is handig voor het maken van complexe netwerken, om structuur te behouden als je meerdere gelijkaardige netwerken hebt die niet met elkaar mogen/moeten communiceren of als je graag een beetje oefent met netwerken.</a:t>
            </a:r>
          </a:p>
          <a:p>
            <a:endParaRPr lang="nl-BE" dirty="0"/>
          </a:p>
        </p:txBody>
      </p:sp>
      <p:sp>
        <p:nvSpPr>
          <p:cNvPr id="4" name="Slide Number Placeholder 3"/>
          <p:cNvSpPr>
            <a:spLocks noGrp="1"/>
          </p:cNvSpPr>
          <p:nvPr>
            <p:ph type="sldNum" sz="quarter" idx="5"/>
          </p:nvPr>
        </p:nvSpPr>
        <p:spPr/>
        <p:txBody>
          <a:bodyPr/>
          <a:lstStyle/>
          <a:p>
            <a:fld id="{B030EDF2-4907-4E39-BD46-FAFE32A8BAF2}" type="slidenum">
              <a:rPr lang="nl-BE" smtClean="0"/>
              <a:t>10</a:t>
            </a:fld>
            <a:endParaRPr lang="nl-BE"/>
          </a:p>
        </p:txBody>
      </p:sp>
    </p:spTree>
    <p:extLst>
      <p:ext uri="{BB962C8B-B14F-4D97-AF65-F5344CB8AC3E}">
        <p14:creationId xmlns:p14="http://schemas.microsoft.com/office/powerpoint/2010/main" val="3051816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F7D61-CC64-E865-1EEB-545C36CF6487}"/>
              </a:ext>
            </a:extLst>
          </p:cNvPr>
          <p:cNvSpPr>
            <a:spLocks noGrp="1"/>
          </p:cNvSpPr>
          <p:nvPr>
            <p:ph type="title"/>
          </p:nvPr>
        </p:nvSpPr>
        <p:spPr/>
        <p:txBody>
          <a:bodyPr/>
          <a:lstStyle/>
          <a:p>
            <a:r>
              <a:rPr lang="en-US"/>
              <a:t>Click to edit Master title style</a:t>
            </a:r>
            <a:endParaRPr lang="nl-BE"/>
          </a:p>
        </p:txBody>
      </p:sp>
      <p:sp>
        <p:nvSpPr>
          <p:cNvPr id="3" name="Date Placeholder 2">
            <a:extLst>
              <a:ext uri="{FF2B5EF4-FFF2-40B4-BE49-F238E27FC236}">
                <a16:creationId xmlns:a16="http://schemas.microsoft.com/office/drawing/2014/main" id="{E4075A6D-C745-BB38-587C-6993C826168A}"/>
              </a:ext>
            </a:extLst>
          </p:cNvPr>
          <p:cNvSpPr>
            <a:spLocks noGrp="1"/>
          </p:cNvSpPr>
          <p:nvPr>
            <p:ph type="dt" sz="half" idx="10"/>
          </p:nvPr>
        </p:nvSpPr>
        <p:spPr/>
        <p:txBody>
          <a:bodyPr/>
          <a:lstStyle/>
          <a:p>
            <a:fld id="{22EE445F-F200-4503-8535-D2246508AAC9}" type="datetimeFigureOut">
              <a:rPr lang="nl-BE" smtClean="0"/>
              <a:t>16/03/2024</a:t>
            </a:fld>
            <a:endParaRPr lang="nl-BE"/>
          </a:p>
        </p:txBody>
      </p:sp>
      <p:sp>
        <p:nvSpPr>
          <p:cNvPr id="4" name="Footer Placeholder 3">
            <a:extLst>
              <a:ext uri="{FF2B5EF4-FFF2-40B4-BE49-F238E27FC236}">
                <a16:creationId xmlns:a16="http://schemas.microsoft.com/office/drawing/2014/main" id="{2973D1D8-7781-03F3-3D5A-60FFB842839B}"/>
              </a:ext>
            </a:extLst>
          </p:cNvPr>
          <p:cNvSpPr>
            <a:spLocks noGrp="1"/>
          </p:cNvSpPr>
          <p:nvPr>
            <p:ph type="ftr" sz="quarter" idx="11"/>
          </p:nvPr>
        </p:nvSpPr>
        <p:spPr/>
        <p:txBody>
          <a:bodyPr/>
          <a:lstStyle/>
          <a:p>
            <a:endParaRPr lang="nl-BE"/>
          </a:p>
        </p:txBody>
      </p:sp>
      <p:sp>
        <p:nvSpPr>
          <p:cNvPr id="5" name="Slide Number Placeholder 4">
            <a:extLst>
              <a:ext uri="{FF2B5EF4-FFF2-40B4-BE49-F238E27FC236}">
                <a16:creationId xmlns:a16="http://schemas.microsoft.com/office/drawing/2014/main" id="{DC69E93F-24C5-DD3E-CCA6-AAE1B2DEFD8D}"/>
              </a:ext>
            </a:extLst>
          </p:cNvPr>
          <p:cNvSpPr>
            <a:spLocks noGrp="1"/>
          </p:cNvSpPr>
          <p:nvPr>
            <p:ph type="sldNum" sz="quarter" idx="12"/>
          </p:nvPr>
        </p:nvSpPr>
        <p:spPr/>
        <p:txBody>
          <a:bodyPr/>
          <a:lstStyle/>
          <a:p>
            <a:fld id="{D93E2335-CE19-4239-8143-6EDFACFF15B7}" type="slidenum">
              <a:rPr lang="nl-BE" smtClean="0"/>
              <a:t>‹#›</a:t>
            </a:fld>
            <a:endParaRPr lang="nl-BE"/>
          </a:p>
        </p:txBody>
      </p:sp>
    </p:spTree>
    <p:extLst>
      <p:ext uri="{BB962C8B-B14F-4D97-AF65-F5344CB8AC3E}">
        <p14:creationId xmlns:p14="http://schemas.microsoft.com/office/powerpoint/2010/main" val="404954185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E8CB4B-B002-D801-4CCA-3BA4F37081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a:extLst>
              <a:ext uri="{FF2B5EF4-FFF2-40B4-BE49-F238E27FC236}">
                <a16:creationId xmlns:a16="http://schemas.microsoft.com/office/drawing/2014/main" id="{86193D4C-78D7-97B2-CA14-427FE1EC42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93E19C70-C70D-B762-8B85-6D8F1EFF77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2EE445F-F200-4503-8535-D2246508AAC9}" type="datetimeFigureOut">
              <a:rPr lang="nl-BE" smtClean="0"/>
              <a:t>16/03/2024</a:t>
            </a:fld>
            <a:endParaRPr lang="nl-BE"/>
          </a:p>
        </p:txBody>
      </p:sp>
      <p:sp>
        <p:nvSpPr>
          <p:cNvPr id="5" name="Footer Placeholder 4">
            <a:extLst>
              <a:ext uri="{FF2B5EF4-FFF2-40B4-BE49-F238E27FC236}">
                <a16:creationId xmlns:a16="http://schemas.microsoft.com/office/drawing/2014/main" id="{DE05DEA2-92EF-41A4-1636-5DA477967E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BE"/>
          </a:p>
        </p:txBody>
      </p:sp>
      <p:sp>
        <p:nvSpPr>
          <p:cNvPr id="6" name="Slide Number Placeholder 5">
            <a:extLst>
              <a:ext uri="{FF2B5EF4-FFF2-40B4-BE49-F238E27FC236}">
                <a16:creationId xmlns:a16="http://schemas.microsoft.com/office/drawing/2014/main" id="{8168CFE0-008B-C000-F134-3FA669F8E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3E2335-CE19-4239-8143-6EDFACFF15B7}" type="slidenum">
              <a:rPr lang="nl-BE" smtClean="0"/>
              <a:t>‹#›</a:t>
            </a:fld>
            <a:endParaRPr lang="nl-BE"/>
          </a:p>
        </p:txBody>
      </p:sp>
    </p:spTree>
    <p:extLst>
      <p:ext uri="{BB962C8B-B14F-4D97-AF65-F5344CB8AC3E}">
        <p14:creationId xmlns:p14="http://schemas.microsoft.com/office/powerpoint/2010/main" val="1354850466"/>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FFD032-79E4-729E-E8D0-E311DE1CED0E}"/>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Docker sessie – IT Lab</a:t>
            </a:r>
          </a:p>
        </p:txBody>
      </p:sp>
      <p:cxnSp>
        <p:nvCxnSpPr>
          <p:cNvPr id="31" name="Straight Connector 30">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84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D3D2CE-F686-D28B-4591-9DE9899A4AB3}"/>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Docker networking</a:t>
            </a:r>
          </a:p>
        </p:txBody>
      </p:sp>
      <p:sp>
        <p:nvSpPr>
          <p:cNvPr id="3" name="TextBox 2">
            <a:extLst>
              <a:ext uri="{FF2B5EF4-FFF2-40B4-BE49-F238E27FC236}">
                <a16:creationId xmlns:a16="http://schemas.microsoft.com/office/drawing/2014/main" id="{78AF9A2D-16A7-2327-C9F8-3BC80E25D449}"/>
              </a:ext>
            </a:extLst>
          </p:cNvPr>
          <p:cNvSpPr txBox="1"/>
          <p:nvPr/>
        </p:nvSpPr>
        <p:spPr>
          <a:xfrm>
            <a:off x="1524000" y="5514052"/>
            <a:ext cx="9144000" cy="651910"/>
          </a:xfrm>
          <a:prstGeom prst="rect">
            <a:avLst/>
          </a:prstGeom>
        </p:spPr>
        <p:txBody>
          <a:bodyPr vert="horz" lIns="91440" tIns="45720" rIns="91440" bIns="45720" rtlCol="0" anchor="ctr">
            <a:normAutofit/>
          </a:bodyPr>
          <a:lstStyle/>
          <a:p>
            <a:pPr algn="ctr">
              <a:lnSpc>
                <a:spcPct val="90000"/>
              </a:lnSpc>
              <a:spcBef>
                <a:spcPts val="1000"/>
              </a:spcBef>
            </a:pPr>
            <a:endParaRPr lang="en-US" sz="2400" kern="1200" dirty="0">
              <a:solidFill>
                <a:schemeClr val="tx1"/>
              </a:solidFill>
              <a:latin typeface="+mn-lt"/>
              <a:ea typeface="+mn-ea"/>
              <a:cs typeface="+mn-cs"/>
            </a:endParaRP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40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07619-6291-E608-24E3-6AE3A83CABFE}"/>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Demo-time!</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3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E16FF4-79C4-B9D6-4151-7C3E7E11DC91}"/>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a:solidFill>
                  <a:schemeClr val="tx1"/>
                </a:solidFill>
                <a:latin typeface="+mj-lt"/>
                <a:ea typeface="+mj-ea"/>
                <a:cs typeface="+mj-cs"/>
              </a:rPr>
              <a:t>Sources</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8A8C9B-8817-7F5F-03D7-8F789ED7C24E}"/>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dirty="0"/>
              <a:t>Docker install documentation - https://docs.docker.com/engine/install/</a:t>
            </a:r>
          </a:p>
          <a:p>
            <a:pPr indent="-228600">
              <a:lnSpc>
                <a:spcPct val="90000"/>
              </a:lnSpc>
              <a:spcAft>
                <a:spcPts val="600"/>
              </a:spcAft>
              <a:buFont typeface="Arial" panose="020B0604020202020204" pitchFamily="34" charset="0"/>
              <a:buChar char="•"/>
            </a:pPr>
            <a:r>
              <a:rPr lang="en-US" sz="2200" dirty="0"/>
              <a:t>Docker Compose documentation - https://docs.docker.com/compose/</a:t>
            </a:r>
          </a:p>
          <a:p>
            <a:pPr indent="-228600">
              <a:lnSpc>
                <a:spcPct val="90000"/>
              </a:lnSpc>
              <a:spcAft>
                <a:spcPts val="600"/>
              </a:spcAft>
              <a:buFont typeface="Arial" panose="020B0604020202020204" pitchFamily="34" charset="0"/>
              <a:buChar char="•"/>
            </a:pPr>
            <a:r>
              <a:rPr lang="en-US" sz="2200" dirty="0"/>
              <a:t>Docker Networking documentation - https://docs.docker.com/network/</a:t>
            </a:r>
          </a:p>
          <a:p>
            <a:pPr indent="-228600">
              <a:lnSpc>
                <a:spcPct val="90000"/>
              </a:lnSpc>
              <a:spcAft>
                <a:spcPts val="600"/>
              </a:spcAft>
              <a:buFont typeface="Arial" panose="020B0604020202020204" pitchFamily="34" charset="0"/>
              <a:buChar char="•"/>
            </a:pPr>
            <a:r>
              <a:rPr lang="en-US" sz="2200" dirty="0" err="1"/>
              <a:t>Composerize</a:t>
            </a:r>
            <a:r>
              <a:rPr lang="en-US" sz="2200" dirty="0"/>
              <a:t> - run command to docker-compose https://composerize.com/</a:t>
            </a:r>
          </a:p>
          <a:p>
            <a:pPr indent="-228600">
              <a:lnSpc>
                <a:spcPct val="90000"/>
              </a:lnSpc>
              <a:spcAft>
                <a:spcPts val="600"/>
              </a:spcAft>
              <a:buFont typeface="Arial" panose="020B0604020202020204" pitchFamily="34" charset="0"/>
              <a:buChar char="•"/>
            </a:pPr>
            <a:r>
              <a:rPr lang="en-US" sz="2200" dirty="0"/>
              <a:t>Docker documentation https://docs.docker.com/</a:t>
            </a:r>
          </a:p>
          <a:p>
            <a:pPr indent="-228600">
              <a:lnSpc>
                <a:spcPct val="90000"/>
              </a:lnSpc>
              <a:spcAft>
                <a:spcPts val="600"/>
              </a:spcAft>
              <a:buFont typeface="Arial" panose="020B0604020202020204" pitchFamily="34" charset="0"/>
              <a:buChar char="•"/>
            </a:pPr>
            <a:r>
              <a:rPr lang="en-US" sz="2200" dirty="0" err="1"/>
              <a:t>DockerHub</a:t>
            </a:r>
            <a:r>
              <a:rPr lang="en-US" sz="2200" dirty="0"/>
              <a:t> -https://hub.docker.com/</a:t>
            </a:r>
          </a:p>
          <a:p>
            <a:pPr indent="-228600">
              <a:lnSpc>
                <a:spcPct val="90000"/>
              </a:lnSpc>
              <a:spcAft>
                <a:spcPts val="600"/>
              </a:spcAft>
              <a:buFont typeface="Arial" panose="020B0604020202020204" pitchFamily="34" charset="0"/>
              <a:buChar char="•"/>
            </a:pPr>
            <a:r>
              <a:rPr lang="en-US" sz="2200" dirty="0"/>
              <a:t>Docker cheat sheet- https://docs.docker.com/get-started/docker_cheatsheet.pdf</a:t>
            </a:r>
          </a:p>
          <a:p>
            <a:pPr indent="-228600">
              <a:lnSpc>
                <a:spcPct val="90000"/>
              </a:lnSpc>
              <a:spcAft>
                <a:spcPts val="600"/>
              </a:spcAft>
              <a:buFont typeface="Arial" panose="020B0604020202020204" pitchFamily="34" charset="0"/>
              <a:buChar char="•"/>
            </a:pPr>
            <a:r>
              <a:rPr lang="en-US" sz="2200" dirty="0" err="1"/>
              <a:t>Volledige</a:t>
            </a:r>
            <a:r>
              <a:rPr lang="en-US" sz="2200" dirty="0"/>
              <a:t> guide </a:t>
            </a:r>
            <a:r>
              <a:rPr lang="en-US" sz="2200" dirty="0" err="1"/>
              <a:t>voor</a:t>
            </a:r>
            <a:r>
              <a:rPr lang="en-US" sz="2200" dirty="0"/>
              <a:t> Docker Minecraft server - https://docs.eiland-x.be/posts/minecraft-docker/</a:t>
            </a:r>
          </a:p>
        </p:txBody>
      </p:sp>
      <p:sp>
        <p:nvSpPr>
          <p:cNvPr id="3" name="TextBox 2">
            <a:extLst>
              <a:ext uri="{FF2B5EF4-FFF2-40B4-BE49-F238E27FC236}">
                <a16:creationId xmlns:a16="http://schemas.microsoft.com/office/drawing/2014/main" id="{1C7352EA-0B5A-AE25-0BED-5E5FA31FC24E}"/>
              </a:ext>
            </a:extLst>
          </p:cNvPr>
          <p:cNvSpPr txBox="1"/>
          <p:nvPr/>
        </p:nvSpPr>
        <p:spPr>
          <a:xfrm>
            <a:off x="838200" y="2306972"/>
            <a:ext cx="9421536" cy="2944536"/>
          </a:xfrm>
          <a:prstGeom prst="rect">
            <a:avLst/>
          </a:prstGeom>
        </p:spPr>
        <p:txBody>
          <a:bodyPr wrap="square" rtlCol="0">
            <a:spAutoFit/>
          </a:bodyPr>
          <a:lstStyle/>
          <a:p>
            <a:endParaRPr lang="nl-BE" dirty="0"/>
          </a:p>
        </p:txBody>
      </p:sp>
    </p:spTree>
    <p:extLst>
      <p:ext uri="{BB962C8B-B14F-4D97-AF65-F5344CB8AC3E}">
        <p14:creationId xmlns:p14="http://schemas.microsoft.com/office/powerpoint/2010/main" val="2795478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4B24C7E-2D5E-4C4E-9CD5-D61F243C9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99072643-A0EC-42FB-B66A-24C0E6FFDC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 y="1846371"/>
            <a:ext cx="12048829" cy="3165257"/>
            <a:chOff x="143163" y="5763486"/>
            <a:chExt cx="12048829" cy="739555"/>
          </a:xfrm>
        </p:grpSpPr>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45065" y="5763486"/>
              <a:ext cx="11546927"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5FB1B595-4E0E-4913-822E-EB9B40163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434108"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3C48EA58-53D6-4E4A-9BDB-087D3461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752" y="389517"/>
            <a:ext cx="6686629" cy="60586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890F47-EDF1-00CD-D659-B42CEDA4FD9A}"/>
              </a:ext>
            </a:extLst>
          </p:cNvPr>
          <p:cNvSpPr>
            <a:spLocks noGrp="1"/>
          </p:cNvSpPr>
          <p:nvPr>
            <p:ph type="title"/>
          </p:nvPr>
        </p:nvSpPr>
        <p:spPr>
          <a:xfrm>
            <a:off x="955964" y="968432"/>
            <a:ext cx="5597236" cy="4921136"/>
          </a:xfrm>
        </p:spPr>
        <p:txBody>
          <a:bodyPr vert="horz" lIns="91440" tIns="45720" rIns="91440" bIns="45720" rtlCol="0" anchor="ctr">
            <a:normAutofit/>
          </a:bodyPr>
          <a:lstStyle/>
          <a:p>
            <a:r>
              <a:rPr lang="en-US" sz="6000" kern="1200" dirty="0" err="1">
                <a:solidFill>
                  <a:schemeClr val="tx1"/>
                </a:solidFill>
                <a:latin typeface="+mj-lt"/>
                <a:ea typeface="+mj-ea"/>
                <a:cs typeface="+mj-cs"/>
              </a:rPr>
              <a:t>Definitie</a:t>
            </a:r>
            <a:endParaRPr lang="en-US" sz="6000" kern="1200" dirty="0">
              <a:solidFill>
                <a:schemeClr val="tx1"/>
              </a:solidFill>
              <a:latin typeface="+mj-lt"/>
              <a:ea typeface="+mj-ea"/>
              <a:cs typeface="+mj-cs"/>
            </a:endParaRPr>
          </a:p>
        </p:txBody>
      </p:sp>
    </p:spTree>
    <p:extLst>
      <p:ext uri="{BB962C8B-B14F-4D97-AF65-F5344CB8AC3E}">
        <p14:creationId xmlns:p14="http://schemas.microsoft.com/office/powerpoint/2010/main" val="364845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EF636-FA15-B03B-D42D-315A0B8C30FC}"/>
              </a:ext>
            </a:extLst>
          </p:cNvPr>
          <p:cNvSpPr>
            <a:spLocks noGrp="1"/>
          </p:cNvSpPr>
          <p:nvPr>
            <p:ph type="title"/>
          </p:nvPr>
        </p:nvSpPr>
        <p:spPr>
          <a:xfrm>
            <a:off x="1113810" y="2825248"/>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Docker versus VM</a:t>
            </a:r>
          </a:p>
        </p:txBody>
      </p:sp>
      <p:grpSp>
        <p:nvGrpSpPr>
          <p:cNvPr id="28" name="Group 2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yellow logo&#10;&#10;Description automatically generated with medium confidence">
            <a:extLst>
              <a:ext uri="{FF2B5EF4-FFF2-40B4-BE49-F238E27FC236}">
                <a16:creationId xmlns:a16="http://schemas.microsoft.com/office/drawing/2014/main" id="{933FD6CF-9182-31F9-33E1-2E6708FEF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492" y="1841592"/>
            <a:ext cx="5536001" cy="3100160"/>
          </a:xfrm>
          <a:prstGeom prst="rect">
            <a:avLst/>
          </a:prstGeom>
        </p:spPr>
      </p:pic>
      <p:sp>
        <p:nvSpPr>
          <p:cNvPr id="27" name="Rectangle 2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756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7627F-8074-64F2-BF8C-CC5A8485229E}"/>
              </a:ext>
            </a:extLst>
          </p:cNvPr>
          <p:cNvSpPr>
            <a:spLocks noGrp="1"/>
          </p:cNvSpPr>
          <p:nvPr>
            <p:ph type="title"/>
          </p:nvPr>
        </p:nvSpPr>
        <p:spPr>
          <a:xfrm>
            <a:off x="1113810" y="2825248"/>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Containers, images en Dockerfiles</a:t>
            </a:r>
          </a:p>
        </p:txBody>
      </p:sp>
      <p:grpSp>
        <p:nvGrpSpPr>
          <p:cNvPr id="22" name="Group 2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docker image&#10;&#10;Description automatically generated">
            <a:extLst>
              <a:ext uri="{FF2B5EF4-FFF2-40B4-BE49-F238E27FC236}">
                <a16:creationId xmlns:a16="http://schemas.microsoft.com/office/drawing/2014/main" id="{2CB70E10-21D9-E59D-17A9-1A7D150A4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492" y="2021512"/>
            <a:ext cx="5536001" cy="2740320"/>
          </a:xfrm>
          <a:prstGeom prst="rect">
            <a:avLst/>
          </a:prstGeom>
        </p:spPr>
      </p:pic>
      <p:sp>
        <p:nvSpPr>
          <p:cNvPr id="29" name="Rectangle 2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8613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C59B5E-A792-FA41-DA21-C7892D6CDA30}"/>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Docker installatie</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3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88E149-9D3E-EEE3-615B-546500ABF111}"/>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a:solidFill>
                  <a:schemeClr val="tx1"/>
                </a:solidFill>
                <a:latin typeface="+mj-lt"/>
                <a:ea typeface="+mj-ea"/>
                <a:cs typeface="+mj-cs"/>
              </a:rPr>
              <a:t>Docker run command</a:t>
            </a:r>
          </a:p>
        </p:txBody>
      </p:sp>
      <p:grpSp>
        <p:nvGrpSpPr>
          <p:cNvPr id="20" name="Group 1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1" name="Rectangle 2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3864FDF-DF73-55AA-850C-68E6EE186486}"/>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a:t>Container starten: docker run  &lt;container_id/naam&gt;</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a:t>Container stoppen: docker stop &lt;container_id/naam&gt;</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a:t>Container verwijderen: docker rm &lt;container_id/naam&gt;</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a:t>Image verwijderen: docker rmi &lt;image_id/naam&gt;</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a:t>Runnende containers bekijken: docker ps</a:t>
            </a:r>
          </a:p>
        </p:txBody>
      </p:sp>
    </p:spTree>
    <p:extLst>
      <p:ext uri="{BB962C8B-B14F-4D97-AF65-F5344CB8AC3E}">
        <p14:creationId xmlns:p14="http://schemas.microsoft.com/office/powerpoint/2010/main" val="393349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C66E84-2B42-463F-8329-75BA0D521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FD9B1-62A7-5517-4A21-1177AED8CC14}"/>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a:t>Docker Compose</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of a octopus&#10;&#10;Description automatically generated">
            <a:extLst>
              <a:ext uri="{FF2B5EF4-FFF2-40B4-BE49-F238E27FC236}">
                <a16:creationId xmlns:a16="http://schemas.microsoft.com/office/drawing/2014/main" id="{76362C3E-80EE-4E8E-DF1A-9AC2304F7DC7}"/>
              </a:ext>
            </a:extLst>
          </p:cNvPr>
          <p:cNvPicPr>
            <a:picLocks noChangeAspect="1"/>
          </p:cNvPicPr>
          <p:nvPr/>
        </p:nvPicPr>
        <p:blipFill rotWithShape="1">
          <a:blip r:embed="rId3">
            <a:extLst>
              <a:ext uri="{28A0092B-C50C-407E-A947-70E740481C1C}">
                <a14:useLocalDpi xmlns:a14="http://schemas.microsoft.com/office/drawing/2010/main" val="0"/>
              </a:ext>
            </a:extLst>
          </a:blip>
          <a:srcRect l="20078" r="16999"/>
          <a:stretch/>
        </p:blipFill>
        <p:spPr>
          <a:xfrm>
            <a:off x="5922492" y="928201"/>
            <a:ext cx="5536001" cy="4926942"/>
          </a:xfrm>
          <a:prstGeom prst="rect">
            <a:avLst/>
          </a:prstGeom>
        </p:spPr>
      </p:pic>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081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795AB-9A9A-5F63-9800-D1E56C8CADAB}"/>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a:t>Compose file</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program&#10;&#10;Description automatically generated">
            <a:extLst>
              <a:ext uri="{FF2B5EF4-FFF2-40B4-BE49-F238E27FC236}">
                <a16:creationId xmlns:a16="http://schemas.microsoft.com/office/drawing/2014/main" id="{1BE68F9E-A9E3-5C22-1050-9EBF9EC469DF}"/>
              </a:ext>
            </a:extLst>
          </p:cNvPr>
          <p:cNvPicPr>
            <a:picLocks noChangeAspect="1"/>
          </p:cNvPicPr>
          <p:nvPr/>
        </p:nvPicPr>
        <p:blipFill rotWithShape="1">
          <a:blip r:embed="rId3">
            <a:extLst>
              <a:ext uri="{28A0092B-C50C-407E-A947-70E740481C1C}">
                <a14:useLocalDpi xmlns:a14="http://schemas.microsoft.com/office/drawing/2010/main" val="0"/>
              </a:ext>
            </a:extLst>
          </a:blip>
          <a:srcRect r="4898" b="-3"/>
          <a:stretch/>
        </p:blipFill>
        <p:spPr>
          <a:xfrm>
            <a:off x="5922492" y="666728"/>
            <a:ext cx="5536001" cy="5465791"/>
          </a:xfrm>
          <a:prstGeom prst="rect">
            <a:avLst/>
          </a:prstGeom>
        </p:spPr>
      </p:pic>
    </p:spTree>
    <p:extLst>
      <p:ext uri="{BB962C8B-B14F-4D97-AF65-F5344CB8AC3E}">
        <p14:creationId xmlns:p14="http://schemas.microsoft.com/office/powerpoint/2010/main" val="35077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D3D2CE-F686-D28B-4591-9DE9899A4AB3}"/>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Volume binding</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8AF9A2D-16A7-2327-C9F8-3BC80E25D449}"/>
              </a:ext>
            </a:extLst>
          </p:cNvPr>
          <p:cNvSpPr txBox="1"/>
          <p:nvPr/>
        </p:nvSpPr>
        <p:spPr>
          <a:xfrm>
            <a:off x="1524000" y="5514052"/>
            <a:ext cx="9144000" cy="651910"/>
          </a:xfrm>
          <a:prstGeom prst="rect">
            <a:avLst/>
          </a:prstGeom>
        </p:spPr>
        <p:txBody>
          <a:bodyPr vert="horz" lIns="91440" tIns="45720" rIns="91440" bIns="45720" rtlCol="0" anchor="ctr">
            <a:normAutofit/>
          </a:bodyPr>
          <a:lstStyle/>
          <a:p>
            <a:pPr algn="ctr">
              <a:lnSpc>
                <a:spcPct val="90000"/>
              </a:lnSpc>
              <a:spcBef>
                <a:spcPts val="1000"/>
              </a:spcBef>
            </a:pPr>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72853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1503</Words>
  <Application>Microsoft Office PowerPoint</Application>
  <PresentationFormat>Widescreen</PresentationFormat>
  <Paragraphs>71</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Consolas</vt:lpstr>
      <vt:lpstr>Office Theme</vt:lpstr>
      <vt:lpstr>Docker sessie – IT Lab</vt:lpstr>
      <vt:lpstr>Definitie</vt:lpstr>
      <vt:lpstr>Docker versus VM</vt:lpstr>
      <vt:lpstr>Containers, images en Dockerfiles</vt:lpstr>
      <vt:lpstr>Docker installatie</vt:lpstr>
      <vt:lpstr>Docker run command</vt:lpstr>
      <vt:lpstr>Docker Compose</vt:lpstr>
      <vt:lpstr>Compose file</vt:lpstr>
      <vt:lpstr>Volume binding</vt:lpstr>
      <vt:lpstr>Docker networking</vt:lpstr>
      <vt:lpstr>Demo-time!</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Veldeman</dc:creator>
  <cp:lastModifiedBy>Alexander Veldeman</cp:lastModifiedBy>
  <cp:revision>12</cp:revision>
  <dcterms:created xsi:type="dcterms:W3CDTF">2024-03-15T13:20:37Z</dcterms:created>
  <dcterms:modified xsi:type="dcterms:W3CDTF">2024-03-16T15:54:31Z</dcterms:modified>
</cp:coreProperties>
</file>