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7"/>
  </p:notesMasterIdLst>
  <p:sldIdLst>
    <p:sldId id="257" r:id="rId2"/>
    <p:sldId id="258" r:id="rId3"/>
    <p:sldId id="259" r:id="rId4"/>
    <p:sldId id="275" r:id="rId5"/>
    <p:sldId id="280" r:id="rId6"/>
    <p:sldId id="260" r:id="rId7"/>
    <p:sldId id="261" r:id="rId8"/>
    <p:sldId id="262" r:id="rId9"/>
    <p:sldId id="263" r:id="rId10"/>
    <p:sldId id="266" r:id="rId11"/>
    <p:sldId id="265" r:id="rId12"/>
    <p:sldId id="291" r:id="rId13"/>
    <p:sldId id="292" r:id="rId14"/>
    <p:sldId id="293" r:id="rId15"/>
    <p:sldId id="287" r:id="rId16"/>
  </p:sldIdLst>
  <p:sldSz cx="18288000" cy="10288588"/>
  <p:notesSz cx="6858000" cy="9144000"/>
  <p:embeddedFontLs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SemiBold" panose="00000700000000000000" pitchFamily="2" charset="-52"/>
      <p:bold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663">
          <p15:clr>
            <a:srgbClr val="A4A3A4"/>
          </p15:clr>
        </p15:guide>
        <p15:guide id="2" pos="701">
          <p15:clr>
            <a:srgbClr val="9AA0A6"/>
          </p15:clr>
        </p15:guide>
        <p15:guide id="3" orient="horz" pos="6271">
          <p15:clr>
            <a:srgbClr val="9AA0A6"/>
          </p15:clr>
        </p15:guide>
        <p15:guide id="4" pos="5610">
          <p15:clr>
            <a:srgbClr val="9AA0A6"/>
          </p15:clr>
        </p15:guide>
        <p15:guide id="5" pos="11275">
          <p15:clr>
            <a:srgbClr val="9AA0A6"/>
          </p15:clr>
        </p15:guide>
        <p15:guide id="6" orient="horz" pos="1867">
          <p15:clr>
            <a:srgbClr val="9AA0A6"/>
          </p15:clr>
        </p15:guide>
        <p15:guide id="7" orient="horz" pos="2283">
          <p15:clr>
            <a:srgbClr val="9AA0A6"/>
          </p15:clr>
        </p15:guide>
        <p15:guide id="8" pos="590">
          <p15:clr>
            <a:srgbClr val="9AA0A6"/>
          </p15:clr>
        </p15:guide>
        <p15:guide id="9" orient="horz" pos="1963">
          <p15:clr>
            <a:srgbClr val="9AA0A6"/>
          </p15:clr>
        </p15:guide>
        <p15:guide id="10" orient="horz" pos="3241">
          <p15:clr>
            <a:srgbClr val="9AA0A6"/>
          </p15:clr>
        </p15:guide>
        <p15:guide id="11" orient="horz" pos="240">
          <p15:clr>
            <a:srgbClr val="9AA0A6"/>
          </p15:clr>
        </p15:guide>
        <p15:guide id="12" pos="5760">
          <p15:clr>
            <a:srgbClr val="9AA0A6"/>
          </p15:clr>
        </p15:guide>
        <p15:guide id="13" orient="horz" pos="5329">
          <p15:clr>
            <a:srgbClr val="9AA0A6"/>
          </p15:clr>
        </p15:guide>
        <p15:guide id="14" orient="horz" pos="4983">
          <p15:clr>
            <a:srgbClr val="9AA0A6"/>
          </p15:clr>
        </p15:guide>
        <p15:guide id="15" orient="horz" pos="4252">
          <p15:clr>
            <a:srgbClr val="9AA0A6"/>
          </p15:clr>
        </p15:guide>
        <p15:guide id="16" orient="horz" pos="11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201E54-4629-CDCA-8B61-BCCE4F913FBF}" name="aleckcej@mail.ru" initials="" userId="e7b19c5e2baf2c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1ACBC3-74D5-40E9-93DB-99908F8FB596}">
  <a:tblStyle styleId="{501ACBC3-74D5-40E9-93DB-99908F8FB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0"/>
    <p:restoredTop sz="94703"/>
  </p:normalViewPr>
  <p:slideViewPr>
    <p:cSldViewPr snapToGrid="0">
      <p:cViewPr varScale="1">
        <p:scale>
          <a:sx n="51" d="100"/>
          <a:sy n="51" d="100"/>
        </p:scale>
        <p:origin x="854" y="29"/>
      </p:cViewPr>
      <p:guideLst>
        <p:guide pos="10663"/>
        <p:guide pos="701"/>
        <p:guide orient="horz" pos="6271"/>
        <p:guide pos="5610"/>
        <p:guide pos="11275"/>
        <p:guide orient="horz" pos="1867"/>
        <p:guide orient="horz" pos="2283"/>
        <p:guide pos="590"/>
        <p:guide orient="horz" pos="1963"/>
        <p:guide orient="horz" pos="3241"/>
        <p:guide orient="horz" pos="240"/>
        <p:guide pos="5760"/>
        <p:guide orient="horz" pos="5329"/>
        <p:guide orient="horz" pos="4983"/>
        <p:guide orient="horz" pos="4252"/>
        <p:guide orient="horz" pos="1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833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17cd97649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g1017cd97649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553DC796-BF81-EB33-1F38-CE9B2FE1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>
            <a:extLst>
              <a:ext uri="{FF2B5EF4-FFF2-40B4-BE49-F238E27FC236}">
                <a16:creationId xmlns:a16="http://schemas.microsoft.com/office/drawing/2014/main" id="{6E5A159D-0CDE-38AA-2935-2BA83EECF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>
            <a:extLst>
              <a:ext uri="{FF2B5EF4-FFF2-40B4-BE49-F238E27FC236}">
                <a16:creationId xmlns:a16="http://schemas.microsoft.com/office/drawing/2014/main" id="{64C1D36B-844B-BA80-83AE-661594DF6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77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0E4D7352-CE10-4D88-9094-CE9540CA2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>
            <a:extLst>
              <a:ext uri="{FF2B5EF4-FFF2-40B4-BE49-F238E27FC236}">
                <a16:creationId xmlns:a16="http://schemas.microsoft.com/office/drawing/2014/main" id="{0DC23106-0797-4DBE-81C3-51459D0155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>
            <a:extLst>
              <a:ext uri="{FF2B5EF4-FFF2-40B4-BE49-F238E27FC236}">
                <a16:creationId xmlns:a16="http://schemas.microsoft.com/office/drawing/2014/main" id="{6674293E-727C-EE80-15F9-C259D4320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0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0BF892FF-FDEB-E84D-7EF7-31A9974E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>
            <a:extLst>
              <a:ext uri="{FF2B5EF4-FFF2-40B4-BE49-F238E27FC236}">
                <a16:creationId xmlns:a16="http://schemas.microsoft.com/office/drawing/2014/main" id="{BAB2B5DC-A782-81F0-FFE4-F08958DCC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>
            <a:extLst>
              <a:ext uri="{FF2B5EF4-FFF2-40B4-BE49-F238E27FC236}">
                <a16:creationId xmlns:a16="http://schemas.microsoft.com/office/drawing/2014/main" id="{E8B1F816-93C7-ADDE-1F52-80486979F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39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90C80C40-514E-C006-2C26-01E749FD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c570853a_0_389:notes">
            <a:extLst>
              <a:ext uri="{FF2B5EF4-FFF2-40B4-BE49-F238E27FC236}">
                <a16:creationId xmlns:a16="http://schemas.microsoft.com/office/drawing/2014/main" id="{128781F4-6FF6-BC04-D4DE-477750129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9fc570853a_0_389:notes">
            <a:extLst>
              <a:ext uri="{FF2B5EF4-FFF2-40B4-BE49-F238E27FC236}">
                <a16:creationId xmlns:a16="http://schemas.microsoft.com/office/drawing/2014/main" id="{8E25EF22-1880-B1D2-5341-28B23E5B5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7cd97649_2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017cd97649_2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c570853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9fc570853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c57085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9fc57085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c570853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9fc570853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c570853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9fc570853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c570853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9fc570853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fc570853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9fc570853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3196132"/>
            <a:ext cx="15544800" cy="2205378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5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525190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50049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047552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3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BFBFB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1465187" y="856001"/>
            <a:ext cx="73887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6pPr>
            <a:lvl7pPr marL="3200400" lvl="6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2100"/>
            </a:lvl7pPr>
            <a:lvl8pPr marL="3657600" lvl="7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100"/>
            </a:lvl8pPr>
            <a:lvl9pPr marL="4114800" lvl="8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1465187" y="4446087"/>
            <a:ext cx="141825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6pPr>
            <a:lvl7pPr marL="3200400" lvl="6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2100"/>
            </a:lvl7pPr>
            <a:lvl8pPr marL="3657600" lvl="7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100"/>
            </a:lvl8pPr>
            <a:lvl9pPr marL="4114800" lvl="8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369202" y="1685326"/>
            <a:ext cx="141825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Montserrat SemiBol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3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201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64825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4626" y="6611371"/>
            <a:ext cx="15544800" cy="2043428"/>
          </a:xfrm>
        </p:spPr>
        <p:txBody>
          <a:bodyPr anchor="t"/>
          <a:lstStyle>
            <a:lvl1pPr algn="l">
              <a:defRPr sz="6001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80275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2400671"/>
            <a:ext cx="8077200" cy="6789993"/>
          </a:xfrm>
        </p:spPr>
        <p:txBody>
          <a:bodyPr/>
          <a:lstStyle>
            <a:lvl1pPr>
              <a:defRPr sz="4201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96400" y="2400671"/>
            <a:ext cx="8077200" cy="6789993"/>
          </a:xfrm>
        </p:spPr>
        <p:txBody>
          <a:bodyPr/>
          <a:lstStyle>
            <a:lvl1pPr>
              <a:defRPr sz="4201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23685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2303025"/>
            <a:ext cx="8080376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290051" y="2303025"/>
            <a:ext cx="8083550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290051" y="3262816"/>
            <a:ext cx="8083550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76561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442402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29894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409638"/>
            <a:ext cx="6016626" cy="174334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50100" y="409639"/>
            <a:ext cx="10223500" cy="8781025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1" y="2152983"/>
            <a:ext cx="6016626" cy="7037681"/>
          </a:xfrm>
        </p:spPr>
        <p:txBody>
          <a:bodyPr/>
          <a:lstStyle>
            <a:lvl1pPr marL="0" indent="0">
              <a:buNone/>
              <a:defRPr sz="21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32361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</p:spPr>
        <p:txBody>
          <a:bodyPr/>
          <a:lstStyle>
            <a:lvl1pPr marL="0" indent="0">
              <a:buNone/>
              <a:defRPr sz="21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1894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2400671"/>
            <a:ext cx="16459200" cy="67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8288000" cy="10517223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2700"/>
          </a:p>
        </p:txBody>
      </p:sp>
    </p:spTree>
    <p:extLst>
      <p:ext uri="{BB962C8B-B14F-4D97-AF65-F5344CB8AC3E}">
        <p14:creationId xmlns:p14="http://schemas.microsoft.com/office/powerpoint/2010/main" val="23925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sldNum="0" hdr="0" ftr="0" dt="0"/>
  <p:txStyles>
    <p:titleStyle>
      <a:lvl1pPr algn="ctr" defTabSz="1371783" rtl="0" eaLnBrk="1" latinLnBrk="0" hangingPunct="1"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419" indent="-514419" algn="l" defTabSz="1371783" rtl="0" eaLnBrk="1" latinLnBrk="0" hangingPunct="1">
        <a:spcBef>
          <a:spcPct val="20000"/>
        </a:spcBef>
        <a:buFont typeface="Arial" pitchFamily="34" charset="0"/>
        <a:buChar char="•"/>
        <a:defRPr sz="4801" kern="1200">
          <a:solidFill>
            <a:schemeClr val="tx1"/>
          </a:solidFill>
          <a:latin typeface="+mn-lt"/>
          <a:ea typeface="+mn-ea"/>
          <a:cs typeface="+mn-cs"/>
        </a:defRPr>
      </a:lvl1pPr>
      <a:lvl2pPr marL="1114574" indent="-428682" algn="l" defTabSz="1371783" rtl="0" eaLnBrk="1" latinLnBrk="0" hangingPunct="1">
        <a:spcBef>
          <a:spcPct val="20000"/>
        </a:spcBef>
        <a:buFont typeface="Arial" pitchFamily="34" charset="0"/>
        <a:buChar char="–"/>
        <a:defRPr sz="4201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/>
        </p:nvSpPr>
        <p:spPr>
          <a:xfrm>
            <a:off x="10881360" y="6099342"/>
            <a:ext cx="6936377" cy="377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" sz="3000" dirty="0">
                <a:solidFill>
                  <a:schemeClr val="dk1"/>
                </a:solidFill>
              </a:rPr>
              <a:t>Учебная команда (</a:t>
            </a:r>
            <a:r>
              <a:rPr lang="ru" sz="3000" b="1" dirty="0">
                <a:solidFill>
                  <a:schemeClr val="dk1"/>
                </a:solidFill>
              </a:rPr>
              <a:t>ТЕАМ-А</a:t>
            </a:r>
            <a:r>
              <a:rPr lang="en-US" sz="3000" b="1" dirty="0">
                <a:solidFill>
                  <a:schemeClr val="dk1"/>
                </a:solidFill>
              </a:rPr>
              <a:t>/</a:t>
            </a:r>
            <a:r>
              <a:rPr lang="ru-RU" sz="3000" b="1" dirty="0">
                <a:solidFill>
                  <a:schemeClr val="dk1"/>
                </a:solidFill>
              </a:rPr>
              <a:t>Группа_40</a:t>
            </a:r>
            <a:r>
              <a:rPr lang="ru" sz="3000" dirty="0">
                <a:solidFill>
                  <a:schemeClr val="dk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>
                <a:latin typeface="Aptos" panose="020B0004020202020204" pitchFamily="34" charset="0"/>
              </a:rPr>
              <a:t>Бортяков</a:t>
            </a:r>
            <a:r>
              <a:rPr lang="ru-RU" sz="2800" dirty="0">
                <a:latin typeface="Aptos" panose="020B0004020202020204" pitchFamily="34" charset="0"/>
              </a:rPr>
              <a:t> Алексей Юрьевич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>
                <a:latin typeface="Aptos" panose="020B0004020202020204" pitchFamily="34" charset="0"/>
              </a:rPr>
              <a:t>Горозий</a:t>
            </a:r>
            <a:r>
              <a:rPr lang="ru-RU" sz="2800" dirty="0">
                <a:latin typeface="Aptos" panose="020B0004020202020204" pitchFamily="34" charset="0"/>
              </a:rPr>
              <a:t> Максим Юрьевич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Aptos" panose="020B0004020202020204" pitchFamily="34" charset="0"/>
              </a:rPr>
              <a:t>Козырев Дмитрий Анатольевич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Aptos" panose="020B0004020202020204" pitchFamily="34" charset="0"/>
              </a:rPr>
              <a:t>Решетило Никита Сергеевич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779487" y="434704"/>
            <a:ext cx="17013837" cy="12001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>
                <a:solidFill>
                  <a:schemeClr val="tx1"/>
                </a:solidFill>
                <a:latin typeface="Aptos" panose="020B0004020202020204" pitchFamily="34" charset="0"/>
              </a:rPr>
              <a:t>Модель</a:t>
            </a:r>
            <a:endParaRPr lang="ru-RU" sz="5400" b="1" i="0" u="none" strike="noStrike" cap="none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79489" y="3242364"/>
            <a:ext cx="17013836" cy="66115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Aptos" panose="020B0004020202020204" pitchFamily="34" charset="0"/>
              </a:rPr>
              <a:t>Преимущества модели</a:t>
            </a:r>
            <a:r>
              <a:rPr lang="ru-RU" sz="2200" b="1" dirty="0">
                <a:solidFill>
                  <a:schemeClr val="dk1"/>
                </a:solidFill>
              </a:rPr>
              <a:t>:</a:t>
            </a:r>
            <a:endParaRPr sz="2200" b="1" dirty="0">
              <a:solidFill>
                <a:schemeClr val="dk1"/>
              </a:solidFill>
            </a:endParaRPr>
          </a:p>
          <a:p>
            <a:pPr marL="355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Скорость и Эффективность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: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LightGBM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известен своей высокой скоростью обучения и низким потреблением памяти, особенно на больших табличных данных</a:t>
            </a:r>
          </a:p>
          <a:p>
            <a:pPr marL="355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Производительность: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Модели на основе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бустинга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деревьев часто показывают превосходные результаты на структурированных данных, и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LightGBM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является одной из ведущих библиотек в этой области</a:t>
            </a:r>
            <a:r>
              <a:rPr lang="ru-RU" sz="2400" dirty="0">
                <a:solidFill>
                  <a:schemeClr val="dk1"/>
                </a:solidFill>
                <a:latin typeface="Aptos" panose="020B0004020202020204" pitchFamily="34" charset="0"/>
              </a:rPr>
              <a:t>.</a:t>
            </a:r>
          </a:p>
          <a:p>
            <a:pPr marL="355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Масштабируемость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Aptos" panose="020B0004020202020204" pitchFamily="34" charset="0"/>
              </a:rPr>
              <a:t>Ч</a:t>
            </a:r>
            <a:r>
              <a:rPr lang="ru" sz="2400" dirty="0">
                <a:solidFill>
                  <a:schemeClr val="dk1"/>
                </a:solidFill>
                <a:latin typeface="Aptos" panose="020B0004020202020204" pitchFamily="34" charset="0"/>
              </a:rPr>
              <a:t>то составит 50 % </a:t>
            </a:r>
            <a:r>
              <a:rPr lang="ru-RU" sz="2400" dirty="0">
                <a:solidFill>
                  <a:schemeClr val="dk1"/>
                </a:solidFill>
                <a:latin typeface="Aptos" panose="020B0004020202020204" pitchFamily="34" charset="0"/>
              </a:rPr>
              <a:t>от итогового объема работ</a:t>
            </a:r>
            <a:endParaRPr sz="2400" dirty="0">
              <a:solidFill>
                <a:schemeClr val="dk1"/>
              </a:solidFill>
              <a:latin typeface="Aptos" panose="020B0004020202020204" pitchFamily="34" charset="0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9C724-4C05-6DFE-FEA0-44E756D5B356}"/>
              </a:ext>
            </a:extLst>
          </p:cNvPr>
          <p:cNvSpPr txBox="1"/>
          <p:nvPr/>
        </p:nvSpPr>
        <p:spPr>
          <a:xfrm>
            <a:off x="779489" y="1873770"/>
            <a:ext cx="1701383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Для решения задачи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многоклассовой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классификации (прогнозирования различных типов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event_action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) мы выбрали </a:t>
            </a:r>
            <a:r>
              <a:rPr lang="ru-RU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LightGBM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(Light </a:t>
            </a:r>
            <a:r>
              <a:rPr lang="ru-RU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Gradient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ru-RU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Boosting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Machine)</a:t>
            </a:r>
            <a:endParaRPr lang="ru-RU" sz="240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974360" y="531626"/>
            <a:ext cx="17007081" cy="12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" sz="5400" b="1" dirty="0">
                <a:latin typeface="Aptos" panose="020B0004020202020204" pitchFamily="34" charset="0"/>
              </a:rPr>
              <a:t>Гиперпараметры модели</a:t>
            </a:r>
            <a:endParaRPr sz="5400" b="1" i="0" u="none" strike="noStrike" cap="none" dirty="0">
              <a:latin typeface="Aptos" panose="020B00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8648C84-CB35-B0CB-6465-DA2EEB9B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39218"/>
              </p:ext>
            </p:extLst>
          </p:nvPr>
        </p:nvGraphicFramePr>
        <p:xfrm>
          <a:off x="974361" y="1731792"/>
          <a:ext cx="17007081" cy="8275543"/>
        </p:xfrm>
        <a:graphic>
          <a:graphicData uri="http://schemas.openxmlformats.org/drawingml/2006/table">
            <a:tbl>
              <a:tblPr/>
              <a:tblGrid>
                <a:gridCol w="5983973">
                  <a:extLst>
                    <a:ext uri="{9D8B030D-6E8A-4147-A177-3AD203B41FA5}">
                      <a16:colId xmlns:a16="http://schemas.microsoft.com/office/drawing/2014/main" val="3649728328"/>
                    </a:ext>
                  </a:extLst>
                </a:gridCol>
                <a:gridCol w="5511554">
                  <a:extLst>
                    <a:ext uri="{9D8B030D-6E8A-4147-A177-3AD203B41FA5}">
                      <a16:colId xmlns:a16="http://schemas.microsoft.com/office/drawing/2014/main" val="2822897142"/>
                    </a:ext>
                  </a:extLst>
                </a:gridCol>
                <a:gridCol w="5511554">
                  <a:extLst>
                    <a:ext uri="{9D8B030D-6E8A-4147-A177-3AD203B41FA5}">
                      <a16:colId xmlns:a16="http://schemas.microsoft.com/office/drawing/2014/main" val="1706287701"/>
                    </a:ext>
                  </a:extLst>
                </a:gridCol>
              </a:tblGrid>
              <a:tr h="307064"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404040"/>
                          </a:solidFill>
                          <a:effectLst/>
                          <a:latin typeface="Aptos" panose="020B0004020202020204" pitchFamily="34" charset="0"/>
                        </a:rPr>
                        <a:t>Параметр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404040"/>
                          </a:solidFill>
                          <a:effectLst/>
                          <a:latin typeface="Aptos" panose="020B0004020202020204" pitchFamily="34" charset="0"/>
                        </a:rPr>
                        <a:t>Значение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rgbClr val="404040"/>
                          </a:solidFill>
                          <a:effectLst/>
                          <a:latin typeface="Aptos" panose="020B0004020202020204" pitchFamily="34" charset="0"/>
                        </a:rPr>
                        <a:t>Описание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70486188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Aptos" panose="020B0004020202020204" pitchFamily="34" charset="0"/>
                        </a:rPr>
                        <a:t>random_state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42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Фиксирует генератор случайных чисел для воспроизводимости результатов.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66998188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n_estimators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150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Количество деревьев в ансамбле. Увеличение может повысить точность, но риск переобучения.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2532242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learning_rate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0.2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Скорость обучения. Меньшие значения требуют больше деревьев, но улучшают качество.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0253694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max_depth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Максимальная глубина дерева. Больше глубина — сложнее модель, но риск переобучения.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9009384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num_leaves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31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Максимальное количество листьев в дереве. Контролирует сложность модели.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755552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subsample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0.8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Aptos" panose="020B0004020202020204" pitchFamily="34" charset="0"/>
                        </a:rPr>
                        <a:t>Доля строк данных для обучения каждого дерева (бэггинг).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0713842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colsample_bytree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Aptos" panose="020B0004020202020204" pitchFamily="34" charset="0"/>
                        </a:rPr>
                        <a:t>0.8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Доля признаков для обучения каждого дерева.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4844318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reg_alpha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0.1 (L1)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L1-регуляризация. Штрафует абсолютные значения весов, создаёт разреженность.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0384237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reg_lambda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0.1 (L2)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L2-регуляризация. Штрафует квадраты весов, снижает переобучение.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232327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n_jobs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-1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Использует все ядра процессора для ускорения 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0486433"/>
                  </a:ext>
                </a:extLst>
              </a:tr>
              <a:tr h="30706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verbose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-1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Отключает вывод логов 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3092126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boosting_type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Aptos" panose="020B0004020202020204" pitchFamily="34" charset="0"/>
                        </a:rPr>
                        <a:t>'</a:t>
                      </a:r>
                      <a:r>
                        <a:rPr lang="en-US" sz="1600" b="1" dirty="0" err="1">
                          <a:effectLst/>
                          <a:latin typeface="Aptos" panose="020B0004020202020204" pitchFamily="34" charset="0"/>
                        </a:rPr>
                        <a:t>gbdt</a:t>
                      </a:r>
                      <a:r>
                        <a:rPr lang="en-US" sz="1600" b="1" dirty="0">
                          <a:effectLst/>
                          <a:latin typeface="Aptos" panose="020B0004020202020204" pitchFamily="34" charset="0"/>
                        </a:rPr>
                        <a:t>'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ptos" panose="020B0004020202020204" pitchFamily="34" charset="0"/>
                        </a:rPr>
                        <a:t>Алгоритм</a:t>
                      </a: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ptos" panose="020B0004020202020204" pitchFamily="34" charset="0"/>
                        </a:rPr>
                        <a:t>бустинга</a:t>
                      </a: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 (Gradient Boosting Decision Tree).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12761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1D35909C-C4D7-07A0-9310-0AD82083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749A6-D61D-8B02-4369-8405C4CA03DE}"/>
              </a:ext>
            </a:extLst>
          </p:cNvPr>
          <p:cNvSpPr txBox="1"/>
          <p:nvPr/>
        </p:nvSpPr>
        <p:spPr>
          <a:xfrm>
            <a:off x="184298" y="662720"/>
            <a:ext cx="1734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Aptos" panose="020B0004020202020204" pitchFamily="34" charset="0"/>
              </a:rPr>
              <a:t>Результаты обучения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FA0E0-3F8C-9AD5-5DA3-F30812163BF0}"/>
              </a:ext>
            </a:extLst>
          </p:cNvPr>
          <p:cNvSpPr txBox="1"/>
          <p:nvPr/>
        </p:nvSpPr>
        <p:spPr>
          <a:xfrm>
            <a:off x="702470" y="1984363"/>
            <a:ext cx="17207157" cy="4336380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Обучено на </a:t>
            </a: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18 классах 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целевой переменной (</a:t>
            </a:r>
            <a:r>
              <a:rPr lang="ru-RU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event_action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Метрика оценки: ROC-AUC (подходит для </a:t>
            </a:r>
            <a:r>
              <a:rPr lang="ru-RU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многоклассовой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классификации и оценки качества предсказания вероятностей).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ROC-AUC на тренировочных данных: </a:t>
            </a: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0.9476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ROC-AUC на тестовых данных: </a:t>
            </a: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0.9251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Полученные метрики свидетельствуют о хорошем качестве модели и ее способности обобщать на невидимых данных, предсказывая вероятность различных целевых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222443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0208C447-F4E9-F304-1AB4-2FB1153B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08893-ACCE-8F59-3AD8-D9FCC25EDA9C}"/>
              </a:ext>
            </a:extLst>
          </p:cNvPr>
          <p:cNvSpPr txBox="1"/>
          <p:nvPr/>
        </p:nvSpPr>
        <p:spPr>
          <a:xfrm>
            <a:off x="651824" y="1541973"/>
            <a:ext cx="16984352" cy="563424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en-US" sz="2800" b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Развертывание</a:t>
            </a:r>
            <a:r>
              <a:rPr lang="en-US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(Deployment):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FCF0B-7AF2-524C-9044-78610E9A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3" y="2437890"/>
            <a:ext cx="16781739" cy="598538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разработке и развертывании прототипа мы сосредоточились на быстром получении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решения.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стандартного стека </a:t>
            </a:r>
            <a:r>
              <a:rPr lang="en-US" sz="28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ru-RU" sz="28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gunicorn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было отвергнуто, так как реализация сопутствующей инфраструктуры заняла бы слишком много времени.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Решением стало использование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as a Service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На российском рынке подобных решений в настоящий момент нет.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 опробован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-сервис </a:t>
            </a:r>
            <a:r>
              <a:rPr lang="en-US" sz="2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но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-приложение не смогло работать в рамках ограничений бесплатного тарифа.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сохранить удобство и автоматизацию процессов развертывания, логирования, резервного копирования, </a:t>
            </a:r>
            <a:r>
              <a:rPr lang="ru-RU" sz="2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версионирования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т. д., характерные для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-платформ, на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была установлена и настроена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-система </a:t>
            </a:r>
            <a:r>
              <a:rPr lang="en-US" sz="2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Dokploy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3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B8A61476-26C4-89D6-F0B3-AECE7BDFC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8775C-F23E-8A6F-9DD6-E59B488FF2ED}"/>
              </a:ext>
            </a:extLst>
          </p:cNvPr>
          <p:cNvSpPr txBox="1"/>
          <p:nvPr/>
        </p:nvSpPr>
        <p:spPr>
          <a:xfrm>
            <a:off x="677917" y="389325"/>
            <a:ext cx="16608683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en-US" sz="3600" b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Развертывание</a:t>
            </a:r>
            <a:r>
              <a:rPr lang="en-US" sz="3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(Deployment):</a:t>
            </a:r>
            <a:endParaRPr lang="ru-RU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8B06BB7-AB72-B78F-5E43-34BEE5AF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2" y="1348383"/>
            <a:ext cx="14472746" cy="86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05D0BF76-B584-0A19-16BB-248F46C9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>
            <a:extLst>
              <a:ext uri="{FF2B5EF4-FFF2-40B4-BE49-F238E27FC236}">
                <a16:creationId xmlns:a16="http://schemas.microsoft.com/office/drawing/2014/main" id="{849C2FEE-412C-957F-3917-28868E975B78}"/>
              </a:ext>
            </a:extLst>
          </p:cNvPr>
          <p:cNvSpPr/>
          <p:nvPr/>
        </p:nvSpPr>
        <p:spPr>
          <a:xfrm>
            <a:off x="12377737" y="5120957"/>
            <a:ext cx="157162" cy="114300"/>
          </a:xfrm>
          <a:custGeom>
            <a:avLst/>
            <a:gdLst/>
            <a:ahLst/>
            <a:cxnLst/>
            <a:rect l="l" t="t" r="r" b="b"/>
            <a:pathLst>
              <a:path w="157162" h="114300" extrusionOk="0">
                <a:moveTo>
                  <a:pt x="157163" y="15259"/>
                </a:moveTo>
                <a:lnTo>
                  <a:pt x="63151" y="114300"/>
                </a:lnTo>
                <a:lnTo>
                  <a:pt x="0" y="53264"/>
                </a:lnTo>
                <a:lnTo>
                  <a:pt x="16573" y="37291"/>
                </a:lnTo>
                <a:lnTo>
                  <a:pt x="62485" y="81649"/>
                </a:lnTo>
                <a:lnTo>
                  <a:pt x="139922" y="0"/>
                </a:lnTo>
                <a:lnTo>
                  <a:pt x="157163" y="15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>
            <a:extLst>
              <a:ext uri="{FF2B5EF4-FFF2-40B4-BE49-F238E27FC236}">
                <a16:creationId xmlns:a16="http://schemas.microsoft.com/office/drawing/2014/main" id="{D389234F-8F47-51C5-0BE8-9B7600BAC38F}"/>
              </a:ext>
            </a:extLst>
          </p:cNvPr>
          <p:cNvSpPr/>
          <p:nvPr/>
        </p:nvSpPr>
        <p:spPr>
          <a:xfrm>
            <a:off x="6700837" y="5120957"/>
            <a:ext cx="157162" cy="114300"/>
          </a:xfrm>
          <a:custGeom>
            <a:avLst/>
            <a:gdLst/>
            <a:ahLst/>
            <a:cxnLst/>
            <a:rect l="l" t="t" r="r" b="b"/>
            <a:pathLst>
              <a:path w="157162" h="114300" extrusionOk="0">
                <a:moveTo>
                  <a:pt x="157163" y="15259"/>
                </a:moveTo>
                <a:lnTo>
                  <a:pt x="63189" y="114300"/>
                </a:lnTo>
                <a:lnTo>
                  <a:pt x="0" y="53264"/>
                </a:lnTo>
                <a:lnTo>
                  <a:pt x="16536" y="37291"/>
                </a:lnTo>
                <a:lnTo>
                  <a:pt x="62455" y="81649"/>
                </a:lnTo>
                <a:lnTo>
                  <a:pt x="139932" y="0"/>
                </a:lnTo>
                <a:lnTo>
                  <a:pt x="157163" y="15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>
            <a:extLst>
              <a:ext uri="{FF2B5EF4-FFF2-40B4-BE49-F238E27FC236}">
                <a16:creationId xmlns:a16="http://schemas.microsoft.com/office/drawing/2014/main" id="{16970D17-8C5A-E5CE-CF38-FCDEFD35CA77}"/>
              </a:ext>
            </a:extLst>
          </p:cNvPr>
          <p:cNvSpPr/>
          <p:nvPr/>
        </p:nvSpPr>
        <p:spPr>
          <a:xfrm>
            <a:off x="1023937" y="5120957"/>
            <a:ext cx="157162" cy="114300"/>
          </a:xfrm>
          <a:custGeom>
            <a:avLst/>
            <a:gdLst/>
            <a:ahLst/>
            <a:cxnLst/>
            <a:rect l="l" t="t" r="r" b="b"/>
            <a:pathLst>
              <a:path w="157162" h="114300" extrusionOk="0">
                <a:moveTo>
                  <a:pt x="157163" y="15259"/>
                </a:moveTo>
                <a:lnTo>
                  <a:pt x="63189" y="114300"/>
                </a:lnTo>
                <a:lnTo>
                  <a:pt x="0" y="53264"/>
                </a:lnTo>
                <a:lnTo>
                  <a:pt x="16535" y="37291"/>
                </a:lnTo>
                <a:lnTo>
                  <a:pt x="62455" y="81649"/>
                </a:lnTo>
                <a:lnTo>
                  <a:pt x="139932" y="0"/>
                </a:lnTo>
                <a:lnTo>
                  <a:pt x="157163" y="15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>
            <a:extLst>
              <a:ext uri="{FF2B5EF4-FFF2-40B4-BE49-F238E27FC236}">
                <a16:creationId xmlns:a16="http://schemas.microsoft.com/office/drawing/2014/main" id="{1D1230D9-A369-A88E-6D50-1B90831B543C}"/>
              </a:ext>
            </a:extLst>
          </p:cNvPr>
          <p:cNvSpPr txBox="1"/>
          <p:nvPr/>
        </p:nvSpPr>
        <p:spPr>
          <a:xfrm>
            <a:off x="720000" y="864000"/>
            <a:ext cx="11525400" cy="12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/>
              <a:t>Выводы</a:t>
            </a:r>
            <a:endParaRPr sz="5400" b="1" i="0" u="none" strike="noStrike" cap="none" dirty="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9505E-4C5C-5797-A657-47D2AB3F77BA}"/>
              </a:ext>
            </a:extLst>
          </p:cNvPr>
          <p:cNvSpPr txBox="1"/>
          <p:nvPr/>
        </p:nvSpPr>
        <p:spPr>
          <a:xfrm>
            <a:off x="720000" y="3148373"/>
            <a:ext cx="17031972" cy="4032066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В рамках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хакатона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наша команда успешно прошла все этапы машинного обучения: от загрузки и глубокого анализа данных, выявления проблем и аномалий, до комплексной предобработки и конструирования информативных признаков, выбора, обучения и оценки производительной модели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Созданное решение представлено в виде готового к интеграции веб-сервиса с API, развернутого на собственной инфраструктуре с использованием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Dokploy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для эффективного управления. Модель демонстрирует высокие показатели качества предсказания вероятности целевых действий, что делает ее ценным инструментом для повышения эффективности сайта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СберАвтоподписка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1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719999" y="864000"/>
            <a:ext cx="16568539" cy="123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Анализ пользовательского поведения на сайте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СберАвтоподписка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прогнозирования целевых действий</a:t>
            </a:r>
            <a:endParaRPr sz="2800" b="1" i="0" u="none" strike="noStrike" cap="none" dirty="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719999" y="2206662"/>
            <a:ext cx="16568540" cy="72179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buNone/>
            </a:pPr>
            <a:endParaRPr lang="ru-RU" sz="3200" dirty="0"/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Задача компании 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СберАвтоподписка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»: Повышение эффективности сайта через улучшение пользовательского опыта, рост конверсии и результативности рекламных кампаний.</a:t>
            </a:r>
          </a:p>
          <a:p>
            <a:pPr algn="l"/>
            <a:endParaRPr lang="ru-RU" sz="2800" dirty="0">
              <a:latin typeface="Aptos" panose="020B00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800" b="1" i="0" dirty="0">
                <a:effectLst/>
                <a:latin typeface="Aptos" panose="020B0004020202020204" pitchFamily="34" charset="0"/>
              </a:rPr>
              <a:t>Задача команды разработки: 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Создать модель машинного обучения, предсказывающую вероятность совершения пользователем целевого действия на сайте.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Ожидаемый результат и польза для компании: Реализованная модель позволит: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Оценивать эффективность различных каналов привлечения трафика.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Адаптировать и оптимизировать рекламные кампании.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Улучшать пользовательский опыт (UX) на сайте на основе анализа поведения посетителей.</a:t>
            </a:r>
            <a:endParaRPr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374514" y="1728978"/>
            <a:ext cx="16871314" cy="46729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Загрузка и первичное исследование данных (EDA)</a:t>
            </a:r>
          </a:p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Предобработка данных: Очистка, агрегация и создание новых признаков.</a:t>
            </a:r>
          </a:p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Выбор, обучение и оценка модели.</a:t>
            </a:r>
          </a:p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Разработка API и </a:t>
            </a:r>
            <a:r>
              <a:rPr lang="ru-RU" sz="4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деплоймент</a:t>
            </a:r>
            <a:r>
              <a:rPr lang="ru-RU" sz="4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решения</a:t>
            </a:r>
            <a:endParaRPr sz="4400" b="1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374514" y="2520009"/>
            <a:ext cx="16697142" cy="73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lvl="0">
              <a:buSzPts val="5400"/>
            </a:pPr>
            <a:r>
              <a:rPr lang="ru-RU" sz="2400" dirty="0"/>
              <a:t>	</a:t>
            </a:r>
            <a:endParaRPr sz="24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0" name="Google Shape;95;p22"/>
          <p:cNvSpPr txBox="1"/>
          <p:nvPr/>
        </p:nvSpPr>
        <p:spPr>
          <a:xfrm>
            <a:off x="525902" y="568615"/>
            <a:ext cx="16568539" cy="10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4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Основные этапы работы над проектом</a:t>
            </a:r>
            <a:endParaRPr sz="4400" b="1" i="0" u="none" strike="noStrike" cap="none" dirty="0">
              <a:solidFill>
                <a:srgbClr val="000000"/>
              </a:solidFill>
              <a:highlight>
                <a:srgbClr val="00FF00"/>
              </a:highlight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>
            <a:extLst>
              <a:ext uri="{FF2B5EF4-FFF2-40B4-BE49-F238E27FC236}">
                <a16:creationId xmlns:a16="http://schemas.microsoft.com/office/drawing/2014/main" id="{D3F15E39-0D2E-3835-4F9A-0299B831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37" y="1796568"/>
            <a:ext cx="16914947" cy="83081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Мы работали с двумя основными наборами данных, предоставленными компанией: </a:t>
            </a:r>
            <a:r>
              <a:rPr lang="ru-RU" sz="2000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ga_sessions</a:t>
            </a: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 и </a:t>
            </a:r>
            <a:r>
              <a:rPr lang="ru-RU" sz="2000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ga_hits</a:t>
            </a: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endParaRPr lang="ru-RU" sz="2000" kern="10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Датасет </a:t>
            </a:r>
            <a:r>
              <a:rPr lang="ru-RU" sz="2000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ga_sessions</a:t>
            </a: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:  </a:t>
            </a: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Содержит информацию о пользовательских сессиях.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Объем: 1,860,042 строк, 18 столбцов.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Ключевые наблюдения EDA: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Пропуски данных: Значительное количество пропусков в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utm_campaign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(~11.8%),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utm_adcontent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(~18.0%),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device_os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(~57.5%),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device_brand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(~19.7%).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Поля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device_model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(~99.1%) и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utm_keyword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(~58.2%) содержат критически много пропусков, что ставит под вопрос их полезность.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Распределение визитов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Медианное количество визитов на пользователя — 1. Выявлена аномалия с очень большим числом визитов (возможно, бот).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Идентификаторы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session_id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уникален для каждой строки (1:1 с сессиями),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client_id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показывает, что есть повторные визиты пользователей (около 75% уникальных).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География и Устройства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Данные по стране ('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geo_country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': ~97% Россия), категории устройства ('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device_category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': ~79%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и браузеру ('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device_browser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': ~54%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Chrome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заполнены хорошо и информативны.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Временные данные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visit_date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и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visit_time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без пропусков, но выявлены аномалии в распределении (пики по датам, странное скопление в 12:00:00).</a:t>
            </a:r>
          </a:p>
          <a:p>
            <a:pPr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C1837-E0D8-DF4D-0D21-819EA0D6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44" y="800401"/>
            <a:ext cx="16047941" cy="621999"/>
          </a:xfrm>
        </p:spPr>
        <p:txBody>
          <a:bodyPr>
            <a:no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Обзор Данных и Первичное Исследование (EDA)</a:t>
            </a:r>
          </a:p>
        </p:txBody>
      </p:sp>
    </p:spTree>
    <p:extLst>
      <p:ext uri="{BB962C8B-B14F-4D97-AF65-F5344CB8AC3E}">
        <p14:creationId xmlns:p14="http://schemas.microsoft.com/office/powerpoint/2010/main" val="29551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2F008-EAAE-56A0-9200-A4A1F7B1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>
            <a:extLst>
              <a:ext uri="{FF2B5EF4-FFF2-40B4-BE49-F238E27FC236}">
                <a16:creationId xmlns:a16="http://schemas.microsoft.com/office/drawing/2014/main" id="{0076F9AA-F975-AE8A-8D2E-F27B1E4C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8446" y="1705128"/>
            <a:ext cx="16047940" cy="769161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Датасет </a:t>
            </a:r>
            <a:r>
              <a:rPr lang="ru-RU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ga_hits</a:t>
            </a: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Содержит детальную информацию о каждом действии (хите) пользователя внутри сессии.</a:t>
            </a:r>
          </a:p>
          <a:p>
            <a:pPr marL="457200">
              <a:spcAft>
                <a:spcPts val="800"/>
              </a:spcAft>
              <a:buNone/>
            </a:pPr>
            <a:endParaRPr lang="ru-RU" kern="10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4572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Объем: 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15,726,470 строк, 11 столбцов. Значительно больше строк, чем в </a:t>
            </a:r>
            <a:r>
              <a:rPr lang="ru-RU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ga_sessions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, так как одна сессия включает много хитов.</a:t>
            </a: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0" indent="-4572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Ключевые наблюдения EDA: 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Пропуски данных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: Критически много пропусков в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event_value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(100%) и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hit_time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(~58.25%).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hit_referer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(~39.9%) и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event_label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(~23.9%) также имеют значительные пропуски</a:t>
            </a: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</a:t>
            </a:r>
            <a:r>
              <a:rPr lang="ru-RU" b="1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hit_type</a:t>
            </a: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содержит только одно уникальное значение ("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") и бесполезно для анализа.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Разнообразие событий: 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Поля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hit_page_path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(уникальные URL),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event_category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и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event_action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содержат большое разнообразие значений, описывающих действия пользователя.</a:t>
            </a:r>
          </a:p>
          <a:p>
            <a:pPr>
              <a:spcAft>
                <a:spcPts val="800"/>
              </a:spcAft>
              <a:buNone/>
            </a:pP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Связь с сессиями: 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Объединение с </a:t>
            </a:r>
            <a:r>
              <a:rPr lang="ru-RU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ga_sessions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возможно по '</a:t>
            </a:r>
            <a:r>
              <a:rPr lang="ru-RU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session_id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'. В среднем, одна сессия содержит около 9 хитов.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8C1837-E0D8-DF4D-0D21-819EA0D62719}"/>
              </a:ext>
            </a:extLst>
          </p:cNvPr>
          <p:cNvSpPr txBox="1">
            <a:spLocks/>
          </p:cNvSpPr>
          <p:nvPr/>
        </p:nvSpPr>
        <p:spPr>
          <a:xfrm>
            <a:off x="958446" y="696707"/>
            <a:ext cx="16047941" cy="621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 fontScale="97500"/>
          </a:bodyPr>
          <a:lstStyle>
            <a:lvl1pPr lvl="0" algn="l" defTabSz="1371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Montserrat SemiBold"/>
              <a:buNone/>
              <a:defRPr sz="66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9pPr>
          </a:lstStyle>
          <a:p>
            <a:r>
              <a:rPr lang="ru-RU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Обзор Данных и Первичное Исследование (EDA)</a:t>
            </a:r>
            <a:endParaRPr lang="ru-RU" sz="36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72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679441" y="293454"/>
            <a:ext cx="11525400" cy="11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lvl="0">
              <a:buClr>
                <a:srgbClr val="000000"/>
              </a:buClr>
              <a:buSzPts val="5400"/>
            </a:pPr>
            <a:r>
              <a:rPr lang="ru-RU" sz="4800" b="1" dirty="0">
                <a:latin typeface="+mj-lt"/>
                <a:ea typeface="+mj-ea"/>
                <a:cs typeface="+mj-cs"/>
              </a:rPr>
              <a:t>Выводы </a:t>
            </a:r>
            <a:r>
              <a:rPr lang="en-US" sz="4800" b="1" dirty="0">
                <a:latin typeface="+mj-lt"/>
                <a:ea typeface="+mj-ea"/>
                <a:cs typeface="+mj-cs"/>
              </a:rPr>
              <a:t>EDA</a:t>
            </a:r>
            <a:endParaRPr sz="5400" b="1" i="0" u="none" strike="noStrike" cap="none" dirty="0">
              <a:highlight>
                <a:srgbClr val="00FF00"/>
              </a:highlight>
              <a:latin typeface="Aptos" panose="020B0004020202020204" pitchFamily="34" charset="0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829913" y="1653152"/>
            <a:ext cx="4860000" cy="76214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2400" dirty="0">
                <a:latin typeface="Aptos" panose="020B0004020202020204" pitchFamily="34" charset="0"/>
                <a:ea typeface="Aptos" panose="020B0004020202020204" pitchFamily="34" charset="0"/>
              </a:rPr>
              <a:t>Некоторые 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Данные содержат много пропусков и некоторые аномалии, требующие тщательной предобработки</a:t>
            </a:r>
            <a:endParaRPr lang="ru-RU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6646725" y="1653152"/>
            <a:ext cx="4860000" cy="76214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ru-RU" sz="2400" dirty="0">
                <a:latin typeface="Aptos" panose="020B0004020202020204" pitchFamily="34" charset="0"/>
              </a:rPr>
              <a:t>Для прогнозирования целевого действия необходимо объединить данные из двух источников и извлечь информативные признаки о поведении пользователя в рамках всей сессии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719999" y="864000"/>
            <a:ext cx="17178749" cy="96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Предобработка Данных и Конструирование Признаков (</a:t>
            </a:r>
            <a:r>
              <a:rPr lang="ru-RU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</a:t>
            </a:r>
            <a:r>
              <a:rPr lang="ru-RU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Engineering)</a:t>
            </a:r>
          </a:p>
        </p:txBody>
      </p:sp>
      <p:sp>
        <p:nvSpPr>
          <p:cNvPr id="130" name="Google Shape;130;p25"/>
          <p:cNvSpPr txBox="1"/>
          <p:nvPr/>
        </p:nvSpPr>
        <p:spPr>
          <a:xfrm>
            <a:off x="719999" y="1831283"/>
            <a:ext cx="16968394" cy="75933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Целевая переменная: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event_action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из датасета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ga_hits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ru-RU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Обработка Пропусков и Очистка: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Все явные маркеры пропусков в данных (например, строковые значения "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"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") были заменены на стандартное значение пропущенных данных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признаков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hit_referer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и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event_label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была применена специфическая логика заполнения пропусков: 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каждого пропуска внутри сессии предпринималась попытка найти первое непустое значение этого признака среди всех хитов на той же странице (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hit_page_path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или с тем же действием (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event_action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Если такое значение не находилось, оставшиеся пропуски заполнялись константными значениями: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hit_referer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—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(прямой заход),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event_label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—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(отсутствие метки). Это позволило максимально использовать доступную контекстную информацию внутри сессии.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Кодирование Категориальных Признаков: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работы с категориальными данными, включая те, где были пропуски, использовалась функция кодирования.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Эта функция преобразует уникальные строковые значения в числовые коды. Пропущенным значениям (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присваивается код 0, а всем уникальным категориям — последовательные целые числа, начиная с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719999" y="1200958"/>
            <a:ext cx="16937929" cy="10475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Этот этап стал ключевым для преобразования детализированных данных о хитах в признаки уровня сессии. Данные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ga_hits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были сгруппированы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session_id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и к различным признакам применены агрегирующие функции. Результат этой агрегации был затем объединен с данными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ga_sessions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sz="2200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19999" y="339345"/>
            <a:ext cx="11525400" cy="8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32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Агрегация Данных (</a:t>
            </a:r>
            <a:r>
              <a:rPr lang="ru-RU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Feature</a:t>
            </a:r>
            <a:r>
              <a:rPr lang="ru-RU" sz="32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Engineering):</a:t>
            </a:r>
            <a:endParaRPr sz="3200" b="1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3179DD6-06D3-9FF1-34A4-68AD7968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69591"/>
              </p:ext>
            </p:extLst>
          </p:nvPr>
        </p:nvGraphicFramePr>
        <p:xfrm>
          <a:off x="719999" y="2485057"/>
          <a:ext cx="16937929" cy="7464185"/>
        </p:xfrm>
        <a:graphic>
          <a:graphicData uri="http://schemas.openxmlformats.org/drawingml/2006/table">
            <a:tbl>
              <a:tblPr/>
              <a:tblGrid>
                <a:gridCol w="3477037">
                  <a:extLst>
                    <a:ext uri="{9D8B030D-6E8A-4147-A177-3AD203B41FA5}">
                      <a16:colId xmlns:a16="http://schemas.microsoft.com/office/drawing/2014/main" val="2146727523"/>
                    </a:ext>
                  </a:extLst>
                </a:gridCol>
                <a:gridCol w="4328261">
                  <a:extLst>
                    <a:ext uri="{9D8B030D-6E8A-4147-A177-3AD203B41FA5}">
                      <a16:colId xmlns:a16="http://schemas.microsoft.com/office/drawing/2014/main" val="37047604"/>
                    </a:ext>
                  </a:extLst>
                </a:gridCol>
                <a:gridCol w="4328261">
                  <a:extLst>
                    <a:ext uri="{9D8B030D-6E8A-4147-A177-3AD203B41FA5}">
                      <a16:colId xmlns:a16="http://schemas.microsoft.com/office/drawing/2014/main" val="3085430703"/>
                    </a:ext>
                  </a:extLst>
                </a:gridCol>
                <a:gridCol w="4804370">
                  <a:extLst>
                    <a:ext uri="{9D8B030D-6E8A-4147-A177-3AD203B41FA5}">
                      <a16:colId xmlns:a16="http://schemas.microsoft.com/office/drawing/2014/main" val="1921172917"/>
                    </a:ext>
                  </a:extLst>
                </a:gridCol>
              </a:tblGrid>
              <a:tr h="576331"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Исходный признак (</a:t>
                      </a:r>
                      <a:r>
                        <a:rPr lang="en-US" sz="1600" b="0" dirty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df.columns</a:t>
                      </a: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Примененная агрегация (Правило в agg_rules)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Итоговый признак (название после переименования)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Что описывает признак в рамках сессии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12406"/>
                  </a:ext>
                </a:extLst>
              </a:tr>
              <a:tr h="6712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hit_number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min, max, count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first_hit_number, last_hit_number, total_hits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Порядковый номер первого и последнего хита, общее количество хитов в сессии.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70032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hit_page_path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Первое значение (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iloc[0])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entry_page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Входная страница сессии (страница первого хита).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89399"/>
                  </a:ext>
                </a:extLst>
              </a:tr>
              <a:tr h="6712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event_category_grouped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main_category_grouped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Основная (наиболее часто встречающаяся) категория событий в сессии.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95833"/>
                  </a:ext>
                </a:extLst>
              </a:tr>
              <a:tr h="1620051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event_action_grouped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main_action_grouped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Основное (наиболее часто встречающееся) действие событий в сессии. **(Внимание: если это же поле является вашей целевой переменной, этот признак является утечкой данных) **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714835"/>
                  </a:ext>
                </a:extLst>
              </a:tr>
              <a:tr h="1050749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hit_time_2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Сумма (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sum)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total_time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Суммарное значение признака hit_time_2 за всю сессию (его точный смысл зависит от того, что означает hit_time_2).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26693"/>
                  </a:ext>
                </a:extLst>
              </a:tr>
              <a:tr h="955866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hit_referer_encoded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main_referer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Основный (наиболее часто встречающийся) источник перехода (реферер) в сессии (в закодированном виде).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61098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event_label_encoded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main_label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Основная (наиболее часто встречающаяся) метка события в сессии (в закодированном виде).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82090"/>
                  </a:ext>
                </a:extLst>
              </a:tr>
              <a:tr h="576331"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Признаки, начинающиеся на 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utm_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Первое значение (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iloc[0])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Исходное имя признака (utm_source, utm_medium и т.д.)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 dirty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Значение UTM-метки из первого хита сессии.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8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899882" y="849009"/>
            <a:ext cx="11525400" cy="8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Финальный Датасет</a:t>
            </a:r>
            <a:endParaRPr sz="2800" b="1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899882" y="1822719"/>
            <a:ext cx="3960000" cy="3701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400" b="1" dirty="0">
                <a:latin typeface="Aptos" panose="020B0004020202020204" pitchFamily="34" charset="0"/>
              </a:rPr>
              <a:t>Количество сессий</a:t>
            </a:r>
            <a:r>
              <a:rPr lang="ru-RU" sz="2800" b="1" dirty="0">
                <a:latin typeface="Aptos" panose="020B0004020202020204" pitchFamily="34" charset="0"/>
              </a:rPr>
              <a:t>: </a:t>
            </a:r>
          </a:p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800" b="1" dirty="0">
                <a:latin typeface="Aptos" panose="020B0004020202020204" pitchFamily="34" charset="0"/>
              </a:rPr>
              <a:t>1 860 042</a:t>
            </a:r>
          </a:p>
        </p:txBody>
      </p:sp>
      <p:sp>
        <p:nvSpPr>
          <p:cNvPr id="163" name="Google Shape;163;p27"/>
          <p:cNvSpPr txBox="1"/>
          <p:nvPr/>
        </p:nvSpPr>
        <p:spPr>
          <a:xfrm>
            <a:off x="7164000" y="1822719"/>
            <a:ext cx="3960000" cy="3701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Arial"/>
              <a:buNone/>
              <a:tabLst>
                <a:tab pos="914400" algn="l"/>
              </a:tabLst>
            </a:pPr>
            <a:r>
              <a:rPr lang="ru-RU" sz="2400" b="1" dirty="0">
                <a:latin typeface="Aptos" panose="020B0004020202020204" pitchFamily="34" charset="0"/>
              </a:rPr>
              <a:t>Количество признаков: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Arial"/>
              <a:buNone/>
              <a:tabLst>
                <a:tab pos="914400" algn="l"/>
              </a:tabLst>
            </a:pPr>
            <a:r>
              <a:rPr lang="ru-RU" sz="2800" b="1" dirty="0">
                <a:latin typeface="Aptos" panose="020B0004020202020204" pitchFamily="34" charset="0"/>
              </a:rPr>
              <a:t> 22</a:t>
            </a:r>
            <a:endParaRPr sz="2800" b="1" dirty="0">
              <a:latin typeface="Aptos" panose="020B0004020202020204" pitchFamily="34" charset="0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3622581" y="1822719"/>
            <a:ext cx="3960000" cy="3701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400" b="1" dirty="0">
                <a:latin typeface="Aptos" panose="020B0004020202020204" pitchFamily="34" charset="0"/>
              </a:rPr>
              <a:t>Используемая память:</a:t>
            </a:r>
          </a:p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000" b="1" dirty="0">
                <a:latin typeface="Aptos" panose="020B0004020202020204" pitchFamily="34" charset="0"/>
              </a:rPr>
              <a:t> </a:t>
            </a: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Оптимизировано до ~115 MB.</a:t>
            </a:r>
          </a:p>
        </p:txBody>
      </p:sp>
      <p:sp>
        <p:nvSpPr>
          <p:cNvPr id="165" name="Google Shape;165;p27"/>
          <p:cNvSpPr txBox="1"/>
          <p:nvPr/>
        </p:nvSpPr>
        <p:spPr>
          <a:xfrm>
            <a:off x="1078746" y="6214836"/>
            <a:ext cx="16204031" cy="37019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Структура финального датасета включает признаки, описывающие характеристики сессии (номер визита, UTM-метки, устройство,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гео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и агрегированные поведенческие метрики (количество хитов, длительность, входная страница, основные типы событий/действий,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реферер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10136</TotalTime>
  <Words>1760</Words>
  <Application>Microsoft Office PowerPoint</Application>
  <PresentationFormat>Произвольный</PresentationFormat>
  <Paragraphs>165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Symbol</vt:lpstr>
      <vt:lpstr>Times New Roman</vt:lpstr>
      <vt:lpstr>Montserrat SemiBold</vt:lpstr>
      <vt:lpstr>Calibri</vt:lpstr>
      <vt:lpstr>Aptos</vt:lpstr>
      <vt:lpstr>Montserrat</vt:lpstr>
      <vt:lpstr>Courier New</vt:lpstr>
      <vt:lpstr>Arial</vt:lpstr>
      <vt:lpstr>Wingdings</vt:lpstr>
      <vt:lpstr>La mente</vt:lpstr>
      <vt:lpstr>Презентация PowerPoint</vt:lpstr>
      <vt:lpstr>Презентация PowerPoint</vt:lpstr>
      <vt:lpstr>Презентация PowerPoint</vt:lpstr>
      <vt:lpstr>Обзор Данных и Первичное Исследование (EDA)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aleckcej@mail.ru</cp:lastModifiedBy>
  <cp:revision>35</cp:revision>
  <dcterms:modified xsi:type="dcterms:W3CDTF">2025-05-07T15:28:33Z</dcterms:modified>
</cp:coreProperties>
</file>