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4" r:id="rId1"/>
  </p:sldMasterIdLst>
  <p:notesMasterIdLst>
    <p:notesMasterId r:id="rId17"/>
  </p:notesMasterIdLst>
  <p:sldIdLst>
    <p:sldId id="257" r:id="rId2"/>
    <p:sldId id="258" r:id="rId3"/>
    <p:sldId id="259" r:id="rId4"/>
    <p:sldId id="275" r:id="rId5"/>
    <p:sldId id="280" r:id="rId6"/>
    <p:sldId id="260" r:id="rId7"/>
    <p:sldId id="261" r:id="rId8"/>
    <p:sldId id="262" r:id="rId9"/>
    <p:sldId id="263" r:id="rId10"/>
    <p:sldId id="266" r:id="rId11"/>
    <p:sldId id="265" r:id="rId12"/>
    <p:sldId id="291" r:id="rId13"/>
    <p:sldId id="292" r:id="rId14"/>
    <p:sldId id="293" r:id="rId15"/>
    <p:sldId id="287" r:id="rId16"/>
  </p:sldIdLst>
  <p:sldSz cx="18288000" cy="10288588"/>
  <p:notesSz cx="6858000" cy="9144000"/>
  <p:embeddedFontLst>
    <p:embeddedFont>
      <p:font typeface="Montserrat" panose="00000500000000000000" pitchFamily="2" charset="-52"/>
      <p:regular r:id="rId18"/>
      <p:bold r:id="rId19"/>
      <p:italic r:id="rId20"/>
      <p:boldItalic r:id="rId21"/>
    </p:embeddedFont>
    <p:embeddedFont>
      <p:font typeface="Montserrat SemiBold" panose="00000700000000000000" pitchFamily="2" charset="-52"/>
      <p:bold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0663">
          <p15:clr>
            <a:srgbClr val="A4A3A4"/>
          </p15:clr>
        </p15:guide>
        <p15:guide id="2" pos="701">
          <p15:clr>
            <a:srgbClr val="9AA0A6"/>
          </p15:clr>
        </p15:guide>
        <p15:guide id="3" orient="horz" pos="6271">
          <p15:clr>
            <a:srgbClr val="9AA0A6"/>
          </p15:clr>
        </p15:guide>
        <p15:guide id="4" pos="5610">
          <p15:clr>
            <a:srgbClr val="9AA0A6"/>
          </p15:clr>
        </p15:guide>
        <p15:guide id="5" pos="11275">
          <p15:clr>
            <a:srgbClr val="9AA0A6"/>
          </p15:clr>
        </p15:guide>
        <p15:guide id="6" orient="horz" pos="1867">
          <p15:clr>
            <a:srgbClr val="9AA0A6"/>
          </p15:clr>
        </p15:guide>
        <p15:guide id="7" orient="horz" pos="2283">
          <p15:clr>
            <a:srgbClr val="9AA0A6"/>
          </p15:clr>
        </p15:guide>
        <p15:guide id="8" pos="590">
          <p15:clr>
            <a:srgbClr val="9AA0A6"/>
          </p15:clr>
        </p15:guide>
        <p15:guide id="9" orient="horz" pos="1963">
          <p15:clr>
            <a:srgbClr val="9AA0A6"/>
          </p15:clr>
        </p15:guide>
        <p15:guide id="10" orient="horz" pos="3241">
          <p15:clr>
            <a:srgbClr val="9AA0A6"/>
          </p15:clr>
        </p15:guide>
        <p15:guide id="11" orient="horz" pos="240">
          <p15:clr>
            <a:srgbClr val="9AA0A6"/>
          </p15:clr>
        </p15:guide>
        <p15:guide id="12" pos="5760">
          <p15:clr>
            <a:srgbClr val="9AA0A6"/>
          </p15:clr>
        </p15:guide>
        <p15:guide id="13" orient="horz" pos="5329">
          <p15:clr>
            <a:srgbClr val="9AA0A6"/>
          </p15:clr>
        </p15:guide>
        <p15:guide id="14" orient="horz" pos="4983">
          <p15:clr>
            <a:srgbClr val="9AA0A6"/>
          </p15:clr>
        </p15:guide>
        <p15:guide id="15" orient="horz" pos="4252">
          <p15:clr>
            <a:srgbClr val="9AA0A6"/>
          </p15:clr>
        </p15:guide>
        <p15:guide id="16" orient="horz" pos="1181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A201E54-4629-CDCA-8B61-BCCE4F913FBF}" name="aleckcej@mail.ru" initials="" userId="e7b19c5e2baf2cb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1ACBC3-74D5-40E9-93DB-99908F8FB596}">
  <a:tblStyle styleId="{501ACBC3-74D5-40E9-93DB-99908F8FB5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0"/>
    <p:restoredTop sz="94703"/>
  </p:normalViewPr>
  <p:slideViewPr>
    <p:cSldViewPr snapToGrid="0">
      <p:cViewPr varScale="1">
        <p:scale>
          <a:sx n="51" d="100"/>
          <a:sy n="51" d="100"/>
        </p:scale>
        <p:origin x="854" y="29"/>
      </p:cViewPr>
      <p:guideLst>
        <p:guide pos="10663"/>
        <p:guide pos="701"/>
        <p:guide orient="horz" pos="6271"/>
        <p:guide pos="5610"/>
        <p:guide pos="11275"/>
        <p:guide orient="horz" pos="1867"/>
        <p:guide orient="horz" pos="2283"/>
        <p:guide pos="590"/>
        <p:guide orient="horz" pos="1963"/>
        <p:guide orient="horz" pos="3241"/>
        <p:guide orient="horz" pos="240"/>
        <p:guide pos="5760"/>
        <p:guide orient="horz" pos="5329"/>
        <p:guide orient="horz" pos="4983"/>
        <p:guide orient="horz" pos="4252"/>
        <p:guide orient="horz" pos="11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833" y="685800"/>
            <a:ext cx="6095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17cd97649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g1017cd97649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>
          <a:extLst>
            <a:ext uri="{FF2B5EF4-FFF2-40B4-BE49-F238E27FC236}">
              <a16:creationId xmlns:a16="http://schemas.microsoft.com/office/drawing/2014/main" id="{553DC796-BF81-EB33-1F38-CE9B2FE14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fc570853a_0_124:notes">
            <a:extLst>
              <a:ext uri="{FF2B5EF4-FFF2-40B4-BE49-F238E27FC236}">
                <a16:creationId xmlns:a16="http://schemas.microsoft.com/office/drawing/2014/main" id="{6E5A159D-0CDE-38AA-2935-2BA83EECF2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9fc570853a_0_124:notes">
            <a:extLst>
              <a:ext uri="{FF2B5EF4-FFF2-40B4-BE49-F238E27FC236}">
                <a16:creationId xmlns:a16="http://schemas.microsoft.com/office/drawing/2014/main" id="{64C1D36B-844B-BA80-83AE-661594DF62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776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>
          <a:extLst>
            <a:ext uri="{FF2B5EF4-FFF2-40B4-BE49-F238E27FC236}">
              <a16:creationId xmlns:a16="http://schemas.microsoft.com/office/drawing/2014/main" id="{0E4D7352-CE10-4D88-9094-CE9540CA2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fc570853a_0_124:notes">
            <a:extLst>
              <a:ext uri="{FF2B5EF4-FFF2-40B4-BE49-F238E27FC236}">
                <a16:creationId xmlns:a16="http://schemas.microsoft.com/office/drawing/2014/main" id="{0DC23106-0797-4DBE-81C3-51459D0155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9fc570853a_0_124:notes">
            <a:extLst>
              <a:ext uri="{FF2B5EF4-FFF2-40B4-BE49-F238E27FC236}">
                <a16:creationId xmlns:a16="http://schemas.microsoft.com/office/drawing/2014/main" id="{6674293E-727C-EE80-15F9-C259D4320F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304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>
          <a:extLst>
            <a:ext uri="{FF2B5EF4-FFF2-40B4-BE49-F238E27FC236}">
              <a16:creationId xmlns:a16="http://schemas.microsoft.com/office/drawing/2014/main" id="{0BF892FF-FDEB-E84D-7EF7-31A9974E9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fc570853a_0_124:notes">
            <a:extLst>
              <a:ext uri="{FF2B5EF4-FFF2-40B4-BE49-F238E27FC236}">
                <a16:creationId xmlns:a16="http://schemas.microsoft.com/office/drawing/2014/main" id="{BAB2B5DC-A782-81F0-FFE4-F08958DCC8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9fc570853a_0_124:notes">
            <a:extLst>
              <a:ext uri="{FF2B5EF4-FFF2-40B4-BE49-F238E27FC236}">
                <a16:creationId xmlns:a16="http://schemas.microsoft.com/office/drawing/2014/main" id="{E8B1F816-93C7-ADDE-1F52-80486979F9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0391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>
          <a:extLst>
            <a:ext uri="{FF2B5EF4-FFF2-40B4-BE49-F238E27FC236}">
              <a16:creationId xmlns:a16="http://schemas.microsoft.com/office/drawing/2014/main" id="{90C80C40-514E-C006-2C26-01E749FD3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fc570853a_0_389:notes">
            <a:extLst>
              <a:ext uri="{FF2B5EF4-FFF2-40B4-BE49-F238E27FC236}">
                <a16:creationId xmlns:a16="http://schemas.microsoft.com/office/drawing/2014/main" id="{128781F4-6FF6-BC04-D4DE-4777501292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29fc570853a_0_389:notes">
            <a:extLst>
              <a:ext uri="{FF2B5EF4-FFF2-40B4-BE49-F238E27FC236}">
                <a16:creationId xmlns:a16="http://schemas.microsoft.com/office/drawing/2014/main" id="{8E25EF22-1880-B1D2-5341-28B23E5B58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58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17cd97649_2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017cd97649_2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fc570853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9fc570853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fc570853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29fc570853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fc570853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9fc570853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fc570853a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29fc570853a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fc570853a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9fc570853a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fc570853a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29fc570853a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fc570853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9fc570853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8588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371600" y="3196132"/>
            <a:ext cx="15544800" cy="2205378"/>
          </a:xfrm>
        </p:spPr>
        <p:txBody>
          <a:bodyPr/>
          <a:lstStyle>
            <a:lvl1pPr>
              <a:defRPr b="1" cap="none" spc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743200" y="5830200"/>
            <a:ext cx="12801600" cy="26293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5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5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1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7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525190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500493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3258800" y="412022"/>
            <a:ext cx="4114800" cy="877864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412022"/>
            <a:ext cx="12039600" cy="877864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047552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134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FBFBFB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1465187" y="856001"/>
            <a:ext cx="7388700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24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  <a:defRPr sz="2100"/>
            </a:lvl6pPr>
            <a:lvl7pPr marL="3200400" lvl="6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  <a:defRPr sz="2100"/>
            </a:lvl7pPr>
            <a:lvl8pPr marL="3657600" lvl="7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○"/>
              <a:defRPr sz="2100"/>
            </a:lvl8pPr>
            <a:lvl9pPr marL="4114800" lvl="8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  <a:defRPr sz="21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2"/>
          </p:nvPr>
        </p:nvSpPr>
        <p:spPr>
          <a:xfrm>
            <a:off x="1465187" y="4446087"/>
            <a:ext cx="14182500" cy="40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0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000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000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000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000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  <a:defRPr sz="2100"/>
            </a:lvl6pPr>
            <a:lvl7pPr marL="3200400" lvl="6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  <a:defRPr sz="2100"/>
            </a:lvl7pPr>
            <a:lvl8pPr marL="3657600" lvl="7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○"/>
              <a:defRPr sz="2100"/>
            </a:lvl8pPr>
            <a:lvl9pPr marL="4114800" lvl="8" indent="-469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Char char="■"/>
              <a:defRPr sz="2100"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title"/>
          </p:nvPr>
        </p:nvSpPr>
        <p:spPr>
          <a:xfrm>
            <a:off x="1369202" y="1685326"/>
            <a:ext cx="14182500" cy="2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Montserrat SemiBold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734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18415" cmpd="sng">
                  <a:solidFill>
                    <a:srgbClr val="0066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4201">
                <a:ln>
                  <a:noFill/>
                </a:ln>
                <a:solidFill>
                  <a:srgbClr val="0000CC"/>
                </a:solidFill>
              </a:defRPr>
            </a:lvl1pPr>
            <a:lvl2pPr>
              <a:defRPr>
                <a:ln>
                  <a:noFill/>
                </a:ln>
                <a:solidFill>
                  <a:srgbClr val="0000CC"/>
                </a:solidFill>
              </a:defRPr>
            </a:lvl2pPr>
            <a:lvl3pPr>
              <a:defRPr>
                <a:ln>
                  <a:noFill/>
                </a:ln>
                <a:solidFill>
                  <a:srgbClr val="0000CC"/>
                </a:solidFill>
              </a:defRPr>
            </a:lvl3pPr>
            <a:lvl4pPr>
              <a:defRPr>
                <a:ln>
                  <a:noFill/>
                </a:ln>
                <a:solidFill>
                  <a:srgbClr val="0000CC"/>
                </a:solidFill>
              </a:defRPr>
            </a:lvl4pPr>
            <a:lvl5pPr>
              <a:defRPr>
                <a:ln>
                  <a:noFill/>
                </a:ln>
                <a:solidFill>
                  <a:srgbClr val="0000CC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648259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44626" y="6611371"/>
            <a:ext cx="15544800" cy="2043428"/>
          </a:xfrm>
        </p:spPr>
        <p:txBody>
          <a:bodyPr anchor="t"/>
          <a:lstStyle>
            <a:lvl1pPr algn="l">
              <a:defRPr sz="6001" b="1" cap="all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444626" y="4360743"/>
            <a:ext cx="15544800" cy="2250628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5891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78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67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56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4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534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12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713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8027508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14400" y="2400671"/>
            <a:ext cx="8077200" cy="6789993"/>
          </a:xfrm>
        </p:spPr>
        <p:txBody>
          <a:bodyPr/>
          <a:lstStyle>
            <a:lvl1pPr>
              <a:defRPr sz="4201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9296400" y="2400671"/>
            <a:ext cx="8077200" cy="6789993"/>
          </a:xfrm>
        </p:spPr>
        <p:txBody>
          <a:bodyPr/>
          <a:lstStyle>
            <a:lvl1pPr>
              <a:defRPr sz="4201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236853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2303025"/>
            <a:ext cx="8080376" cy="959791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914400" y="3262816"/>
            <a:ext cx="8080376" cy="592784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9290051" y="2303025"/>
            <a:ext cx="8083550" cy="959791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9290051" y="3262816"/>
            <a:ext cx="8083550" cy="5927847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0765616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24424020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4529894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1" y="409638"/>
            <a:ext cx="6016626" cy="174334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150100" y="409639"/>
            <a:ext cx="10223500" cy="8781025"/>
          </a:xfrm>
        </p:spPr>
        <p:txBody>
          <a:bodyPr/>
          <a:lstStyle>
            <a:lvl1pPr>
              <a:defRPr sz="4801"/>
            </a:lvl1pPr>
            <a:lvl2pPr>
              <a:defRPr sz="4201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1" y="2152983"/>
            <a:ext cx="6016626" cy="7037681"/>
          </a:xfrm>
        </p:spPr>
        <p:txBody>
          <a:bodyPr/>
          <a:lstStyle>
            <a:lvl1pPr marL="0" indent="0">
              <a:buNone/>
              <a:defRPr sz="2100"/>
            </a:lvl1pPr>
            <a:lvl2pPr marL="685891" indent="0">
              <a:buNone/>
              <a:defRPr sz="1800"/>
            </a:lvl2pPr>
            <a:lvl3pPr marL="1371783" indent="0">
              <a:buNone/>
              <a:defRPr sz="1500"/>
            </a:lvl3pPr>
            <a:lvl4pPr marL="2057674" indent="0">
              <a:buNone/>
              <a:defRPr sz="1350"/>
            </a:lvl4pPr>
            <a:lvl5pPr marL="2743566" indent="0">
              <a:buNone/>
              <a:defRPr sz="1350"/>
            </a:lvl5pPr>
            <a:lvl6pPr marL="3429457" indent="0">
              <a:buNone/>
              <a:defRPr sz="1350"/>
            </a:lvl6pPr>
            <a:lvl7pPr marL="4115349" indent="0">
              <a:buNone/>
              <a:defRPr sz="1350"/>
            </a:lvl7pPr>
            <a:lvl8pPr marL="4801240" indent="0">
              <a:buNone/>
              <a:defRPr sz="1350"/>
            </a:lvl8pPr>
            <a:lvl9pPr marL="5487132" indent="0">
              <a:buNone/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932361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84576" y="7202012"/>
            <a:ext cx="10972800" cy="850238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584576" y="919304"/>
            <a:ext cx="10972800" cy="6173153"/>
          </a:xfrm>
        </p:spPr>
        <p:txBody>
          <a:bodyPr/>
          <a:lstStyle>
            <a:lvl1pPr marL="0" indent="0">
              <a:buNone/>
              <a:defRPr sz="4801"/>
            </a:lvl1pPr>
            <a:lvl2pPr marL="685891" indent="0">
              <a:buNone/>
              <a:defRPr sz="4201"/>
            </a:lvl2pPr>
            <a:lvl3pPr marL="1371783" indent="0">
              <a:buNone/>
              <a:defRPr sz="3600"/>
            </a:lvl3pPr>
            <a:lvl4pPr marL="2057674" indent="0">
              <a:buNone/>
              <a:defRPr sz="3000"/>
            </a:lvl4pPr>
            <a:lvl5pPr marL="2743566" indent="0">
              <a:buNone/>
              <a:defRPr sz="3000"/>
            </a:lvl5pPr>
            <a:lvl6pPr marL="3429457" indent="0">
              <a:buNone/>
              <a:defRPr sz="3000"/>
            </a:lvl6pPr>
            <a:lvl7pPr marL="4115349" indent="0">
              <a:buNone/>
              <a:defRPr sz="3000"/>
            </a:lvl7pPr>
            <a:lvl8pPr marL="4801240" indent="0">
              <a:buNone/>
              <a:defRPr sz="3000"/>
            </a:lvl8pPr>
            <a:lvl9pPr marL="5487132" indent="0">
              <a:buNone/>
              <a:defRPr sz="3000"/>
            </a:lvl9pPr>
          </a:lstStyle>
          <a:p>
            <a:r>
              <a:rPr lang="ru-RU"/>
              <a:t>Вставка рисунка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584576" y="8052250"/>
            <a:ext cx="10972800" cy="1207479"/>
          </a:xfrm>
        </p:spPr>
        <p:txBody>
          <a:bodyPr/>
          <a:lstStyle>
            <a:lvl1pPr marL="0" indent="0">
              <a:buNone/>
              <a:defRPr sz="2100"/>
            </a:lvl1pPr>
            <a:lvl2pPr marL="685891" indent="0">
              <a:buNone/>
              <a:defRPr sz="1800"/>
            </a:lvl2pPr>
            <a:lvl3pPr marL="1371783" indent="0">
              <a:buNone/>
              <a:defRPr sz="1500"/>
            </a:lvl3pPr>
            <a:lvl4pPr marL="2057674" indent="0">
              <a:buNone/>
              <a:defRPr sz="1350"/>
            </a:lvl4pPr>
            <a:lvl5pPr marL="2743566" indent="0">
              <a:buNone/>
              <a:defRPr sz="1350"/>
            </a:lvl5pPr>
            <a:lvl6pPr marL="3429457" indent="0">
              <a:buNone/>
              <a:defRPr sz="1350"/>
            </a:lvl6pPr>
            <a:lvl7pPr marL="4115349" indent="0">
              <a:buNone/>
              <a:defRPr sz="1350"/>
            </a:lvl7pPr>
            <a:lvl8pPr marL="4801240" indent="0">
              <a:buNone/>
              <a:defRPr sz="1350"/>
            </a:lvl8pPr>
            <a:lvl9pPr marL="5487132" indent="0">
              <a:buNone/>
              <a:defRPr sz="13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4271894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914400" y="412020"/>
            <a:ext cx="16459200" cy="1714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2400671"/>
            <a:ext cx="16459200" cy="6789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914400" y="9535998"/>
            <a:ext cx="4267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248400" y="9535998"/>
            <a:ext cx="5791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3106400" y="9535998"/>
            <a:ext cx="4267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18288000" cy="10288588"/>
          </a:xfrm>
          <a:prstGeom prst="rect">
            <a:avLst/>
          </a:prstGeom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18288000" cy="10517223"/>
          </a:xfrm>
          <a:prstGeom prst="rect">
            <a:avLst/>
          </a:prstGeom>
          <a:gradFill flip="none" rotWithShape="1">
            <a:gsLst>
              <a:gs pos="100000">
                <a:srgbClr val="03D4A8">
                  <a:alpha val="18000"/>
                </a:srgbClr>
              </a:gs>
              <a:gs pos="25000">
                <a:srgbClr val="21D6E0">
                  <a:alpha val="23000"/>
                </a:srgbClr>
              </a:gs>
              <a:gs pos="75000">
                <a:srgbClr val="0087E6">
                  <a:alpha val="25000"/>
                </a:srgbClr>
              </a:gs>
              <a:gs pos="100000">
                <a:srgbClr val="005CBF">
                  <a:alpha val="25999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sz="2700"/>
          </a:p>
        </p:txBody>
      </p:sp>
    </p:spTree>
    <p:extLst>
      <p:ext uri="{BB962C8B-B14F-4D97-AF65-F5344CB8AC3E}">
        <p14:creationId xmlns:p14="http://schemas.microsoft.com/office/powerpoint/2010/main" val="239254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  <p:hf sldNum="0" hdr="0" ftr="0" dt="0"/>
  <p:txStyles>
    <p:titleStyle>
      <a:lvl1pPr algn="ctr" defTabSz="1371783" rtl="0" eaLnBrk="1" latinLnBrk="0" hangingPunct="1">
        <a:spcBef>
          <a:spcPct val="0"/>
        </a:spcBef>
        <a:buNone/>
        <a:defRPr sz="66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419" indent="-514419" algn="l" defTabSz="1371783" rtl="0" eaLnBrk="1" latinLnBrk="0" hangingPunct="1">
        <a:spcBef>
          <a:spcPct val="20000"/>
        </a:spcBef>
        <a:buFont typeface="Arial" pitchFamily="34" charset="0"/>
        <a:buChar char="•"/>
        <a:defRPr sz="4801" kern="1200">
          <a:solidFill>
            <a:schemeClr val="tx1"/>
          </a:solidFill>
          <a:latin typeface="+mn-lt"/>
          <a:ea typeface="+mn-ea"/>
          <a:cs typeface="+mn-cs"/>
        </a:defRPr>
      </a:lvl1pPr>
      <a:lvl2pPr marL="1114574" indent="-428682" algn="l" defTabSz="1371783" rtl="0" eaLnBrk="1" latinLnBrk="0" hangingPunct="1">
        <a:spcBef>
          <a:spcPct val="20000"/>
        </a:spcBef>
        <a:buFont typeface="Arial" pitchFamily="34" charset="0"/>
        <a:buChar char="–"/>
        <a:defRPr sz="4201" kern="1200">
          <a:solidFill>
            <a:schemeClr val="tx1"/>
          </a:solidFill>
          <a:latin typeface="+mn-lt"/>
          <a:ea typeface="+mn-ea"/>
          <a:cs typeface="+mn-cs"/>
        </a:defRPr>
      </a:lvl2pPr>
      <a:lvl3pPr marL="1714729" indent="-342946" algn="l" defTabSz="1371783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620" indent="-342946" algn="l" defTabSz="1371783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511" indent="-342946" algn="l" defTabSz="1371783" rtl="0" eaLnBrk="1" latinLnBrk="0" hangingPunct="1">
        <a:spcBef>
          <a:spcPct val="20000"/>
        </a:spcBef>
        <a:buFont typeface="Arial" pitchFamily="34" charset="0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403" indent="-342946" algn="l" defTabSz="137178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294" indent="-342946" algn="l" defTabSz="137178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86" indent="-342946" algn="l" defTabSz="137178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077" indent="-342946" algn="l" defTabSz="1371783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91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783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674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66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457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349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4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132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/>
        </p:nvSpPr>
        <p:spPr>
          <a:xfrm>
            <a:off x="10881360" y="6099342"/>
            <a:ext cx="6936377" cy="3776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0" tIns="182800" rIns="182800" bIns="1828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" sz="3000" dirty="0">
                <a:solidFill>
                  <a:schemeClr val="dk1"/>
                </a:solidFill>
              </a:rPr>
              <a:t>Учебная команда (</a:t>
            </a:r>
            <a:r>
              <a:rPr lang="ru" sz="3000" b="1" dirty="0">
                <a:solidFill>
                  <a:schemeClr val="dk1"/>
                </a:solidFill>
              </a:rPr>
              <a:t>ТЕАМ-А</a:t>
            </a:r>
            <a:r>
              <a:rPr lang="en-US" sz="3000" b="1" dirty="0">
                <a:solidFill>
                  <a:schemeClr val="dk1"/>
                </a:solidFill>
              </a:rPr>
              <a:t>/</a:t>
            </a:r>
            <a:r>
              <a:rPr lang="ru-RU" sz="3000" b="1" dirty="0">
                <a:solidFill>
                  <a:schemeClr val="dk1"/>
                </a:solidFill>
              </a:rPr>
              <a:t>Группа_40</a:t>
            </a:r>
            <a:r>
              <a:rPr lang="ru" sz="3000" dirty="0">
                <a:solidFill>
                  <a:schemeClr val="dk1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err="1">
                <a:latin typeface="Aptos" panose="020B0004020202020204" pitchFamily="34" charset="0"/>
              </a:rPr>
              <a:t>Бортяков</a:t>
            </a:r>
            <a:r>
              <a:rPr lang="ru-RU" sz="2800" dirty="0">
                <a:latin typeface="Aptos" panose="020B0004020202020204" pitchFamily="34" charset="0"/>
              </a:rPr>
              <a:t> Алексей Юрьевич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err="1">
                <a:latin typeface="Aptos" panose="020B0004020202020204" pitchFamily="34" charset="0"/>
              </a:rPr>
              <a:t>Горозий</a:t>
            </a:r>
            <a:r>
              <a:rPr lang="ru-RU" sz="2800" dirty="0">
                <a:latin typeface="Aptos" panose="020B0004020202020204" pitchFamily="34" charset="0"/>
              </a:rPr>
              <a:t> Максим Юрьевич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latin typeface="Aptos" panose="020B0004020202020204" pitchFamily="34" charset="0"/>
              </a:rPr>
              <a:t>Козырев Дмитрий Анатольевич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latin typeface="Aptos" panose="020B0004020202020204" pitchFamily="34" charset="0"/>
              </a:rPr>
              <a:t>Решетило Никита Сергеевич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/>
        </p:nvSpPr>
        <p:spPr>
          <a:xfrm>
            <a:off x="779487" y="434704"/>
            <a:ext cx="17013837" cy="120016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182800" tIns="182800" rIns="182800" bIns="182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ru-RU" sz="5400" b="1" dirty="0">
                <a:solidFill>
                  <a:schemeClr val="tx1"/>
                </a:solidFill>
                <a:latin typeface="Aptos" panose="020B0004020202020204" pitchFamily="34" charset="0"/>
              </a:rPr>
              <a:t>Модель</a:t>
            </a:r>
            <a:endParaRPr lang="ru-RU" sz="5400" b="1" i="0" u="none" strike="noStrike" cap="none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779489" y="3242364"/>
            <a:ext cx="17013836" cy="66115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solidFill>
                  <a:schemeClr val="dk1"/>
                </a:solidFill>
                <a:latin typeface="Aptos" panose="020B0004020202020204" pitchFamily="34" charset="0"/>
              </a:rPr>
              <a:t>Преимущества модели</a:t>
            </a:r>
            <a:r>
              <a:rPr lang="ru-RU" sz="2200" b="1" dirty="0">
                <a:solidFill>
                  <a:schemeClr val="dk1"/>
                </a:solidFill>
              </a:rPr>
              <a:t>:</a:t>
            </a:r>
            <a:endParaRPr sz="2200" b="1" dirty="0">
              <a:solidFill>
                <a:schemeClr val="dk1"/>
              </a:solidFill>
            </a:endParaRPr>
          </a:p>
          <a:p>
            <a:pPr marL="355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ü"/>
            </a:pPr>
            <a:r>
              <a:rPr lang="ru-RU" sz="2400" b="1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Скорость и Эффективность</a:t>
            </a:r>
            <a:r>
              <a:rPr lang="ru-RU" sz="24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: </a:t>
            </a:r>
            <a:r>
              <a:rPr lang="ru-RU" sz="2400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LightGBM</a:t>
            </a:r>
            <a:r>
              <a:rPr lang="ru-RU" sz="24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известен своей высокой скоростью обучения и низким потреблением памяти, особенно на больших табличных данных</a:t>
            </a:r>
          </a:p>
          <a:p>
            <a:pPr marL="355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ü"/>
            </a:pPr>
            <a:r>
              <a:rPr lang="ru-RU" sz="2400" b="1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Производительность:</a:t>
            </a:r>
            <a:r>
              <a:rPr lang="ru-RU" sz="24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Модели на основе </a:t>
            </a:r>
            <a:r>
              <a:rPr lang="ru-RU" sz="2400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бустинга</a:t>
            </a:r>
            <a:r>
              <a:rPr lang="ru-RU" sz="24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деревьев часто показывают превосходные результаты на структурированных данных, и </a:t>
            </a:r>
            <a:r>
              <a:rPr lang="ru-RU" sz="2400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LightGBM</a:t>
            </a:r>
            <a:r>
              <a:rPr lang="ru-RU" sz="24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является одной из ведущих библиотек в этой области</a:t>
            </a:r>
            <a:r>
              <a:rPr lang="ru-RU" sz="2400" dirty="0">
                <a:solidFill>
                  <a:schemeClr val="dk1"/>
                </a:solidFill>
                <a:latin typeface="Aptos" panose="020B0004020202020204" pitchFamily="34" charset="0"/>
              </a:rPr>
              <a:t>.</a:t>
            </a:r>
          </a:p>
          <a:p>
            <a:pPr marL="3556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Wingdings" panose="05000000000000000000" pitchFamily="2" charset="2"/>
              <a:buChar char="ü"/>
            </a:pPr>
            <a:r>
              <a:rPr lang="ru-RU" sz="2400" b="1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Масштабируемость</a:t>
            </a:r>
            <a:r>
              <a:rPr lang="ru-RU" sz="24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</a:t>
            </a:r>
            <a:r>
              <a:rPr lang="ru-RU" sz="2400" dirty="0">
                <a:solidFill>
                  <a:schemeClr val="dk1"/>
                </a:solidFill>
                <a:latin typeface="Aptos" panose="020B0004020202020204" pitchFamily="34" charset="0"/>
              </a:rPr>
              <a:t>Ч</a:t>
            </a:r>
            <a:r>
              <a:rPr lang="ru" sz="2400" dirty="0">
                <a:solidFill>
                  <a:schemeClr val="dk1"/>
                </a:solidFill>
                <a:latin typeface="Aptos" panose="020B0004020202020204" pitchFamily="34" charset="0"/>
              </a:rPr>
              <a:t>то составит 50 % </a:t>
            </a:r>
            <a:r>
              <a:rPr lang="ru-RU" sz="2400" dirty="0">
                <a:solidFill>
                  <a:schemeClr val="dk1"/>
                </a:solidFill>
                <a:latin typeface="Aptos" panose="020B0004020202020204" pitchFamily="34" charset="0"/>
              </a:rPr>
              <a:t>от итогового объема работ</a:t>
            </a:r>
            <a:endParaRPr sz="2400" dirty="0">
              <a:solidFill>
                <a:schemeClr val="dk1"/>
              </a:solidFill>
              <a:latin typeface="Aptos" panose="020B0004020202020204" pitchFamily="34" charset="0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9C724-4C05-6DFE-FEA0-44E756D5B356}"/>
              </a:ext>
            </a:extLst>
          </p:cNvPr>
          <p:cNvSpPr txBox="1"/>
          <p:nvPr/>
        </p:nvSpPr>
        <p:spPr>
          <a:xfrm>
            <a:off x="779489" y="1873770"/>
            <a:ext cx="17013836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ru-RU" sz="24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Для решения задачи </a:t>
            </a:r>
            <a:r>
              <a:rPr lang="ru-RU" sz="2400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многоклассовой</a:t>
            </a:r>
            <a:r>
              <a:rPr lang="ru-RU" sz="24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классификации (прогнозирования различных типов </a:t>
            </a:r>
            <a:r>
              <a:rPr lang="ru-RU" sz="2400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event_action</a:t>
            </a:r>
            <a:r>
              <a:rPr lang="ru-RU" sz="24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) мы выбрали </a:t>
            </a:r>
            <a:r>
              <a:rPr lang="ru-RU" sz="2400" b="1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LightGBM</a:t>
            </a:r>
            <a:r>
              <a:rPr lang="ru-RU" sz="2400" b="1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(Light </a:t>
            </a:r>
            <a:r>
              <a:rPr lang="ru-RU" sz="2400" b="1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Gradient</a:t>
            </a:r>
            <a:r>
              <a:rPr lang="ru-RU" sz="2400" b="1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</a:t>
            </a:r>
            <a:r>
              <a:rPr lang="ru-RU" sz="2400" b="1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Boosting</a:t>
            </a:r>
            <a:r>
              <a:rPr lang="ru-RU" sz="2400" b="1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Machine)</a:t>
            </a:r>
            <a:endParaRPr lang="ru-RU" sz="2400" b="1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/>
        </p:nvSpPr>
        <p:spPr>
          <a:xfrm>
            <a:off x="974360" y="531626"/>
            <a:ext cx="17007081" cy="120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0" tIns="182800" rIns="182800" bIns="182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ru" sz="5400" b="1" dirty="0">
                <a:latin typeface="Aptos" panose="020B0004020202020204" pitchFamily="34" charset="0"/>
              </a:rPr>
              <a:t>Гиперпараметры модели</a:t>
            </a:r>
            <a:endParaRPr sz="5400" b="1" i="0" u="none" strike="noStrike" cap="none" dirty="0">
              <a:latin typeface="Aptos" panose="020B0004020202020204" pitchFamily="34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8648C84-CB35-B0CB-6465-DA2EEB9BF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439218"/>
              </p:ext>
            </p:extLst>
          </p:nvPr>
        </p:nvGraphicFramePr>
        <p:xfrm>
          <a:off x="974361" y="1731792"/>
          <a:ext cx="17007081" cy="8275543"/>
        </p:xfrm>
        <a:graphic>
          <a:graphicData uri="http://schemas.openxmlformats.org/drawingml/2006/table">
            <a:tbl>
              <a:tblPr/>
              <a:tblGrid>
                <a:gridCol w="5983973">
                  <a:extLst>
                    <a:ext uri="{9D8B030D-6E8A-4147-A177-3AD203B41FA5}">
                      <a16:colId xmlns:a16="http://schemas.microsoft.com/office/drawing/2014/main" val="3649728328"/>
                    </a:ext>
                  </a:extLst>
                </a:gridCol>
                <a:gridCol w="5511554">
                  <a:extLst>
                    <a:ext uri="{9D8B030D-6E8A-4147-A177-3AD203B41FA5}">
                      <a16:colId xmlns:a16="http://schemas.microsoft.com/office/drawing/2014/main" val="2822897142"/>
                    </a:ext>
                  </a:extLst>
                </a:gridCol>
                <a:gridCol w="5511554">
                  <a:extLst>
                    <a:ext uri="{9D8B030D-6E8A-4147-A177-3AD203B41FA5}">
                      <a16:colId xmlns:a16="http://schemas.microsoft.com/office/drawing/2014/main" val="1706287701"/>
                    </a:ext>
                  </a:extLst>
                </a:gridCol>
              </a:tblGrid>
              <a:tr h="307064">
                <a:tc>
                  <a:txBody>
                    <a:bodyPr/>
                    <a:lstStyle/>
                    <a:p>
                      <a:pPr algn="l"/>
                      <a:r>
                        <a:rPr lang="ru-RU" sz="1800" b="1">
                          <a:solidFill>
                            <a:srgbClr val="404040"/>
                          </a:solidFill>
                          <a:effectLst/>
                          <a:latin typeface="Aptos" panose="020B0004020202020204" pitchFamily="34" charset="0"/>
                        </a:rPr>
                        <a:t>Параметр</a:t>
                      </a:r>
                    </a:p>
                  </a:txBody>
                  <a:tcPr marL="42129" marR="35107" marT="35107" marB="35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>
                          <a:solidFill>
                            <a:srgbClr val="404040"/>
                          </a:solidFill>
                          <a:effectLst/>
                          <a:latin typeface="Aptos" panose="020B0004020202020204" pitchFamily="34" charset="0"/>
                        </a:rPr>
                        <a:t>Значение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solidFill>
                            <a:srgbClr val="404040"/>
                          </a:solidFill>
                          <a:effectLst/>
                          <a:latin typeface="Aptos" panose="020B0004020202020204" pitchFamily="34" charset="0"/>
                        </a:rPr>
                        <a:t>Описание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70486188"/>
                  </a:ext>
                </a:extLst>
              </a:tr>
              <a:tr h="755213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  <a:latin typeface="Aptos" panose="020B0004020202020204" pitchFamily="34" charset="0"/>
                        </a:rPr>
                        <a:t>random_state</a:t>
                      </a:r>
                      <a:endParaRPr lang="en-US" sz="1600" b="1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2129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>
                          <a:effectLst/>
                          <a:latin typeface="Aptos" panose="020B0004020202020204" pitchFamily="34" charset="0"/>
                        </a:rPr>
                        <a:t>42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Aptos" panose="020B0004020202020204" pitchFamily="34" charset="0"/>
                        </a:rPr>
                        <a:t>Фиксирует генератор случайных чисел для воспроизводимости результатов.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66998188"/>
                  </a:ext>
                </a:extLst>
              </a:tr>
              <a:tr h="755213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Aptos" panose="020B0004020202020204" pitchFamily="34" charset="0"/>
                        </a:rPr>
                        <a:t>n_estimators</a:t>
                      </a:r>
                    </a:p>
                  </a:txBody>
                  <a:tcPr marL="42129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>
                          <a:effectLst/>
                          <a:latin typeface="Aptos" panose="020B0004020202020204" pitchFamily="34" charset="0"/>
                        </a:rPr>
                        <a:t>150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Aptos" panose="020B0004020202020204" pitchFamily="34" charset="0"/>
                        </a:rPr>
                        <a:t>Количество деревьев в ансамбле. Увеличение может повысить точность, но риск переобучения.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92532242"/>
                  </a:ext>
                </a:extLst>
              </a:tr>
              <a:tr h="755213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Aptos" panose="020B0004020202020204" pitchFamily="34" charset="0"/>
                        </a:rPr>
                        <a:t>learning_rate</a:t>
                      </a:r>
                    </a:p>
                  </a:txBody>
                  <a:tcPr marL="42129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>
                          <a:effectLst/>
                          <a:latin typeface="Aptos" panose="020B0004020202020204" pitchFamily="34" charset="0"/>
                        </a:rPr>
                        <a:t>0.2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Aptos" panose="020B0004020202020204" pitchFamily="34" charset="0"/>
                        </a:rPr>
                        <a:t>Скорость обучения. Меньшие значения требуют больше деревьев, но улучшают качество.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80253694"/>
                  </a:ext>
                </a:extLst>
              </a:tr>
              <a:tr h="755213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Aptos" panose="020B0004020202020204" pitchFamily="34" charset="0"/>
                        </a:rPr>
                        <a:t>max_depth</a:t>
                      </a:r>
                    </a:p>
                  </a:txBody>
                  <a:tcPr marL="42129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>
                          <a:effectLst/>
                          <a:latin typeface="Aptos" panose="020B0004020202020204" pitchFamily="34" charset="0"/>
                        </a:rPr>
                        <a:t>9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Aptos" panose="020B0004020202020204" pitchFamily="34" charset="0"/>
                        </a:rPr>
                        <a:t>Максимальная глубина дерева. Больше глубина — сложнее модель, но риск переобучения.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599009384"/>
                  </a:ext>
                </a:extLst>
              </a:tr>
              <a:tr h="755213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Aptos" panose="020B0004020202020204" pitchFamily="34" charset="0"/>
                        </a:rPr>
                        <a:t>num_leaves</a:t>
                      </a:r>
                    </a:p>
                  </a:txBody>
                  <a:tcPr marL="42129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>
                          <a:effectLst/>
                          <a:latin typeface="Aptos" panose="020B0004020202020204" pitchFamily="34" charset="0"/>
                        </a:rPr>
                        <a:t>31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Aptos" panose="020B0004020202020204" pitchFamily="34" charset="0"/>
                        </a:rPr>
                        <a:t>Максимальное количество листьев в дереве. Контролирует сложность модели.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755552"/>
                  </a:ext>
                </a:extLst>
              </a:tr>
              <a:tr h="531138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Aptos" panose="020B0004020202020204" pitchFamily="34" charset="0"/>
                        </a:rPr>
                        <a:t>subsample</a:t>
                      </a:r>
                    </a:p>
                  </a:txBody>
                  <a:tcPr marL="42129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>
                          <a:effectLst/>
                          <a:latin typeface="Aptos" panose="020B0004020202020204" pitchFamily="34" charset="0"/>
                        </a:rPr>
                        <a:t>0.8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  <a:latin typeface="Aptos" panose="020B0004020202020204" pitchFamily="34" charset="0"/>
                        </a:rPr>
                        <a:t>Доля строк данных для обучения каждого дерева (бэггинг).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70713842"/>
                  </a:ext>
                </a:extLst>
              </a:tr>
              <a:tr h="531138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Aptos" panose="020B0004020202020204" pitchFamily="34" charset="0"/>
                        </a:rPr>
                        <a:t>colsample_bytree</a:t>
                      </a:r>
                    </a:p>
                  </a:txBody>
                  <a:tcPr marL="42129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effectLst/>
                          <a:latin typeface="Aptos" panose="020B0004020202020204" pitchFamily="34" charset="0"/>
                        </a:rPr>
                        <a:t>0.8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Aptos" panose="020B0004020202020204" pitchFamily="34" charset="0"/>
                        </a:rPr>
                        <a:t>Доля признаков для обучения каждого дерева.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4844318"/>
                  </a:ext>
                </a:extLst>
              </a:tr>
              <a:tr h="755213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Aptos" panose="020B0004020202020204" pitchFamily="34" charset="0"/>
                        </a:rPr>
                        <a:t>reg_alpha</a:t>
                      </a:r>
                    </a:p>
                  </a:txBody>
                  <a:tcPr marL="42129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Aptos" panose="020B0004020202020204" pitchFamily="34" charset="0"/>
                        </a:rPr>
                        <a:t>0.1 (L1)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Aptos" panose="020B0004020202020204" pitchFamily="34" charset="0"/>
                        </a:rPr>
                        <a:t>L1-регуляризация. Штрафует абсолютные значения весов, создаёт разреженность.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450384237"/>
                  </a:ext>
                </a:extLst>
              </a:tr>
              <a:tr h="755213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Aptos" panose="020B0004020202020204" pitchFamily="34" charset="0"/>
                        </a:rPr>
                        <a:t>reg_lambda</a:t>
                      </a:r>
                    </a:p>
                  </a:txBody>
                  <a:tcPr marL="42129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Aptos" panose="020B0004020202020204" pitchFamily="34" charset="0"/>
                        </a:rPr>
                        <a:t>0.1 (L2)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Aptos" panose="020B0004020202020204" pitchFamily="34" charset="0"/>
                        </a:rPr>
                        <a:t>L2-регуляризация. Штрафует квадраты весов, снижает переобучение.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00232327"/>
                  </a:ext>
                </a:extLst>
              </a:tr>
              <a:tr h="531138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Aptos" panose="020B0004020202020204" pitchFamily="34" charset="0"/>
                        </a:rPr>
                        <a:t>n_jobs</a:t>
                      </a:r>
                    </a:p>
                  </a:txBody>
                  <a:tcPr marL="42129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>
                          <a:effectLst/>
                          <a:latin typeface="Aptos" panose="020B0004020202020204" pitchFamily="34" charset="0"/>
                        </a:rPr>
                        <a:t>-1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Aptos" panose="020B0004020202020204" pitchFamily="34" charset="0"/>
                        </a:rPr>
                        <a:t>Использует все ядра процессора для ускорения обучения.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50486433"/>
                  </a:ext>
                </a:extLst>
              </a:tr>
              <a:tr h="307064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Aptos" panose="020B0004020202020204" pitchFamily="34" charset="0"/>
                        </a:rPr>
                        <a:t>verbose</a:t>
                      </a:r>
                    </a:p>
                  </a:txBody>
                  <a:tcPr marL="42129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>
                          <a:effectLst/>
                          <a:latin typeface="Aptos" panose="020B0004020202020204" pitchFamily="34" charset="0"/>
                        </a:rPr>
                        <a:t>-1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  <a:latin typeface="Aptos" panose="020B0004020202020204" pitchFamily="34" charset="0"/>
                        </a:rPr>
                        <a:t>Отключает вывод логов обучения.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63092126"/>
                  </a:ext>
                </a:extLst>
              </a:tr>
              <a:tr h="531138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Aptos" panose="020B0004020202020204" pitchFamily="34" charset="0"/>
                        </a:rPr>
                        <a:t>boosting_type</a:t>
                      </a:r>
                    </a:p>
                  </a:txBody>
                  <a:tcPr marL="42129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  <a:latin typeface="Aptos" panose="020B0004020202020204" pitchFamily="34" charset="0"/>
                        </a:rPr>
                        <a:t>'</a:t>
                      </a:r>
                      <a:r>
                        <a:rPr lang="en-US" sz="1600" b="1" dirty="0" err="1">
                          <a:effectLst/>
                          <a:latin typeface="Aptos" panose="020B0004020202020204" pitchFamily="34" charset="0"/>
                        </a:rPr>
                        <a:t>gbdt</a:t>
                      </a:r>
                      <a:r>
                        <a:rPr lang="en-US" sz="1600" b="1" dirty="0">
                          <a:effectLst/>
                          <a:latin typeface="Aptos" panose="020B0004020202020204" pitchFamily="34" charset="0"/>
                        </a:rPr>
                        <a:t>'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Aptos" panose="020B0004020202020204" pitchFamily="34" charset="0"/>
                        </a:rPr>
                        <a:t>Алгоритм</a:t>
                      </a:r>
                      <a:r>
                        <a:rPr lang="en-US" sz="1800" dirty="0">
                          <a:effectLst/>
                          <a:latin typeface="Aptos" panose="020B0004020202020204" pitchFamily="34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Aptos" panose="020B0004020202020204" pitchFamily="34" charset="0"/>
                        </a:rPr>
                        <a:t>бустинга</a:t>
                      </a:r>
                      <a:r>
                        <a:rPr lang="en-US" sz="1800" dirty="0">
                          <a:effectLst/>
                          <a:latin typeface="Aptos" panose="020B0004020202020204" pitchFamily="34" charset="0"/>
                        </a:rPr>
                        <a:t> (Gradient Boosting Decision Tree).</a:t>
                      </a:r>
                    </a:p>
                  </a:txBody>
                  <a:tcPr marL="35107" marR="35107" marT="35107" marB="35107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2127618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>
          <a:extLst>
            <a:ext uri="{FF2B5EF4-FFF2-40B4-BE49-F238E27FC236}">
              <a16:creationId xmlns:a16="http://schemas.microsoft.com/office/drawing/2014/main" id="{1D35909C-C4D7-07A0-9310-0AD82083D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C749A6-D61D-8B02-4369-8405C4CA03DE}"/>
              </a:ext>
            </a:extLst>
          </p:cNvPr>
          <p:cNvSpPr txBox="1"/>
          <p:nvPr/>
        </p:nvSpPr>
        <p:spPr>
          <a:xfrm>
            <a:off x="184298" y="662720"/>
            <a:ext cx="17344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Aptos" panose="020B0004020202020204" pitchFamily="34" charset="0"/>
              </a:rPr>
              <a:t>Результаты обучения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CFA0E0-3F8C-9AD5-5DA3-F30812163BF0}"/>
              </a:ext>
            </a:extLst>
          </p:cNvPr>
          <p:cNvSpPr txBox="1"/>
          <p:nvPr/>
        </p:nvSpPr>
        <p:spPr>
          <a:xfrm>
            <a:off x="702470" y="1984363"/>
            <a:ext cx="17207157" cy="4336380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Обучено на </a:t>
            </a:r>
            <a:r>
              <a:rPr lang="ru-RU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18 классах </a:t>
            </a:r>
            <a:r>
              <a:rPr lang="ru-RU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целевой переменной (</a:t>
            </a:r>
            <a:r>
              <a:rPr lang="ru-RU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event_action</a:t>
            </a:r>
            <a:r>
              <a:rPr lang="ru-RU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Метрика оценки: ROC-AUC (подходит для </a:t>
            </a:r>
            <a:r>
              <a:rPr lang="ru-RU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многоклассовой</a:t>
            </a:r>
            <a:r>
              <a:rPr lang="ru-RU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классификации и оценки качества предсказания вероятностей).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ROC-AUC на тренировочных данных: </a:t>
            </a:r>
            <a:r>
              <a:rPr lang="ru-RU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0.9476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ROC-AUC на тестовых данных: </a:t>
            </a:r>
            <a:r>
              <a:rPr lang="ru-RU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0.9251</a:t>
            </a:r>
            <a:r>
              <a:rPr lang="ru-RU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Полученные метрики свидетельствуют о хорошем качестве модели и ее способности обобщать на невидимых данных, предсказывая вероятность различных целевых действий.</a:t>
            </a:r>
          </a:p>
        </p:txBody>
      </p:sp>
    </p:spTree>
    <p:extLst>
      <p:ext uri="{BB962C8B-B14F-4D97-AF65-F5344CB8AC3E}">
        <p14:creationId xmlns:p14="http://schemas.microsoft.com/office/powerpoint/2010/main" val="222443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>
          <a:extLst>
            <a:ext uri="{FF2B5EF4-FFF2-40B4-BE49-F238E27FC236}">
              <a16:creationId xmlns:a16="http://schemas.microsoft.com/office/drawing/2014/main" id="{0208C447-F4E9-F304-1AB4-2FB1153B4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908893-ACCE-8F59-3AD8-D9FCC25EDA9C}"/>
              </a:ext>
            </a:extLst>
          </p:cNvPr>
          <p:cNvSpPr txBox="1"/>
          <p:nvPr/>
        </p:nvSpPr>
        <p:spPr>
          <a:xfrm>
            <a:off x="651824" y="1541973"/>
            <a:ext cx="16984352" cy="563424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indent="228600">
              <a:lnSpc>
                <a:spcPct val="115000"/>
              </a:lnSpc>
              <a:spcAft>
                <a:spcPts val="800"/>
              </a:spcAft>
            </a:pPr>
            <a:r>
              <a:rPr lang="en-US" sz="2800" b="1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Развертывание</a:t>
            </a:r>
            <a:r>
              <a:rPr lang="en-US" sz="28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(Deployment):</a:t>
            </a:r>
            <a:endParaRPr lang="ru-RU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0FCF0B-7AF2-524C-9044-78610E9AB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03" y="2437890"/>
            <a:ext cx="16781739" cy="598538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разработке и развертывании прототипа мы сосредоточились на быстром получении </a:t>
            </a:r>
            <a:r>
              <a:rPr lang="en-US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решения.</a:t>
            </a:r>
            <a:endParaRPr lang="ru-RU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Использование стандартного стека </a:t>
            </a:r>
            <a:r>
              <a:rPr lang="en-US" sz="2800" i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ru-RU" sz="2800" i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800" i="1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gunicorn</a:t>
            </a: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было отвергнуто, так как реализация сопутствующей инфраструктуры заняла бы слишком много времени.</a:t>
            </a:r>
            <a:endParaRPr lang="ru-RU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Решением стало использование </a:t>
            </a:r>
            <a:r>
              <a:rPr lang="en-US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PaaS</a:t>
            </a: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Platform as a Service</a:t>
            </a: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На российском рынке подобных решений в настоящий момент нет.</a:t>
            </a:r>
            <a:endParaRPr lang="ru-RU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Был опробован </a:t>
            </a:r>
            <a:r>
              <a:rPr lang="en-US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PaaS</a:t>
            </a: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-сервис </a:t>
            </a:r>
            <a:r>
              <a:rPr lang="en-US" sz="28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но </a:t>
            </a:r>
            <a:r>
              <a:rPr lang="en-US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-приложение не смогло работать в рамках ограничений бесплатного тарифа.</a:t>
            </a:r>
            <a:endParaRPr lang="ru-RU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Чтобы сохранить удобство и автоматизацию процессов развертывания, логирования, резервного копирования, </a:t>
            </a:r>
            <a:r>
              <a:rPr lang="ru-RU" sz="28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версионирования</a:t>
            </a: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т. д., характерные для </a:t>
            </a:r>
            <a:r>
              <a:rPr lang="en-US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PaaS</a:t>
            </a: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-платформ, на </a:t>
            </a:r>
            <a:r>
              <a:rPr lang="en-US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VPS</a:t>
            </a: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была установлена и настроена </a:t>
            </a:r>
            <a:r>
              <a:rPr lang="en-US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 PaaS</a:t>
            </a: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-система </a:t>
            </a:r>
            <a:r>
              <a:rPr lang="en-US" sz="28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Dokploy</a:t>
            </a:r>
            <a:r>
              <a:rPr lang="ru-RU" sz="2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36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>
          <a:extLst>
            <a:ext uri="{FF2B5EF4-FFF2-40B4-BE49-F238E27FC236}">
              <a16:creationId xmlns:a16="http://schemas.microsoft.com/office/drawing/2014/main" id="{B8A61476-26C4-89D6-F0B3-AECE7BDFC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08775C-F23E-8A6F-9DD6-E59B488FF2ED}"/>
              </a:ext>
            </a:extLst>
          </p:cNvPr>
          <p:cNvSpPr txBox="1"/>
          <p:nvPr/>
        </p:nvSpPr>
        <p:spPr>
          <a:xfrm>
            <a:off x="677917" y="389325"/>
            <a:ext cx="16608683" cy="698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28600">
              <a:lnSpc>
                <a:spcPct val="115000"/>
              </a:lnSpc>
              <a:spcAft>
                <a:spcPts val="800"/>
              </a:spcAft>
            </a:pPr>
            <a:r>
              <a:rPr lang="en-US" sz="3600" b="1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Развертывание</a:t>
            </a:r>
            <a:r>
              <a:rPr lang="en-US" sz="3600" b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(Deployment):</a:t>
            </a:r>
            <a:endParaRPr lang="ru-RU" sz="3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E8B06BB7-AB72-B78F-5E43-34BEE5AFD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22" y="1348383"/>
            <a:ext cx="14472746" cy="868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1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>
          <a:extLst>
            <a:ext uri="{FF2B5EF4-FFF2-40B4-BE49-F238E27FC236}">
              <a16:creationId xmlns:a16="http://schemas.microsoft.com/office/drawing/2014/main" id="{05D0BF76-B584-0A19-16BB-248F46C9D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>
            <a:extLst>
              <a:ext uri="{FF2B5EF4-FFF2-40B4-BE49-F238E27FC236}">
                <a16:creationId xmlns:a16="http://schemas.microsoft.com/office/drawing/2014/main" id="{849C2FEE-412C-957F-3917-28868E975B78}"/>
              </a:ext>
            </a:extLst>
          </p:cNvPr>
          <p:cNvSpPr/>
          <p:nvPr/>
        </p:nvSpPr>
        <p:spPr>
          <a:xfrm>
            <a:off x="12377737" y="5120957"/>
            <a:ext cx="157162" cy="114300"/>
          </a:xfrm>
          <a:custGeom>
            <a:avLst/>
            <a:gdLst/>
            <a:ahLst/>
            <a:cxnLst/>
            <a:rect l="l" t="t" r="r" b="b"/>
            <a:pathLst>
              <a:path w="157162" h="114300" extrusionOk="0">
                <a:moveTo>
                  <a:pt x="157163" y="15259"/>
                </a:moveTo>
                <a:lnTo>
                  <a:pt x="63151" y="114300"/>
                </a:lnTo>
                <a:lnTo>
                  <a:pt x="0" y="53264"/>
                </a:lnTo>
                <a:lnTo>
                  <a:pt x="16573" y="37291"/>
                </a:lnTo>
                <a:lnTo>
                  <a:pt x="62485" y="81649"/>
                </a:lnTo>
                <a:lnTo>
                  <a:pt x="139922" y="0"/>
                </a:lnTo>
                <a:lnTo>
                  <a:pt x="157163" y="15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45700" rIns="9145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>
            <a:extLst>
              <a:ext uri="{FF2B5EF4-FFF2-40B4-BE49-F238E27FC236}">
                <a16:creationId xmlns:a16="http://schemas.microsoft.com/office/drawing/2014/main" id="{D389234F-8F47-51C5-0BE8-9B7600BAC38F}"/>
              </a:ext>
            </a:extLst>
          </p:cNvPr>
          <p:cNvSpPr/>
          <p:nvPr/>
        </p:nvSpPr>
        <p:spPr>
          <a:xfrm>
            <a:off x="6700837" y="5120957"/>
            <a:ext cx="157162" cy="114300"/>
          </a:xfrm>
          <a:custGeom>
            <a:avLst/>
            <a:gdLst/>
            <a:ahLst/>
            <a:cxnLst/>
            <a:rect l="l" t="t" r="r" b="b"/>
            <a:pathLst>
              <a:path w="157162" h="114300" extrusionOk="0">
                <a:moveTo>
                  <a:pt x="157163" y="15259"/>
                </a:moveTo>
                <a:lnTo>
                  <a:pt x="63189" y="114300"/>
                </a:lnTo>
                <a:lnTo>
                  <a:pt x="0" y="53264"/>
                </a:lnTo>
                <a:lnTo>
                  <a:pt x="16536" y="37291"/>
                </a:lnTo>
                <a:lnTo>
                  <a:pt x="62455" y="81649"/>
                </a:lnTo>
                <a:lnTo>
                  <a:pt x="139932" y="0"/>
                </a:lnTo>
                <a:lnTo>
                  <a:pt x="157163" y="15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45700" rIns="9145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>
            <a:extLst>
              <a:ext uri="{FF2B5EF4-FFF2-40B4-BE49-F238E27FC236}">
                <a16:creationId xmlns:a16="http://schemas.microsoft.com/office/drawing/2014/main" id="{16970D17-8C5A-E5CE-CF38-FCDEFD35CA77}"/>
              </a:ext>
            </a:extLst>
          </p:cNvPr>
          <p:cNvSpPr/>
          <p:nvPr/>
        </p:nvSpPr>
        <p:spPr>
          <a:xfrm>
            <a:off x="1023937" y="5120957"/>
            <a:ext cx="157162" cy="114300"/>
          </a:xfrm>
          <a:custGeom>
            <a:avLst/>
            <a:gdLst/>
            <a:ahLst/>
            <a:cxnLst/>
            <a:rect l="l" t="t" r="r" b="b"/>
            <a:pathLst>
              <a:path w="157162" h="114300" extrusionOk="0">
                <a:moveTo>
                  <a:pt x="157163" y="15259"/>
                </a:moveTo>
                <a:lnTo>
                  <a:pt x="63189" y="114300"/>
                </a:lnTo>
                <a:lnTo>
                  <a:pt x="0" y="53264"/>
                </a:lnTo>
                <a:lnTo>
                  <a:pt x="16535" y="37291"/>
                </a:lnTo>
                <a:lnTo>
                  <a:pt x="62455" y="81649"/>
                </a:lnTo>
                <a:lnTo>
                  <a:pt x="139932" y="0"/>
                </a:lnTo>
                <a:lnTo>
                  <a:pt x="157163" y="15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50" tIns="45700" rIns="9145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1">
            <a:extLst>
              <a:ext uri="{FF2B5EF4-FFF2-40B4-BE49-F238E27FC236}">
                <a16:creationId xmlns:a16="http://schemas.microsoft.com/office/drawing/2014/main" id="{1D1230D9-A369-A88E-6D50-1B90831B543C}"/>
              </a:ext>
            </a:extLst>
          </p:cNvPr>
          <p:cNvSpPr txBox="1"/>
          <p:nvPr/>
        </p:nvSpPr>
        <p:spPr>
          <a:xfrm>
            <a:off x="720000" y="864000"/>
            <a:ext cx="11525400" cy="120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0" tIns="182800" rIns="182800" bIns="182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ru-RU" sz="5400" b="1" dirty="0"/>
              <a:t>Выводы</a:t>
            </a:r>
            <a:endParaRPr sz="5400" b="1" i="0" u="none" strike="noStrike" cap="none" dirty="0"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19505E-4C5C-5797-A657-47D2AB3F77BA}"/>
              </a:ext>
            </a:extLst>
          </p:cNvPr>
          <p:cNvSpPr txBox="1"/>
          <p:nvPr/>
        </p:nvSpPr>
        <p:spPr>
          <a:xfrm>
            <a:off x="720000" y="3148373"/>
            <a:ext cx="17031972" cy="4032066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В рамках </a:t>
            </a:r>
            <a:r>
              <a:rPr lang="ru-RU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хакатона</a:t>
            </a: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наша команда успешно прошла все этапы машинного обучения: от загрузки и глубокого анализа данных, выявления проблем и аномалий, до комплексной предобработки и конструирования информативных признаков, выбора, обучения и оценки производительной модели </a:t>
            </a:r>
            <a:r>
              <a:rPr lang="ru-RU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LightGBM</a:t>
            </a: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Созданное решение представлено в виде готового к интеграции веб-сервиса с API, развернутого на собственной инфраструктуре с использованием </a:t>
            </a:r>
            <a:r>
              <a:rPr lang="ru-RU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Dokploy</a:t>
            </a: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для эффективного управления. Модель демонстрирует высокие показатели качества предсказания вероятности целевых действий, что делает ее ценным инструментом для повышения эффективности сайта </a:t>
            </a:r>
            <a:r>
              <a:rPr lang="ru-RU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СберАвтоподписка</a:t>
            </a: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612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/>
        </p:nvSpPr>
        <p:spPr>
          <a:xfrm>
            <a:off x="719999" y="864000"/>
            <a:ext cx="16568539" cy="123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0" tIns="182800" rIns="182800" bIns="182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ru-RU" sz="2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Анализ пользовательского поведения на сайте </a:t>
            </a:r>
            <a:r>
              <a:rPr lang="ru-RU" sz="28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СберАвтоподписка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для прогнозирования целевых действий</a:t>
            </a:r>
            <a:endParaRPr sz="2800" b="1" i="0" u="none" strike="noStrike" cap="none" dirty="0"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  <p:sp>
        <p:nvSpPr>
          <p:cNvPr id="96" name="Google Shape;96;p22"/>
          <p:cNvSpPr txBox="1"/>
          <p:nvPr/>
        </p:nvSpPr>
        <p:spPr>
          <a:xfrm>
            <a:off x="719999" y="2206662"/>
            <a:ext cx="16568540" cy="721792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>
              <a:buNone/>
            </a:pPr>
            <a:endParaRPr lang="ru-RU" sz="3200" dirty="0"/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ru-RU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Задача компании </a:t>
            </a: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«</a:t>
            </a:r>
            <a:r>
              <a:rPr lang="ru-RU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СберАвтоподписка</a:t>
            </a: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»: Повышение эффективности сайта через улучшение пользовательского опыта, рост конверсии и результативности рекламных кампаний.</a:t>
            </a:r>
          </a:p>
          <a:p>
            <a:pPr algn="l"/>
            <a:endParaRPr lang="ru-RU" sz="2800" dirty="0">
              <a:latin typeface="Aptos" panose="020B0004020202020204" pitchFamily="34" charset="0"/>
            </a:endParaRPr>
          </a:p>
          <a:p>
            <a:pPr marL="45720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2800" b="1" i="0" dirty="0">
                <a:effectLst/>
                <a:latin typeface="Aptos" panose="020B0004020202020204" pitchFamily="34" charset="0"/>
              </a:rPr>
              <a:t>Задача команды разработки: </a:t>
            </a: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Создать модель машинного обучения, предсказывающую вероятность совершения пользователем целевого действия на сайте.</a:t>
            </a:r>
          </a:p>
          <a:p>
            <a:pPr marL="45720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Ожидаемый результат и польза для компании: Реализованная модель позволит: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Оценивать эффективность различных каналов привлечения трафика.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Адаптировать и оптимизировать рекламные кампании.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Улучшать пользовательский опыт (UX) на сайте на основе анализа поведения посетителей.</a:t>
            </a:r>
            <a:endParaRPr sz="280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/>
        </p:nvSpPr>
        <p:spPr>
          <a:xfrm>
            <a:off x="374514" y="1728978"/>
            <a:ext cx="16871314" cy="46729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182800" tIns="182800" rIns="182800" bIns="182800" anchor="t" anchorCtr="0">
            <a:spAutoFit/>
          </a:bodyPr>
          <a:lstStyle/>
          <a:p>
            <a:pPr marL="742950" lvl="0" indent="-742950">
              <a:lnSpc>
                <a:spcPct val="115000"/>
              </a:lnSpc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ru-RU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Загрузка и первичное исследование данных (EDA)</a:t>
            </a:r>
          </a:p>
          <a:p>
            <a:pPr marL="742950" lvl="0" indent="-742950">
              <a:lnSpc>
                <a:spcPct val="115000"/>
              </a:lnSpc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ru-RU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Предобработка данных: Очистка, агрегация и создание новых признаков.</a:t>
            </a:r>
          </a:p>
          <a:p>
            <a:pPr marL="742950" lvl="0" indent="-742950">
              <a:lnSpc>
                <a:spcPct val="115000"/>
              </a:lnSpc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ru-RU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Выбор, обучение и оценка модели.</a:t>
            </a:r>
          </a:p>
          <a:p>
            <a:pPr marL="742950" lvl="0" indent="-742950">
              <a:lnSpc>
                <a:spcPct val="115000"/>
              </a:lnSpc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ru-RU" sz="4400" b="1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Разработка API и </a:t>
            </a:r>
            <a:r>
              <a:rPr lang="ru-RU" sz="4400" b="1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деплоймент</a:t>
            </a:r>
            <a:r>
              <a:rPr lang="ru-RU" sz="4400" b="1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решения</a:t>
            </a:r>
            <a:endParaRPr sz="4400" b="1" i="0" u="none" strike="noStrike" cap="none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sp>
        <p:nvSpPr>
          <p:cNvPr id="107" name="Google Shape;107;p23"/>
          <p:cNvSpPr txBox="1"/>
          <p:nvPr/>
        </p:nvSpPr>
        <p:spPr>
          <a:xfrm>
            <a:off x="374514" y="2520009"/>
            <a:ext cx="16697142" cy="73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0" tIns="182800" rIns="182800" bIns="182800" anchor="t" anchorCtr="0">
            <a:spAutoFit/>
          </a:bodyPr>
          <a:lstStyle/>
          <a:p>
            <a:pPr lvl="0">
              <a:buSzPts val="5400"/>
            </a:pPr>
            <a:r>
              <a:rPr lang="ru-RU" sz="2400" dirty="0"/>
              <a:t>	</a:t>
            </a:r>
            <a:endParaRPr sz="2400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10" name="Google Shape;95;p22"/>
          <p:cNvSpPr txBox="1"/>
          <p:nvPr/>
        </p:nvSpPr>
        <p:spPr>
          <a:xfrm>
            <a:off x="525902" y="568615"/>
            <a:ext cx="16568539" cy="104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0" tIns="182800" rIns="182800" bIns="182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ru-RU" sz="4400" b="1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Основные этапы работы над проектом</a:t>
            </a:r>
            <a:endParaRPr sz="4400" b="1" i="0" u="none" strike="noStrike" cap="none" dirty="0">
              <a:solidFill>
                <a:srgbClr val="000000"/>
              </a:solidFill>
              <a:highlight>
                <a:srgbClr val="00FF00"/>
              </a:highlight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Текст 18">
            <a:extLst>
              <a:ext uri="{FF2B5EF4-FFF2-40B4-BE49-F238E27FC236}">
                <a16:creationId xmlns:a16="http://schemas.microsoft.com/office/drawing/2014/main" id="{D3F15E39-0D2E-3835-4F9A-0299B831C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137" y="1796568"/>
            <a:ext cx="16914947" cy="830813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45720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2000" b="1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  <a:sym typeface="Arial"/>
              </a:rPr>
              <a:t>Мы работали с двумя основными наборами данных, предоставленными компанией: </a:t>
            </a:r>
            <a:r>
              <a:rPr lang="ru-RU" sz="2000" b="1" kern="100" dirty="0" err="1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  <a:sym typeface="Arial"/>
              </a:rPr>
              <a:t>ga_sessions</a:t>
            </a:r>
            <a:r>
              <a:rPr lang="ru-RU" sz="2000" b="1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  <a:sym typeface="Arial"/>
              </a:rPr>
              <a:t> и </a:t>
            </a:r>
            <a:r>
              <a:rPr lang="ru-RU" sz="2000" b="1" kern="100" dirty="0" err="1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  <a:sym typeface="Arial"/>
              </a:rPr>
              <a:t>ga_hits</a:t>
            </a:r>
            <a:r>
              <a:rPr lang="ru-RU" sz="2000" b="1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  <a:sym typeface="Arial"/>
              </a:rPr>
              <a:t>.</a:t>
            </a:r>
          </a:p>
          <a:p>
            <a:pPr marL="457200">
              <a:lnSpc>
                <a:spcPct val="115000"/>
              </a:lnSpc>
              <a:spcAft>
                <a:spcPts val="800"/>
              </a:spcAft>
              <a:buNone/>
            </a:pPr>
            <a:endParaRPr lang="ru-RU" sz="2000" kern="10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  <a:sym typeface="Arial"/>
            </a:endParaRPr>
          </a:p>
          <a:p>
            <a:pPr marL="457200">
              <a:lnSpc>
                <a:spcPct val="115000"/>
              </a:lnSpc>
              <a:spcAft>
                <a:spcPts val="800"/>
              </a:spcAft>
              <a:buNone/>
            </a:pPr>
            <a:r>
              <a:rPr lang="ru-RU" sz="2000" b="1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  <a:sym typeface="Arial"/>
              </a:rPr>
              <a:t>Датасет </a:t>
            </a:r>
            <a:r>
              <a:rPr lang="ru-RU" sz="2000" b="1" kern="100" dirty="0" err="1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  <a:sym typeface="Arial"/>
              </a:rPr>
              <a:t>ga_sessions</a:t>
            </a:r>
            <a:r>
              <a:rPr lang="ru-RU" sz="2000" b="1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  <a:sym typeface="Arial"/>
              </a:rPr>
              <a:t>:  </a:t>
            </a:r>
            <a:r>
              <a:rPr lang="ru-RU" sz="2000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  <a:sym typeface="Arial"/>
              </a:rPr>
              <a:t>Содержит информацию о пользовательских сессиях.</a:t>
            </a:r>
          </a:p>
          <a:p>
            <a:pPr marL="800100" lvl="1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ru-RU" sz="2000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  <a:sym typeface="Arial"/>
              </a:rPr>
              <a:t>Объем: 1,860,042 строк, 18 столбцов.</a:t>
            </a:r>
          </a:p>
          <a:p>
            <a:pPr marL="800100" lvl="1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ru-RU" sz="2000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  <a:sym typeface="Arial"/>
              </a:rPr>
              <a:t>Ключевые наблюдения EDA: </a:t>
            </a:r>
          </a:p>
          <a:p>
            <a:pPr marL="1257300" lvl="2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Пропуски данных: Значительное количество пропусков в </a:t>
            </a:r>
          </a:p>
          <a:p>
            <a:pPr marL="1257300" lvl="2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utm_campaign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(~11.8%), </a:t>
            </a:r>
          </a:p>
          <a:p>
            <a:pPr marL="1257300" lvl="2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utm_adcontent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(~18.0%),</a:t>
            </a:r>
          </a:p>
          <a:p>
            <a:pPr marL="1257300" lvl="2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device_os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(~57.5%),</a:t>
            </a:r>
          </a:p>
          <a:p>
            <a:pPr marL="1257300" lvl="2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device_brand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(~19.7%). </a:t>
            </a:r>
          </a:p>
          <a:p>
            <a:pPr marL="1257300" lvl="2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Поля 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device_model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(~99.1%) и 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utm_keyword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(~58.2%) содержат критически много пропусков, что ставит под вопрос их полезность.</a:t>
            </a:r>
          </a:p>
          <a:p>
            <a:pPr marL="800100" lvl="1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ru-R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Распределение визитов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Медианное количество визитов на пользователя — 1. Выявлена аномалия с очень большим числом визитов (возможно, бот).</a:t>
            </a:r>
          </a:p>
          <a:p>
            <a:pPr marL="800100" lvl="1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ru-R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Идентификаторы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session_id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уникален для каждой строки (1:1 с сессиями), 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client_id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показывает, что есть повторные визиты пользователей (около 75% уникальных).</a:t>
            </a:r>
          </a:p>
          <a:p>
            <a:pPr marL="800100" lvl="1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ru-R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География и Устройства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Данные по стране ('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geo_country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': ~97% Россия), категории устройства ('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device_category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': ~79% 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mobile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и браузеру ('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device_browser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': ~54% 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Chrome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заполнены хорошо и информативны.</a:t>
            </a:r>
          </a:p>
          <a:p>
            <a:pPr marL="800100" lvl="1" indent="-342900"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ru-R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Временные данные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visit_date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и 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visit_time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без пропусков, но выявлены аномалии в распределении (пики по датам, странное скопление в 12:00:00).</a:t>
            </a:r>
          </a:p>
          <a:p>
            <a:pPr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C1837-E0D8-DF4D-0D21-819EA0D6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144" y="800401"/>
            <a:ext cx="16047941" cy="621999"/>
          </a:xfrm>
        </p:spPr>
        <p:txBody>
          <a:bodyPr>
            <a:noAutofit/>
          </a:bodyPr>
          <a:lstStyle/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ru-RU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Обзор Данных и Первичное Исследование (EDA)</a:t>
            </a:r>
          </a:p>
        </p:txBody>
      </p:sp>
    </p:spTree>
    <p:extLst>
      <p:ext uri="{BB962C8B-B14F-4D97-AF65-F5344CB8AC3E}">
        <p14:creationId xmlns:p14="http://schemas.microsoft.com/office/powerpoint/2010/main" val="29551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2F008-EAAE-56A0-9200-A4A1F7B14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Текст 18">
            <a:extLst>
              <a:ext uri="{FF2B5EF4-FFF2-40B4-BE49-F238E27FC236}">
                <a16:creationId xmlns:a16="http://schemas.microsoft.com/office/drawing/2014/main" id="{0076F9AA-F975-AE8A-8D2E-F27B1E4CF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8446" y="1705128"/>
            <a:ext cx="16047940" cy="769161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457200">
              <a:spcAft>
                <a:spcPts val="800"/>
              </a:spcAft>
              <a:buNone/>
            </a:pPr>
            <a:r>
              <a:rPr lang="ru-RU" sz="2000" b="1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ru-RU" b="1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Датасет </a:t>
            </a:r>
            <a:r>
              <a:rPr lang="ru-RU" b="1" kern="100" dirty="0" err="1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ga_hits</a:t>
            </a:r>
            <a:r>
              <a:rPr lang="ru-RU" b="1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ru-RU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Содержит детальную информацию о каждом действии (хите) пользователя внутри сессии.</a:t>
            </a:r>
          </a:p>
          <a:p>
            <a:pPr marL="457200">
              <a:spcAft>
                <a:spcPts val="800"/>
              </a:spcAft>
              <a:buNone/>
            </a:pPr>
            <a:endParaRPr lang="ru-RU" kern="10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0" indent="-457200"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ru-RU" b="1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Объем: </a:t>
            </a:r>
            <a:r>
              <a:rPr lang="ru-RU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15,726,470 строк, 11 столбцов. Значительно больше строк, чем в </a:t>
            </a:r>
            <a:r>
              <a:rPr lang="ru-RU" kern="100" dirty="0" err="1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ga_sessions</a:t>
            </a:r>
            <a:r>
              <a:rPr lang="ru-RU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, так как одна сессия включает много хитов.</a:t>
            </a:r>
            <a:r>
              <a:rPr lang="ru-RU" b="1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lvl="0" indent="-457200"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ru-RU" b="1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Ключевые наблюдения EDA: 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b="1" kern="100" dirty="0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Пропуски данных</a:t>
            </a:r>
            <a:r>
              <a:rPr lang="ru-RU" kern="100" dirty="0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: Критически много пропусков в '</a:t>
            </a:r>
            <a:r>
              <a:rPr lang="ru-RU" kern="100" dirty="0" err="1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event_value</a:t>
            </a:r>
            <a:r>
              <a:rPr lang="ru-RU" kern="100" dirty="0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' (100%) и '</a:t>
            </a:r>
            <a:r>
              <a:rPr lang="ru-RU" kern="100" dirty="0" err="1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hit_time</a:t>
            </a:r>
            <a:r>
              <a:rPr lang="ru-RU" kern="100" dirty="0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' (~58.25%). '</a:t>
            </a:r>
            <a:r>
              <a:rPr lang="ru-RU" kern="100" dirty="0" err="1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hit_referer</a:t>
            </a:r>
            <a:r>
              <a:rPr lang="ru-RU" kern="100" dirty="0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' (~39.9%) и '</a:t>
            </a:r>
            <a:r>
              <a:rPr lang="ru-RU" kern="100" dirty="0" err="1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event_label</a:t>
            </a:r>
            <a:r>
              <a:rPr lang="ru-RU" kern="100" dirty="0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' (~23.9%) также имеют значительные пропуски</a:t>
            </a:r>
            <a:r>
              <a:rPr lang="ru-RU" b="1" kern="100" dirty="0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b="1" kern="100" dirty="0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'</a:t>
            </a:r>
            <a:r>
              <a:rPr lang="ru-RU" b="1" kern="100" dirty="0" err="1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hit_type</a:t>
            </a:r>
            <a:r>
              <a:rPr lang="ru-RU" b="1" kern="100" dirty="0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' </a:t>
            </a:r>
            <a:r>
              <a:rPr lang="ru-RU" kern="100" dirty="0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содержит только одно уникальное значение ("</a:t>
            </a:r>
            <a:r>
              <a:rPr lang="ru-RU" kern="100" dirty="0" err="1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event</a:t>
            </a:r>
            <a:r>
              <a:rPr lang="ru-RU" kern="100" dirty="0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") и бесполезно для анализа.</a:t>
            </a:r>
          </a:p>
          <a:p>
            <a:pPr marL="74295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b="1" kern="100" dirty="0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Разнообразие событий: </a:t>
            </a:r>
            <a:r>
              <a:rPr lang="ru-RU" kern="100" dirty="0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Поля '</a:t>
            </a:r>
            <a:r>
              <a:rPr lang="ru-RU" kern="100" dirty="0" err="1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hit_page_path</a:t>
            </a:r>
            <a:r>
              <a:rPr lang="ru-RU" kern="100" dirty="0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' (уникальные URL), '</a:t>
            </a:r>
            <a:r>
              <a:rPr lang="ru-RU" kern="100" dirty="0" err="1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event_category</a:t>
            </a:r>
            <a:r>
              <a:rPr lang="ru-RU" kern="100" dirty="0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' и '</a:t>
            </a:r>
            <a:r>
              <a:rPr lang="ru-RU" kern="100" dirty="0" err="1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event_action</a:t>
            </a:r>
            <a:r>
              <a:rPr lang="ru-RU" kern="100" dirty="0">
                <a:latin typeface="Aptos" panose="020B0004020202020204" pitchFamily="34" charset="0"/>
                <a:cs typeface="Times New Roman" panose="02020603050405020304" pitchFamily="18" charset="0"/>
                <a:sym typeface="Montserrat"/>
              </a:rPr>
              <a:t>' содержат большое разнообразие значений, описывающих действия пользователя.</a:t>
            </a:r>
          </a:p>
          <a:p>
            <a:pPr>
              <a:spcAft>
                <a:spcPts val="800"/>
              </a:spcAft>
              <a:buNone/>
            </a:pPr>
            <a:r>
              <a:rPr lang="ru-RU" b="1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Связь с сессиями: </a:t>
            </a:r>
            <a:r>
              <a:rPr lang="ru-RU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Объединение с </a:t>
            </a:r>
            <a:r>
              <a:rPr lang="ru-RU" kern="100" dirty="0" err="1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ga_sessions</a:t>
            </a:r>
            <a:r>
              <a:rPr lang="ru-RU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возможно по '</a:t>
            </a:r>
            <a:r>
              <a:rPr lang="ru-RU" kern="100" dirty="0" err="1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session_id</a:t>
            </a:r>
            <a:r>
              <a:rPr lang="ru-RU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'. В среднем, одна сессия содержит около 9 хитов.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B8C1837-E0D8-DF4D-0D21-819EA0D62719}"/>
              </a:ext>
            </a:extLst>
          </p:cNvPr>
          <p:cNvSpPr txBox="1">
            <a:spLocks/>
          </p:cNvSpPr>
          <p:nvPr/>
        </p:nvSpPr>
        <p:spPr>
          <a:xfrm>
            <a:off x="958446" y="696707"/>
            <a:ext cx="16047941" cy="6219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 fontScale="97500"/>
          </a:bodyPr>
          <a:lstStyle>
            <a:lvl1pPr lvl="0" algn="l" defTabSz="1371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Montserrat SemiBold"/>
              <a:buNone/>
              <a:defRPr sz="66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None/>
              <a:defRPr/>
            </a:lvl9pPr>
          </a:lstStyle>
          <a:p>
            <a:r>
              <a:rPr lang="ru-RU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Обзор Данных и Первичное Исследование (EDA)</a:t>
            </a:r>
            <a:endParaRPr lang="ru-RU" sz="3600" b="1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2725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/>
        </p:nvSpPr>
        <p:spPr>
          <a:xfrm>
            <a:off x="679441" y="293454"/>
            <a:ext cx="11525400" cy="110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0" tIns="182800" rIns="182800" bIns="182800" anchor="t" anchorCtr="0">
            <a:spAutoFit/>
          </a:bodyPr>
          <a:lstStyle/>
          <a:p>
            <a:pPr lvl="0">
              <a:buClr>
                <a:srgbClr val="000000"/>
              </a:buClr>
              <a:buSzPts val="5400"/>
            </a:pPr>
            <a:r>
              <a:rPr lang="ru-RU" sz="4800" b="1" dirty="0">
                <a:latin typeface="+mj-lt"/>
                <a:ea typeface="+mj-ea"/>
                <a:cs typeface="+mj-cs"/>
              </a:rPr>
              <a:t>Выводы </a:t>
            </a:r>
            <a:r>
              <a:rPr lang="en-US" sz="4800" b="1" dirty="0">
                <a:latin typeface="+mj-lt"/>
                <a:ea typeface="+mj-ea"/>
                <a:cs typeface="+mj-cs"/>
              </a:rPr>
              <a:t>EDA</a:t>
            </a:r>
            <a:endParaRPr sz="5400" b="1" i="0" u="none" strike="noStrike" cap="none" dirty="0">
              <a:highlight>
                <a:srgbClr val="00FF00"/>
              </a:highlight>
              <a:latin typeface="Aptos" panose="020B0004020202020204" pitchFamily="34" charset="0"/>
            </a:endParaRPr>
          </a:p>
        </p:txBody>
      </p:sp>
      <p:sp>
        <p:nvSpPr>
          <p:cNvPr id="121" name="Google Shape;121;p24"/>
          <p:cNvSpPr txBox="1"/>
          <p:nvPr/>
        </p:nvSpPr>
        <p:spPr>
          <a:xfrm>
            <a:off x="829913" y="1653152"/>
            <a:ext cx="4860000" cy="76214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2400" dirty="0">
                <a:latin typeface="Aptos" panose="020B0004020202020204" pitchFamily="34" charset="0"/>
                <a:ea typeface="Aptos" panose="020B0004020202020204" pitchFamily="34" charset="0"/>
              </a:rPr>
              <a:t>Некоторые </a:t>
            </a:r>
            <a:r>
              <a:rPr lang="ru-RU" sz="24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Данные содержат много пропусков и некоторые аномалии, требующие тщательной предобработки</a:t>
            </a:r>
            <a:endParaRPr lang="ru-RU" sz="24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23" name="Google Shape;123;p24"/>
          <p:cNvSpPr txBox="1"/>
          <p:nvPr/>
        </p:nvSpPr>
        <p:spPr>
          <a:xfrm>
            <a:off x="6646725" y="1653152"/>
            <a:ext cx="4860000" cy="76214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200"/>
            </a:pPr>
            <a:r>
              <a:rPr lang="ru-RU" sz="2400" dirty="0">
                <a:latin typeface="Aptos" panose="020B0004020202020204" pitchFamily="34" charset="0"/>
              </a:rPr>
              <a:t>Для прогнозирования целевого действия необходимо объединить данные из двух источников и извлечь информативные признаки о поведении пользователя в рамках всей сессии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719999" y="864000"/>
            <a:ext cx="17178749" cy="967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0" tIns="182800" rIns="182800" bIns="182800" anchor="t" anchorCtr="0">
            <a:spAutoFit/>
          </a:bodyPr>
          <a:lstStyle/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ru-RU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Предобработка Данных и Конструирование Признаков (</a:t>
            </a:r>
            <a:r>
              <a:rPr lang="ru-RU" sz="2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</a:t>
            </a:r>
            <a:r>
              <a:rPr lang="ru-RU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Engineering)</a:t>
            </a:r>
          </a:p>
        </p:txBody>
      </p:sp>
      <p:sp>
        <p:nvSpPr>
          <p:cNvPr id="130" name="Google Shape;130;p25"/>
          <p:cNvSpPr txBox="1"/>
          <p:nvPr/>
        </p:nvSpPr>
        <p:spPr>
          <a:xfrm>
            <a:off x="719999" y="1831283"/>
            <a:ext cx="16968394" cy="759330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ru-R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Целевая переменная: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event_action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из датасета 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ga_hits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endParaRPr lang="ru-RU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ru-R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Обработка Пропусков и Очистка: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Все явные маркеры пропусков в данных (например, строковые значения "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", "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none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") были заменены на стандартное значение пропущенных данных 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Для признаков 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hit_referer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и 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event_label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была применена специфическая логика заполнения пропусков: </a:t>
            </a: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для каждого пропуска внутри сессии предпринималась попытка найти первое непустое значение этого признака среди всех хитов на той же странице (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hit_page_path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или с тем же действием (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event_action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Если такое значение не находилось, оставшиеся пропуски заполнялись константными значениями: 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hit_referer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— 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direct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(прямой заход), 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event_label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— '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none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 (отсутствие метки). Это позволило максимально использовать доступную контекстную информацию внутри сессии.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ru-R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Кодирование Категориальных Признаков: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Для работы с категориальными данными, включая те, где были пропуски, использовалась функция кодирования.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Эта функция преобразует уникальные строковые значения в числовые коды. Пропущенным значениям (</a:t>
            </a:r>
            <a:r>
              <a:rPr lang="ru-RU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NaN</a:t>
            </a:r>
            <a:r>
              <a:rPr lang="ru-RU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присваивается код 0, а всем уникальным категориям — последовательные целые числа, начиная с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/>
        </p:nvSpPr>
        <p:spPr>
          <a:xfrm>
            <a:off x="719999" y="1200958"/>
            <a:ext cx="16937929" cy="104756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Этот этап стал ключевым для преобразования детализированных данных о хитах в признаки уровня сессии. Данные из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ga_hits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были сгруппированы по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session_id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и к различным признакам применены агрегирующие функции. Результат этой агрегации был затем объединен с данными из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ga_sessions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.</a:t>
            </a:r>
            <a:endParaRPr sz="2200" i="0" u="none" strike="noStrike" cap="none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719999" y="339345"/>
            <a:ext cx="11525400" cy="86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0" tIns="182800" rIns="182800" bIns="182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ru-RU" sz="3200" b="1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Агрегация Данных (</a:t>
            </a:r>
            <a:r>
              <a:rPr lang="ru-RU" sz="3200" b="1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Feature</a:t>
            </a:r>
            <a:r>
              <a:rPr lang="ru-RU" sz="3200" b="1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Engineering):</a:t>
            </a:r>
            <a:endParaRPr sz="3200" b="1" i="0" u="none" strike="noStrike" cap="none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93179DD6-06D3-9FF1-34A4-68AD79689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30990"/>
              </p:ext>
            </p:extLst>
          </p:nvPr>
        </p:nvGraphicFramePr>
        <p:xfrm>
          <a:off x="719999" y="2485057"/>
          <a:ext cx="16937929" cy="7464185"/>
        </p:xfrm>
        <a:graphic>
          <a:graphicData uri="http://schemas.openxmlformats.org/drawingml/2006/table">
            <a:tbl>
              <a:tblPr/>
              <a:tblGrid>
                <a:gridCol w="3477037">
                  <a:extLst>
                    <a:ext uri="{9D8B030D-6E8A-4147-A177-3AD203B41FA5}">
                      <a16:colId xmlns:a16="http://schemas.microsoft.com/office/drawing/2014/main" val="2146727523"/>
                    </a:ext>
                  </a:extLst>
                </a:gridCol>
                <a:gridCol w="4328261">
                  <a:extLst>
                    <a:ext uri="{9D8B030D-6E8A-4147-A177-3AD203B41FA5}">
                      <a16:colId xmlns:a16="http://schemas.microsoft.com/office/drawing/2014/main" val="37047604"/>
                    </a:ext>
                  </a:extLst>
                </a:gridCol>
                <a:gridCol w="4328261">
                  <a:extLst>
                    <a:ext uri="{9D8B030D-6E8A-4147-A177-3AD203B41FA5}">
                      <a16:colId xmlns:a16="http://schemas.microsoft.com/office/drawing/2014/main" val="3085430703"/>
                    </a:ext>
                  </a:extLst>
                </a:gridCol>
                <a:gridCol w="4804370">
                  <a:extLst>
                    <a:ext uri="{9D8B030D-6E8A-4147-A177-3AD203B41FA5}">
                      <a16:colId xmlns:a16="http://schemas.microsoft.com/office/drawing/2014/main" val="1921172917"/>
                    </a:ext>
                  </a:extLst>
                </a:gridCol>
              </a:tblGrid>
              <a:tr h="576331"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 dirty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Исходный признак (</a:t>
                      </a:r>
                      <a:r>
                        <a:rPr lang="en-US" sz="1600" b="0" dirty="0" err="1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df.columns</a:t>
                      </a:r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)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Примененная агрегация (Правило в agg_rules)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Итоговый признак (название после переименования)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Что описывает признак в рамках сессии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512406"/>
                  </a:ext>
                </a:extLst>
              </a:tr>
              <a:tr h="671215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hit_number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min, max, count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first_hit_number, last_hit_number, total_hits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Порядковый номер первого и последнего хита, общее количество хитов в сессии.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370032"/>
                  </a:ext>
                </a:extLst>
              </a:tr>
              <a:tr h="481446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hit_page_path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Первое значение (</a:t>
                      </a:r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iloc[0])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entry_page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Входная страница сессии (страница первого хита).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889399"/>
                  </a:ext>
                </a:extLst>
              </a:tr>
              <a:tr h="671215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event_category_grouped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Наиболее частое значение (value_counts().index[0])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main_category_grouped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Основная (наиболее часто встречающаяся) категория событий в сессии.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895833"/>
                  </a:ext>
                </a:extLst>
              </a:tr>
              <a:tr h="1620051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event_action_grouped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Наиболее частое значение (value_counts().index[0])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main_action_grouped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 dirty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Основное (наиболее часто встречающееся) действие событий в сессии</a:t>
                      </a:r>
                      <a:r>
                        <a:rPr lang="ru-RU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. </a:t>
                      </a:r>
                      <a:endParaRPr lang="ru-RU" sz="1600" b="0" dirty="0">
                        <a:solidFill>
                          <a:srgbClr val="434343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714835"/>
                  </a:ext>
                </a:extLst>
              </a:tr>
              <a:tr h="1050749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hit_time_2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Сумма (</a:t>
                      </a:r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sum)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total_time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Суммарное значение признака hit_time_2 за всю сессию (его точный смысл зависит от того, что означает hit_time_2).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26693"/>
                  </a:ext>
                </a:extLst>
              </a:tr>
              <a:tr h="955866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hit_referer_encoded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Наиболее частое значение (value_counts().index[0])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main_referer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Основный (наиболее часто встречающийся) источник перехода (реферер) в сессии (в закодированном виде).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761098"/>
                  </a:ext>
                </a:extLst>
              </a:tr>
              <a:tr h="860981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event_label_encoded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Наиболее частое значение (value_counts().index[0])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main_label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Основная (наиболее часто встречающаяся) метка события в сессии (в закодированном виде).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182090"/>
                  </a:ext>
                </a:extLst>
              </a:tr>
              <a:tr h="576331"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Признаки, начинающиеся на </a:t>
                      </a:r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utm_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Первое значение (</a:t>
                      </a:r>
                      <a:r>
                        <a:rPr lang="en-US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iloc[0])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Исходное имя признака (utm_source, utm_medium и т.д.)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ru-RU" sz="1600" b="0" dirty="0">
                          <a:solidFill>
                            <a:srgbClr val="434343"/>
                          </a:solidFill>
                          <a:effectLst/>
                          <a:latin typeface="Aptos" panose="020B0004020202020204" pitchFamily="34" charset="0"/>
                        </a:rPr>
                        <a:t>Значение UTM-метки из первого хита сессии.</a:t>
                      </a:r>
                    </a:p>
                  </a:txBody>
                  <a:tcPr marL="12787" marR="12787" marT="3197" marB="3197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2981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899882" y="849009"/>
            <a:ext cx="11525400" cy="80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00" tIns="182800" rIns="182800" bIns="182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ru-RU" sz="2800" b="1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Финальный Датасет</a:t>
            </a:r>
            <a:endParaRPr sz="2800" b="1" i="0" u="none" strike="noStrike" cap="none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899882" y="1822719"/>
            <a:ext cx="3960000" cy="370190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ru-RU" sz="2400" b="1" dirty="0">
                <a:latin typeface="Aptos" panose="020B0004020202020204" pitchFamily="34" charset="0"/>
              </a:rPr>
              <a:t>Количество сессий</a:t>
            </a:r>
            <a:r>
              <a:rPr lang="ru-RU" sz="2800" b="1" dirty="0">
                <a:latin typeface="Aptos" panose="020B0004020202020204" pitchFamily="34" charset="0"/>
              </a:rPr>
              <a:t>: </a:t>
            </a:r>
          </a:p>
          <a:p>
            <a:pPr marL="0"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ru-RU" sz="2800" b="1" dirty="0">
                <a:latin typeface="Aptos" panose="020B0004020202020204" pitchFamily="34" charset="0"/>
              </a:rPr>
              <a:t>1 860 042</a:t>
            </a:r>
          </a:p>
        </p:txBody>
      </p:sp>
      <p:sp>
        <p:nvSpPr>
          <p:cNvPr id="163" name="Google Shape;163;p27"/>
          <p:cNvSpPr txBox="1"/>
          <p:nvPr/>
        </p:nvSpPr>
        <p:spPr>
          <a:xfrm>
            <a:off x="7164000" y="1822719"/>
            <a:ext cx="3960000" cy="370190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Arial"/>
              <a:buNone/>
              <a:tabLst>
                <a:tab pos="914400" algn="l"/>
              </a:tabLst>
            </a:pPr>
            <a:r>
              <a:rPr lang="ru-RU" sz="2400" b="1" dirty="0">
                <a:latin typeface="Aptos" panose="020B0004020202020204" pitchFamily="34" charset="0"/>
              </a:rPr>
              <a:t>Количество признаков:</a:t>
            </a:r>
          </a:p>
          <a:p>
            <a:pPr marL="0" lvl="1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Arial"/>
              <a:buNone/>
              <a:tabLst>
                <a:tab pos="914400" algn="l"/>
              </a:tabLst>
            </a:pPr>
            <a:r>
              <a:rPr lang="ru-RU" sz="2800" b="1" dirty="0">
                <a:latin typeface="Aptos" panose="020B0004020202020204" pitchFamily="34" charset="0"/>
              </a:rPr>
              <a:t> 22</a:t>
            </a:r>
            <a:endParaRPr sz="2800" b="1" dirty="0">
              <a:latin typeface="Aptos" panose="020B0004020202020204" pitchFamily="34" charset="0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13622581" y="1822719"/>
            <a:ext cx="3960000" cy="370190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ru-RU" sz="2400" b="1" dirty="0">
                <a:latin typeface="Aptos" panose="020B0004020202020204" pitchFamily="34" charset="0"/>
              </a:rPr>
              <a:t>Используемая память:</a:t>
            </a:r>
          </a:p>
          <a:p>
            <a:pPr marL="0"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ru-RU" sz="2000" b="1" dirty="0">
                <a:latin typeface="Aptos" panose="020B0004020202020204" pitchFamily="34" charset="0"/>
              </a:rPr>
              <a:t> </a:t>
            </a:r>
            <a:r>
              <a:rPr lang="ru-R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Оптимизировано до ~115 MB.</a:t>
            </a:r>
          </a:p>
        </p:txBody>
      </p:sp>
      <p:sp>
        <p:nvSpPr>
          <p:cNvPr id="165" name="Google Shape;165;p27"/>
          <p:cNvSpPr txBox="1"/>
          <p:nvPr/>
        </p:nvSpPr>
        <p:spPr>
          <a:xfrm>
            <a:off x="1078746" y="6214836"/>
            <a:ext cx="16204031" cy="370190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200"/>
            </a:pP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Структура финального датасета включает признаки, описывающие характеристики сессии (номер визита, UTM-метки, устройство, </a:t>
            </a:r>
            <a:r>
              <a:rPr lang="ru-RU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гео</a:t>
            </a: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и агрегированные поведенческие метрики (количество хитов, длительность, входная страница, основные типы событий/действий, </a:t>
            </a:r>
            <a:r>
              <a:rPr lang="ru-RU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реферер</a:t>
            </a:r>
            <a:r>
              <a:rPr lang="ru-RU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 ment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TM02474572[[fn=Медицинский шаблон оформления]]</Template>
  <TotalTime>10139</TotalTime>
  <Words>1741</Words>
  <Application>Microsoft Office PowerPoint</Application>
  <PresentationFormat>Произвольный</PresentationFormat>
  <Paragraphs>165</Paragraphs>
  <Slides>15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5" baseType="lpstr">
      <vt:lpstr>Symbol</vt:lpstr>
      <vt:lpstr>Times New Roman</vt:lpstr>
      <vt:lpstr>Montserrat SemiBold</vt:lpstr>
      <vt:lpstr>Calibri</vt:lpstr>
      <vt:lpstr>Aptos</vt:lpstr>
      <vt:lpstr>Montserrat</vt:lpstr>
      <vt:lpstr>Courier New</vt:lpstr>
      <vt:lpstr>Arial</vt:lpstr>
      <vt:lpstr>Wingdings</vt:lpstr>
      <vt:lpstr>La mente</vt:lpstr>
      <vt:lpstr>Презентация PowerPoint</vt:lpstr>
      <vt:lpstr>Презентация PowerPoint</vt:lpstr>
      <vt:lpstr>Презентация PowerPoint</vt:lpstr>
      <vt:lpstr>Обзор Данных и Первичное Исследование (EDA)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aleckcej@mail.ru</cp:lastModifiedBy>
  <cp:revision>36</cp:revision>
  <dcterms:modified xsi:type="dcterms:W3CDTF">2025-05-07T17:19:17Z</dcterms:modified>
</cp:coreProperties>
</file>