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guide id="3" pos="3940">
          <p15:clr>
            <a:srgbClr val="A4A3A4"/>
          </p15:clr>
        </p15:guide>
        <p15:guide id="4" orient="horz" pos="22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E59807-A7BE-43BC-A067-6E1BB38757AB}">
  <a:tblStyle styleId="{96E59807-A7BE-43BC-A067-6E1BB38757A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40"/>
        <p:guide pos="2160" orient="horz"/>
        <p:guide pos="3940"/>
        <p:guide pos="22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minkowski distance</a:t>
            </a:r>
            <a:endParaRPr/>
          </a:p>
          <a:p>
            <a:pPr indent="0" lvl="0" marL="0" rtl="0" algn="l">
              <a:lnSpc>
                <a:spcPct val="100000"/>
              </a:lnSpc>
              <a:spcBef>
                <a:spcPts val="0"/>
              </a:spcBef>
              <a:spcAft>
                <a:spcPts val="0"/>
              </a:spcAft>
              <a:buSzPts val="1400"/>
              <a:buNone/>
            </a:pPr>
            <a:r>
              <a:rPr lang="en-US"/>
              <a:t>chi square</a:t>
            </a:r>
            <a:endParaRPr/>
          </a:p>
          <a:p>
            <a:pPr indent="0" lvl="0" marL="0" rtl="0" algn="l">
              <a:lnSpc>
                <a:spcPct val="100000"/>
              </a:lnSpc>
              <a:spcBef>
                <a:spcPts val="0"/>
              </a:spcBef>
              <a:spcAft>
                <a:spcPts val="0"/>
              </a:spcAft>
              <a:buSzPts val="1400"/>
              <a:buNone/>
            </a:pPr>
            <a:r>
              <a:rPr lang="en-US"/>
              <a:t>correlation</a:t>
            </a:r>
            <a:endParaRPr/>
          </a:p>
          <a:p>
            <a:pPr indent="0" lvl="0" marL="0" rtl="0" algn="l">
              <a:lnSpc>
                <a:spcPct val="100000"/>
              </a:lnSpc>
              <a:spcBef>
                <a:spcPts val="0"/>
              </a:spcBef>
              <a:spcAft>
                <a:spcPts val="0"/>
              </a:spcAft>
              <a:buSzPts val="1400"/>
              <a:buNone/>
            </a:pPr>
            <a:r>
              <a:rPr lang="en-US"/>
              <a:t>validate point</a:t>
            </a:r>
            <a:endParaRPr/>
          </a:p>
          <a:p>
            <a:pPr indent="0" lvl="0" marL="0" rtl="0" algn="l">
              <a:lnSpc>
                <a:spcPct val="100000"/>
              </a:lnSpc>
              <a:spcBef>
                <a:spcPts val="0"/>
              </a:spcBef>
              <a:spcAft>
                <a:spcPts val="0"/>
              </a:spcAft>
              <a:buSzPts val="1400"/>
              <a:buNone/>
            </a:pPr>
            <a:r>
              <a:t/>
            </a:r>
            <a:endParaRPr/>
          </a:p>
        </p:txBody>
      </p:sp>
      <p:sp>
        <p:nvSpPr>
          <p:cNvPr id="173" name="Google Shape;17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will be talkin about QREs for arrhythmia detection algorithms. In particular, we consider algorithms that are implemented in ICDs and Pacemakers. Life-critical medical devices, that we, CC team, all know about. </a:t>
            </a:r>
            <a:endParaRPr/>
          </a:p>
        </p:txBody>
      </p:sp>
      <p:sp>
        <p:nvSpPr>
          <p:cNvPr id="190" name="Google Shape;19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consider the pipeline of how these devices operate. </a:t>
            </a:r>
            <a:endParaRPr/>
          </a:p>
        </p:txBody>
      </p:sp>
      <p:sp>
        <p:nvSpPr>
          <p:cNvPr id="201" name="Google Shape;20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same paper he shows lots of examples of when this might happen. And this particular example presents how the undersensing in Atrial channel, might affect the final decision and lead to an inappropriate therapy</a:t>
            </a:r>
            <a:endParaRPr/>
          </a:p>
        </p:txBody>
      </p:sp>
      <p:sp>
        <p:nvSpPr>
          <p:cNvPr id="250" name="Google Shape;25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00000"/>
                </a:solidFill>
                <a:latin typeface="Calibri"/>
                <a:ea typeface="Calibri"/>
                <a:cs typeface="Calibri"/>
                <a:sym typeface="Calibri"/>
              </a:rPr>
              <a:t>40J  shock. </a:t>
            </a:r>
            <a:r>
              <a:rPr b="0" i="0" lang="en-US" sz="1200">
                <a:solidFill>
                  <a:schemeClr val="dk1"/>
                </a:solidFill>
                <a:latin typeface="Calibri"/>
                <a:ea typeface="Calibri"/>
                <a:cs typeface="Calibri"/>
                <a:sym typeface="Calibri"/>
              </a:rPr>
              <a:t>SCD is death that occurs within one hour of onset of symptoms in witnessed cases. </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SCD starts with VT</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*The EGMs were generated by the heart model that has been validated for realism by cardiologists</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Open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Open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a:ea typeface="Open Sans"/>
                <a:cs typeface="Open Sans"/>
                <a:sym typeface="Open San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jpg"/><Relationship Id="rId5"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 Id="rId4" Type="http://schemas.openxmlformats.org/officeDocument/2006/relationships/image" Target="../media/image8.jpg"/><Relationship Id="rId5" Type="http://schemas.openxmlformats.org/officeDocument/2006/relationships/image" Target="../media/image10.gif"/><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electrogram.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161855" y="1365115"/>
            <a:ext cx="11874501" cy="2184815"/>
          </a:xfrm>
          <a:prstGeom prst="rect">
            <a:avLst/>
          </a:prstGeom>
          <a:solidFill>
            <a:schemeClr val="dk1">
              <a:alpha val="431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89" name="Google Shape;89;p13"/>
          <p:cNvSpPr txBox="1"/>
          <p:nvPr>
            <p:ph type="ctrTitle"/>
          </p:nvPr>
        </p:nvSpPr>
        <p:spPr>
          <a:xfrm>
            <a:off x="0" y="1342416"/>
            <a:ext cx="12192000" cy="21692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Open Sans"/>
              <a:buNone/>
            </a:pPr>
            <a:r>
              <a:rPr lang="en-US" sz="3200"/>
              <a:t>Fatal or Non-fatal:</a:t>
            </a:r>
            <a:br>
              <a:rPr lang="en-US" sz="3200"/>
            </a:br>
            <a:r>
              <a:rPr lang="en-US" sz="2400"/>
              <a:t>Comparative Study of Classification Algorithms for </a:t>
            </a:r>
            <a:br>
              <a:rPr lang="en-US" sz="2400"/>
            </a:br>
            <a:r>
              <a:rPr lang="en-US" sz="2400"/>
              <a:t>Cardiac Arrhythmias Discrimination</a:t>
            </a:r>
            <a:endParaRPr sz="1100"/>
          </a:p>
        </p:txBody>
      </p:sp>
      <p:sp>
        <p:nvSpPr>
          <p:cNvPr id="90" name="Google Shape;90;p13"/>
          <p:cNvSpPr txBox="1"/>
          <p:nvPr>
            <p:ph idx="1" type="subTitle"/>
          </p:nvPr>
        </p:nvSpPr>
        <p:spPr>
          <a:xfrm>
            <a:off x="0" y="3903594"/>
            <a:ext cx="12192000" cy="49330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US" sz="1800"/>
              <a:t>Alëna Rodionova, Haochen Han, Haotian Zhu and Po-Yuan Wang</a:t>
            </a:r>
            <a:endParaRPr/>
          </a:p>
        </p:txBody>
      </p:sp>
      <p:pic>
        <p:nvPicPr>
          <p:cNvPr id="91" name="Google Shape;91;p13"/>
          <p:cNvPicPr preferRelativeResize="0"/>
          <p:nvPr/>
        </p:nvPicPr>
        <p:blipFill rotWithShape="1">
          <a:blip r:embed="rId3">
            <a:alphaModFix/>
          </a:blip>
          <a:srcRect b="0" l="0" r="0" t="0"/>
          <a:stretch/>
        </p:blipFill>
        <p:spPr>
          <a:xfrm>
            <a:off x="231625" y="185453"/>
            <a:ext cx="2292914" cy="955382"/>
          </a:xfrm>
          <a:prstGeom prst="rect">
            <a:avLst/>
          </a:prstGeom>
          <a:noFill/>
          <a:ln>
            <a:noFill/>
          </a:ln>
        </p:spPr>
      </p:pic>
      <p:pic>
        <p:nvPicPr>
          <p:cNvPr descr="mlab_logo_bw" id="92" name="Google Shape;92;p13"/>
          <p:cNvPicPr preferRelativeResize="0"/>
          <p:nvPr/>
        </p:nvPicPr>
        <p:blipFill rotWithShape="1">
          <a:blip r:embed="rId4">
            <a:alphaModFix/>
          </a:blip>
          <a:srcRect b="0" l="0" r="32735" t="0"/>
          <a:stretch/>
        </p:blipFill>
        <p:spPr>
          <a:xfrm>
            <a:off x="9916073" y="167322"/>
            <a:ext cx="2020728" cy="858984"/>
          </a:xfrm>
          <a:prstGeom prst="rect">
            <a:avLst/>
          </a:prstGeom>
          <a:noFill/>
          <a:ln>
            <a:noFill/>
          </a:ln>
        </p:spPr>
      </p:pic>
      <p:sp>
        <p:nvSpPr>
          <p:cNvPr id="93" name="Google Shape;93;p13"/>
          <p:cNvSpPr txBox="1"/>
          <p:nvPr/>
        </p:nvSpPr>
        <p:spPr>
          <a:xfrm>
            <a:off x="0" y="5622588"/>
            <a:ext cx="12191999"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CIS 520: Spring 2019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University of Pennsylvania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p:nvPr/>
        </p:nvSpPr>
        <p:spPr>
          <a:xfrm>
            <a:off x="158750" y="230176"/>
            <a:ext cx="11874501" cy="791228"/>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4: k-NN</a:t>
            </a:r>
            <a:endParaRPr b="0" i="0" sz="1400" u="none" cap="none" strike="noStrike">
              <a:solidFill>
                <a:srgbClr val="000000"/>
              </a:solidFill>
              <a:latin typeface="Arial"/>
              <a:ea typeface="Arial"/>
              <a:cs typeface="Arial"/>
              <a:sym typeface="Arial"/>
            </a:endParaRPr>
          </a:p>
        </p:txBody>
      </p:sp>
      <p:sp>
        <p:nvSpPr>
          <p:cNvPr id="162" name="Google Shape;162;p22"/>
          <p:cNvSpPr txBox="1"/>
          <p:nvPr/>
        </p:nvSpPr>
        <p:spPr>
          <a:xfrm>
            <a:off x="914399" y="1443050"/>
            <a:ext cx="2162287" cy="48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k-NN error plot </a:t>
            </a:r>
            <a:endParaRPr b="0" i="0" sz="1800" u="none" cap="none" strike="noStrike">
              <a:solidFill>
                <a:srgbClr val="000000"/>
              </a:solidFill>
              <a:latin typeface="Open Sans"/>
              <a:ea typeface="Open Sans"/>
              <a:cs typeface="Open Sans"/>
              <a:sym typeface="Open Sans"/>
            </a:endParaRPr>
          </a:p>
        </p:txBody>
      </p:sp>
      <p:pic>
        <p:nvPicPr>
          <p:cNvPr id="163" name="Google Shape;163;p22"/>
          <p:cNvPicPr preferRelativeResize="0"/>
          <p:nvPr/>
        </p:nvPicPr>
        <p:blipFill rotWithShape="1">
          <a:blip r:embed="rId3">
            <a:alphaModFix/>
          </a:blip>
          <a:srcRect b="0" l="0" r="0" t="0"/>
          <a:stretch/>
        </p:blipFill>
        <p:spPr>
          <a:xfrm>
            <a:off x="352450" y="2085975"/>
            <a:ext cx="3733775" cy="2800325"/>
          </a:xfrm>
          <a:prstGeom prst="rect">
            <a:avLst/>
          </a:prstGeom>
          <a:noFill/>
          <a:ln>
            <a:noFill/>
          </a:ln>
        </p:spPr>
      </p:pic>
      <p:pic>
        <p:nvPicPr>
          <p:cNvPr id="164" name="Google Shape;164;p22"/>
          <p:cNvPicPr preferRelativeResize="0"/>
          <p:nvPr/>
        </p:nvPicPr>
        <p:blipFill rotWithShape="1">
          <a:blip r:embed="rId4">
            <a:alphaModFix/>
          </a:blip>
          <a:srcRect b="0" l="0" r="0" t="0"/>
          <a:stretch/>
        </p:blipFill>
        <p:spPr>
          <a:xfrm>
            <a:off x="4086225" y="2139887"/>
            <a:ext cx="3589978" cy="2692501"/>
          </a:xfrm>
          <a:prstGeom prst="rect">
            <a:avLst/>
          </a:prstGeom>
          <a:noFill/>
          <a:ln>
            <a:noFill/>
          </a:ln>
        </p:spPr>
      </p:pic>
      <p:sp>
        <p:nvSpPr>
          <p:cNvPr id="165" name="Google Shape;165;p22"/>
          <p:cNvSpPr txBox="1"/>
          <p:nvPr/>
        </p:nvSpPr>
        <p:spPr>
          <a:xfrm>
            <a:off x="8255325" y="1600275"/>
            <a:ext cx="2437776" cy="48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computation time</a:t>
            </a:r>
            <a:endParaRPr b="0" i="0" sz="1800" u="none" cap="none" strike="noStrike">
              <a:solidFill>
                <a:srgbClr val="000000"/>
              </a:solidFill>
              <a:latin typeface="Open Sans"/>
              <a:ea typeface="Open Sans"/>
              <a:cs typeface="Open Sans"/>
              <a:sym typeface="Open Sans"/>
            </a:endParaRPr>
          </a:p>
        </p:txBody>
      </p:sp>
      <p:pic>
        <p:nvPicPr>
          <p:cNvPr id="166" name="Google Shape;166;p22"/>
          <p:cNvPicPr preferRelativeResize="0"/>
          <p:nvPr/>
        </p:nvPicPr>
        <p:blipFill rotWithShape="1">
          <a:blip r:embed="rId5">
            <a:alphaModFix/>
          </a:blip>
          <a:srcRect b="0" l="0" r="0" t="0"/>
          <a:stretch/>
        </p:blipFill>
        <p:spPr>
          <a:xfrm>
            <a:off x="8042900" y="2187581"/>
            <a:ext cx="3733775" cy="2800332"/>
          </a:xfrm>
          <a:prstGeom prst="rect">
            <a:avLst/>
          </a:prstGeom>
          <a:noFill/>
          <a:ln>
            <a:noFill/>
          </a:ln>
        </p:spPr>
      </p:pic>
      <p:sp>
        <p:nvSpPr>
          <p:cNvPr id="167" name="Google Shape;167;p22"/>
          <p:cNvSpPr txBox="1"/>
          <p:nvPr/>
        </p:nvSpPr>
        <p:spPr>
          <a:xfrm>
            <a:off x="558399" y="5043525"/>
            <a:ext cx="3507991" cy="12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Testing error has the smallest value (0.0563)  when k=3.</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Open Sans"/>
                <a:ea typeface="Open Sans"/>
                <a:cs typeface="Open Sans"/>
                <a:sym typeface="Open Sans"/>
              </a:rPr>
              <a:t> Accuracy = 94.37%</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168" name="Google Shape;168;p22"/>
          <p:cNvSpPr txBox="1"/>
          <p:nvPr/>
        </p:nvSpPr>
        <p:spPr>
          <a:xfrm>
            <a:off x="4481349" y="5043525"/>
            <a:ext cx="2930669" cy="9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Testing error decreases as training subsets become larger</a:t>
            </a:r>
            <a:endParaRPr b="0" i="0" sz="1800" u="none" cap="none" strike="noStrike">
              <a:solidFill>
                <a:srgbClr val="000000"/>
              </a:solidFill>
              <a:latin typeface="Open Sans"/>
              <a:ea typeface="Open Sans"/>
              <a:cs typeface="Open Sans"/>
              <a:sym typeface="Open Sans"/>
            </a:endParaRPr>
          </a:p>
        </p:txBody>
      </p:sp>
      <p:sp>
        <p:nvSpPr>
          <p:cNvPr id="169" name="Google Shape;169;p22"/>
          <p:cNvSpPr txBox="1"/>
          <p:nvPr/>
        </p:nvSpPr>
        <p:spPr>
          <a:xfrm>
            <a:off x="8255325" y="5089525"/>
            <a:ext cx="3494700" cy="9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Computation time in testing phase increases as data points increases</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p:nvPr/>
        </p:nvSpPr>
        <p:spPr>
          <a:xfrm>
            <a:off x="158750" y="230176"/>
            <a:ext cx="11874600" cy="791100"/>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4: k-NN</a:t>
            </a:r>
            <a:endParaRPr b="0" i="0" sz="1400" u="none" cap="none" strike="noStrike">
              <a:solidFill>
                <a:srgbClr val="000000"/>
              </a:solidFill>
              <a:latin typeface="Arial"/>
              <a:ea typeface="Arial"/>
              <a:cs typeface="Arial"/>
              <a:sym typeface="Arial"/>
            </a:endParaRPr>
          </a:p>
        </p:txBody>
      </p:sp>
      <p:sp>
        <p:nvSpPr>
          <p:cNvPr id="176" name="Google Shape;176;p23"/>
          <p:cNvSpPr txBox="1"/>
          <p:nvPr/>
        </p:nvSpPr>
        <p:spPr>
          <a:xfrm>
            <a:off x="671524" y="1357325"/>
            <a:ext cx="5675487" cy="9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when k=3 </a:t>
            </a:r>
            <a:endParaRPr b="0" i="0" sz="18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Open Sans"/>
                <a:ea typeface="Open Sans"/>
                <a:cs typeface="Open Sans"/>
                <a:sym typeface="Open Sans"/>
              </a:rPr>
              <a:t>sensitivity (true positive) =</a:t>
            </a:r>
            <a:r>
              <a:rPr b="0" i="0" lang="en-US" sz="1800" u="none" cap="none" strike="noStrike">
                <a:solidFill>
                  <a:schemeClr val="dk1"/>
                </a:solidFill>
                <a:latin typeface="Open Sans"/>
                <a:ea typeface="Open Sans"/>
                <a:cs typeface="Open Sans"/>
                <a:sym typeface="Open Sans"/>
              </a:rPr>
              <a:t>90.625%</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Open Sans"/>
                <a:ea typeface="Open Sans"/>
                <a:cs typeface="Open Sans"/>
                <a:sym typeface="Open Sans"/>
              </a:rPr>
              <a:t>specificity (true negative)=</a:t>
            </a:r>
            <a:r>
              <a:rPr b="0" i="0" lang="en-US" sz="1800" u="none" cap="none" strike="noStrike">
                <a:solidFill>
                  <a:schemeClr val="dk1"/>
                </a:solidFill>
                <a:latin typeface="Open Sans"/>
                <a:ea typeface="Open Sans"/>
                <a:cs typeface="Open Sans"/>
                <a:sym typeface="Open Sans"/>
              </a:rPr>
              <a:t>94.375%</a:t>
            </a:r>
            <a:endParaRPr b="0" i="0" sz="1800" u="none" cap="none" strike="noStrike">
              <a:solidFill>
                <a:srgbClr val="000000"/>
              </a:solidFill>
              <a:latin typeface="Open Sans"/>
              <a:ea typeface="Open Sans"/>
              <a:cs typeface="Open Sans"/>
              <a:sym typeface="Open Sans"/>
            </a:endParaRPr>
          </a:p>
        </p:txBody>
      </p:sp>
      <p:sp>
        <p:nvSpPr>
          <p:cNvPr id="177" name="Google Shape;177;p23"/>
          <p:cNvSpPr txBox="1"/>
          <p:nvPr/>
        </p:nvSpPr>
        <p:spPr>
          <a:xfrm>
            <a:off x="682282" y="2896200"/>
            <a:ext cx="10344306" cy="396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Open Sans"/>
                <a:ea typeface="Open Sans"/>
                <a:cs typeface="Open Sans"/>
                <a:sym typeface="Open Sans"/>
              </a:rPr>
              <a:t>Result Analysis</a:t>
            </a:r>
            <a:endParaRPr b="1"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US" sz="1800" u="none" cap="none" strike="noStrike">
                <a:solidFill>
                  <a:srgbClr val="000000"/>
                </a:solidFill>
                <a:latin typeface="Open Sans"/>
                <a:ea typeface="Open Sans"/>
                <a:cs typeface="Open Sans"/>
                <a:sym typeface="Open Sans"/>
              </a:rPr>
              <a:t>As k grow larger, the error increase, possibly because data of same label is separated into different small groups, therefore,  selecting too much neighbors might lead to selecting wrong label points.</a:t>
            </a:r>
            <a:endParaRPr b="0" i="0" sz="18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US" sz="1800" u="none" cap="none" strike="noStrike">
                <a:solidFill>
                  <a:srgbClr val="000000"/>
                </a:solidFill>
                <a:latin typeface="Open Sans"/>
                <a:ea typeface="Open Sans"/>
                <a:cs typeface="Open Sans"/>
                <a:sym typeface="Open Sans"/>
              </a:rPr>
              <a:t>As the training sets become larger, testing error decrease due to the voting system may be more accurate when more data are scatter in the space.</a:t>
            </a:r>
            <a:endParaRPr b="0" i="0" sz="18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US" sz="1800" u="none" cap="none" strike="noStrike">
                <a:solidFill>
                  <a:srgbClr val="000000"/>
                </a:solidFill>
                <a:latin typeface="Open Sans"/>
                <a:ea typeface="Open Sans"/>
                <a:cs typeface="Open Sans"/>
                <a:sym typeface="Open Sans"/>
              </a:rPr>
              <a:t>The computation time increase as the data set becomes larger because k-NN calculate the distance between every training points and testing points in the testing phase.</a:t>
            </a:r>
            <a:endParaRPr b="0" i="0" sz="1800" u="none" cap="none" strike="noStrike">
              <a:solidFill>
                <a:srgbClr val="000000"/>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US" sz="1800" u="none" cap="none" strike="noStrike">
                <a:solidFill>
                  <a:srgbClr val="000000"/>
                </a:solidFill>
                <a:latin typeface="Open Sans"/>
                <a:ea typeface="Open Sans"/>
                <a:cs typeface="Open Sans"/>
                <a:sym typeface="Open Sans"/>
              </a:rPr>
              <a:t>Reduced computation time by modifying distance calculation procedure.</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nvSpPr>
        <p:spPr>
          <a:xfrm>
            <a:off x="1091120" y="3944903"/>
            <a:ext cx="10515600" cy="1325563"/>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1"/>
              </a:buClr>
              <a:buSzPts val="4400"/>
              <a:buFont typeface="Open Sans"/>
              <a:buNone/>
            </a:pPr>
            <a:r>
              <a:rPr b="0" i="0" lang="en-US" sz="4400" u="none" cap="none" strike="noStrike">
                <a:solidFill>
                  <a:schemeClr val="dk1"/>
                </a:solidFill>
                <a:latin typeface="Open Sans"/>
                <a:ea typeface="Open Sans"/>
                <a:cs typeface="Open Sans"/>
                <a:sym typeface="Open Sans"/>
              </a:rPr>
              <a:t>Backup slides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p:nvPr/>
        </p:nvSpPr>
        <p:spPr>
          <a:xfrm>
            <a:off x="720" y="-9720"/>
            <a:ext cx="12188880" cy="1561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Life-Critical Autonomous Medical devices</a:t>
            </a:r>
            <a:endParaRPr b="0" i="0" sz="1800" u="none" cap="none" strike="noStrike">
              <a:solidFill>
                <a:schemeClr val="dk1"/>
              </a:solidFill>
              <a:latin typeface="Open Sans"/>
              <a:ea typeface="Open Sans"/>
              <a:cs typeface="Open Sans"/>
              <a:sym typeface="Open Sans"/>
            </a:endParaRPr>
          </a:p>
        </p:txBody>
      </p:sp>
      <p:pic>
        <p:nvPicPr>
          <p:cNvPr id="193" name="Google Shape;193;p26"/>
          <p:cNvPicPr preferRelativeResize="0"/>
          <p:nvPr/>
        </p:nvPicPr>
        <p:blipFill rotWithShape="1">
          <a:blip r:embed="rId3">
            <a:alphaModFix/>
          </a:blip>
          <a:srcRect b="0" l="0" r="0" t="0"/>
          <a:stretch/>
        </p:blipFill>
        <p:spPr>
          <a:xfrm>
            <a:off x="1965960" y="1815120"/>
            <a:ext cx="1759320" cy="2571480"/>
          </a:xfrm>
          <a:prstGeom prst="rect">
            <a:avLst/>
          </a:prstGeom>
          <a:noFill/>
          <a:ln>
            <a:noFill/>
          </a:ln>
        </p:spPr>
      </p:pic>
      <p:pic>
        <p:nvPicPr>
          <p:cNvPr id="194" name="Google Shape;194;p26"/>
          <p:cNvPicPr preferRelativeResize="0"/>
          <p:nvPr/>
        </p:nvPicPr>
        <p:blipFill rotWithShape="1">
          <a:blip r:embed="rId4">
            <a:alphaModFix/>
          </a:blip>
          <a:srcRect b="0" l="0" r="0" t="0"/>
          <a:stretch/>
        </p:blipFill>
        <p:spPr>
          <a:xfrm>
            <a:off x="7863264" y="2171880"/>
            <a:ext cx="2156040" cy="2214720"/>
          </a:xfrm>
          <a:prstGeom prst="rect">
            <a:avLst/>
          </a:prstGeom>
          <a:noFill/>
          <a:ln>
            <a:noFill/>
          </a:ln>
        </p:spPr>
      </p:pic>
      <p:sp>
        <p:nvSpPr>
          <p:cNvPr id="195" name="Google Shape;195;p26"/>
          <p:cNvSpPr/>
          <p:nvPr/>
        </p:nvSpPr>
        <p:spPr>
          <a:xfrm>
            <a:off x="457200" y="4754880"/>
            <a:ext cx="5243760" cy="191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Calibri"/>
                <a:ea typeface="Calibri"/>
                <a:cs typeface="Calibri"/>
                <a:sym typeface="Calibri"/>
              </a:rPr>
              <a:t>Implantable Defibrillator</a:t>
            </a:r>
            <a:endParaRPr b="0" i="0" sz="18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Stop a fatal arrhythmia by delivering a 40J shock to the heart</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10,000 new patients </a:t>
            </a:r>
            <a:r>
              <a:rPr b="0" i="1" lang="en-US" sz="2000" u="none" cap="none" strike="noStrike">
                <a:solidFill>
                  <a:srgbClr val="000000"/>
                </a:solidFill>
                <a:latin typeface="Calibri"/>
                <a:ea typeface="Calibri"/>
                <a:cs typeface="Calibri"/>
                <a:sym typeface="Calibri"/>
              </a:rPr>
              <a:t>every month</a:t>
            </a:r>
            <a:endParaRPr b="0" i="0" sz="1800" u="none" cap="none" strike="noStrike">
              <a:solidFill>
                <a:schemeClr val="dk1"/>
              </a:solidFill>
              <a:latin typeface="Open Sans"/>
              <a:ea typeface="Open Sans"/>
              <a:cs typeface="Open Sans"/>
              <a:sym typeface="Open Sans"/>
            </a:endParaRPr>
          </a:p>
        </p:txBody>
      </p:sp>
      <p:sp>
        <p:nvSpPr>
          <p:cNvPr id="196" name="Google Shape;196;p26"/>
          <p:cNvSpPr/>
          <p:nvPr/>
        </p:nvSpPr>
        <p:spPr>
          <a:xfrm>
            <a:off x="6574536" y="4754880"/>
            <a:ext cx="5331600" cy="2147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Calibri"/>
                <a:ea typeface="Calibri"/>
                <a:cs typeface="Calibri"/>
                <a:sym typeface="Calibri"/>
              </a:rPr>
              <a:t>Implantable Pacemaker</a:t>
            </a:r>
            <a:endParaRPr b="0" i="0" sz="18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810"/>
              <a:buFont typeface="Noto Sans Symbols"/>
              <a:buNone/>
            </a:pPr>
            <a:r>
              <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Maintain a minimum appropriate heart rate</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3 million patients worldwide</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Calibri"/>
                <a:ea typeface="Calibri"/>
                <a:cs typeface="Calibri"/>
                <a:sym typeface="Calibri"/>
              </a:rPr>
              <a:t>300,000 every year</a:t>
            </a:r>
            <a:endParaRPr b="0" i="0" sz="1800" u="none" cap="none" strike="noStrike">
              <a:solidFill>
                <a:schemeClr val="dk1"/>
              </a:solidFill>
              <a:latin typeface="Open Sans"/>
              <a:ea typeface="Open Sans"/>
              <a:cs typeface="Open Sans"/>
              <a:sym typeface="Open Sans"/>
            </a:endParaRPr>
          </a:p>
        </p:txBody>
      </p:sp>
      <p:sp>
        <p:nvSpPr>
          <p:cNvPr id="197" name="Google Shape;19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grpSp>
        <p:nvGrpSpPr>
          <p:cNvPr id="203" name="Google Shape;203;p27"/>
          <p:cNvGrpSpPr/>
          <p:nvPr/>
        </p:nvGrpSpPr>
        <p:grpSpPr>
          <a:xfrm>
            <a:off x="3850377" y="4113996"/>
            <a:ext cx="2086207" cy="332480"/>
            <a:chOff x="3906043" y="3348146"/>
            <a:chExt cx="2086207" cy="332480"/>
          </a:xfrm>
        </p:grpSpPr>
        <p:cxnSp>
          <p:nvCxnSpPr>
            <p:cNvPr id="204" name="Google Shape;204;p27"/>
            <p:cNvCxnSpPr/>
            <p:nvPr/>
          </p:nvCxnSpPr>
          <p:spPr>
            <a:xfrm rot="10800000">
              <a:off x="4949146" y="3389392"/>
              <a:ext cx="0" cy="291234"/>
            </a:xfrm>
            <a:prstGeom prst="straightConnector1">
              <a:avLst/>
            </a:prstGeom>
            <a:noFill/>
            <a:ln cap="flat" cmpd="sng" w="19050">
              <a:solidFill>
                <a:srgbClr val="FF0000"/>
              </a:solidFill>
              <a:prstDash val="solid"/>
              <a:miter lim="800000"/>
              <a:headEnd len="sm" w="sm" type="none"/>
              <a:tailEnd len="med" w="med" type="triangle"/>
            </a:ln>
          </p:spPr>
        </p:cxnSp>
        <p:cxnSp>
          <p:nvCxnSpPr>
            <p:cNvPr id="205" name="Google Shape;205;p27"/>
            <p:cNvCxnSpPr/>
            <p:nvPr/>
          </p:nvCxnSpPr>
          <p:spPr>
            <a:xfrm rot="10800000">
              <a:off x="5871442" y="3370131"/>
              <a:ext cx="0" cy="291234"/>
            </a:xfrm>
            <a:prstGeom prst="straightConnector1">
              <a:avLst/>
            </a:prstGeom>
            <a:noFill/>
            <a:ln cap="flat" cmpd="sng" w="19050">
              <a:solidFill>
                <a:srgbClr val="FF0000"/>
              </a:solidFill>
              <a:prstDash val="solid"/>
              <a:miter lim="800000"/>
              <a:headEnd len="sm" w="sm" type="none"/>
              <a:tailEnd len="med" w="med" type="triangle"/>
            </a:ln>
          </p:spPr>
        </p:cxnSp>
        <p:grpSp>
          <p:nvGrpSpPr>
            <p:cNvPr id="206" name="Google Shape;206;p27"/>
            <p:cNvGrpSpPr/>
            <p:nvPr/>
          </p:nvGrpSpPr>
          <p:grpSpPr>
            <a:xfrm>
              <a:off x="3906043" y="3348146"/>
              <a:ext cx="2086207" cy="332480"/>
              <a:chOff x="3906043" y="3348146"/>
              <a:chExt cx="2086207" cy="332480"/>
            </a:xfrm>
          </p:grpSpPr>
          <p:cxnSp>
            <p:nvCxnSpPr>
              <p:cNvPr id="207" name="Google Shape;207;p27"/>
              <p:cNvCxnSpPr/>
              <p:nvPr/>
            </p:nvCxnSpPr>
            <p:spPr>
              <a:xfrm rot="10800000">
                <a:off x="4244668" y="3373742"/>
                <a:ext cx="0" cy="306884"/>
              </a:xfrm>
              <a:prstGeom prst="straightConnector1">
                <a:avLst/>
              </a:prstGeom>
              <a:noFill/>
              <a:ln cap="flat" cmpd="sng" w="19050">
                <a:solidFill>
                  <a:srgbClr val="FF0000"/>
                </a:solidFill>
                <a:prstDash val="solid"/>
                <a:miter lim="800000"/>
                <a:headEnd len="sm" w="sm" type="none"/>
                <a:tailEnd len="med" w="med" type="triangle"/>
              </a:ln>
            </p:spPr>
          </p:cxnSp>
          <p:grpSp>
            <p:nvGrpSpPr>
              <p:cNvPr id="208" name="Google Shape;208;p27"/>
              <p:cNvGrpSpPr/>
              <p:nvPr/>
            </p:nvGrpSpPr>
            <p:grpSpPr>
              <a:xfrm>
                <a:off x="3906043" y="3348146"/>
                <a:ext cx="2086207" cy="332480"/>
                <a:chOff x="3906043" y="3348146"/>
                <a:chExt cx="2086207" cy="332480"/>
              </a:xfrm>
            </p:grpSpPr>
            <p:grpSp>
              <p:nvGrpSpPr>
                <p:cNvPr id="209" name="Google Shape;209;p27"/>
                <p:cNvGrpSpPr/>
                <p:nvPr/>
              </p:nvGrpSpPr>
              <p:grpSpPr>
                <a:xfrm>
                  <a:off x="3906043" y="3348146"/>
                  <a:ext cx="2086207" cy="319112"/>
                  <a:chOff x="4020114" y="4328809"/>
                  <a:chExt cx="1295926" cy="253824"/>
                </a:xfrm>
              </p:grpSpPr>
              <p:cxnSp>
                <p:nvCxnSpPr>
                  <p:cNvPr id="210" name="Google Shape;210;p27"/>
                  <p:cNvCxnSpPr/>
                  <p:nvPr/>
                </p:nvCxnSpPr>
                <p:spPr>
                  <a:xfrm>
                    <a:off x="4020114" y="4582633"/>
                    <a:ext cx="1295926" cy="0"/>
                  </a:xfrm>
                  <a:prstGeom prst="straightConnector1">
                    <a:avLst/>
                  </a:prstGeom>
                  <a:noFill/>
                  <a:ln cap="flat" cmpd="sng" w="19050">
                    <a:solidFill>
                      <a:srgbClr val="FF0000"/>
                    </a:solidFill>
                    <a:prstDash val="solid"/>
                    <a:miter lim="800000"/>
                    <a:headEnd len="sm" w="sm" type="none"/>
                    <a:tailEnd len="sm" w="sm" type="none"/>
                  </a:ln>
                </p:spPr>
              </p:cxnSp>
              <p:cxnSp>
                <p:nvCxnSpPr>
                  <p:cNvPr id="211" name="Google Shape;211;p27"/>
                  <p:cNvCxnSpPr/>
                  <p:nvPr/>
                </p:nvCxnSpPr>
                <p:spPr>
                  <a:xfrm rot="10800000">
                    <a:off x="4094545" y="4328809"/>
                    <a:ext cx="0" cy="252010"/>
                  </a:xfrm>
                  <a:prstGeom prst="straightConnector1">
                    <a:avLst/>
                  </a:prstGeom>
                  <a:noFill/>
                  <a:ln cap="flat" cmpd="sng" w="19050">
                    <a:solidFill>
                      <a:srgbClr val="FF0000"/>
                    </a:solidFill>
                    <a:prstDash val="solid"/>
                    <a:miter lim="800000"/>
                    <a:headEnd len="sm" w="sm" type="none"/>
                    <a:tailEnd len="med" w="med" type="triangle"/>
                  </a:ln>
                </p:spPr>
              </p:cxnSp>
              <p:cxnSp>
                <p:nvCxnSpPr>
                  <p:cNvPr id="212" name="Google Shape;212;p27"/>
                  <p:cNvCxnSpPr/>
                  <p:nvPr/>
                </p:nvCxnSpPr>
                <p:spPr>
                  <a:xfrm rot="10800000">
                    <a:off x="4373181" y="4328809"/>
                    <a:ext cx="0" cy="244098"/>
                  </a:xfrm>
                  <a:prstGeom prst="straightConnector1">
                    <a:avLst/>
                  </a:prstGeom>
                  <a:noFill/>
                  <a:ln cap="flat" cmpd="sng" w="19050">
                    <a:solidFill>
                      <a:srgbClr val="FF0000"/>
                    </a:solidFill>
                    <a:prstDash val="solid"/>
                    <a:miter lim="800000"/>
                    <a:headEnd len="sm" w="sm" type="none"/>
                    <a:tailEnd len="med" w="med" type="triangle"/>
                  </a:ln>
                </p:spPr>
              </p:cxnSp>
              <p:cxnSp>
                <p:nvCxnSpPr>
                  <p:cNvPr id="213" name="Google Shape;213;p27"/>
                  <p:cNvCxnSpPr/>
                  <p:nvPr/>
                </p:nvCxnSpPr>
                <p:spPr>
                  <a:xfrm rot="10800000">
                    <a:off x="4519039" y="4349169"/>
                    <a:ext cx="0" cy="231650"/>
                  </a:xfrm>
                  <a:prstGeom prst="straightConnector1">
                    <a:avLst/>
                  </a:prstGeom>
                  <a:noFill/>
                  <a:ln cap="flat" cmpd="sng" w="19050">
                    <a:solidFill>
                      <a:srgbClr val="FF0000"/>
                    </a:solidFill>
                    <a:prstDash val="solid"/>
                    <a:miter lim="800000"/>
                    <a:headEnd len="sm" w="sm" type="none"/>
                    <a:tailEnd len="med" w="med" type="triangle"/>
                  </a:ln>
                </p:spPr>
              </p:cxnSp>
              <p:cxnSp>
                <p:nvCxnSpPr>
                  <p:cNvPr id="214" name="Google Shape;214;p27"/>
                  <p:cNvCxnSpPr/>
                  <p:nvPr/>
                </p:nvCxnSpPr>
                <p:spPr>
                  <a:xfrm rot="10800000">
                    <a:off x="5117591" y="4338536"/>
                    <a:ext cx="0" cy="231650"/>
                  </a:xfrm>
                  <a:prstGeom prst="straightConnector1">
                    <a:avLst/>
                  </a:prstGeom>
                  <a:noFill/>
                  <a:ln cap="flat" cmpd="sng" w="19050">
                    <a:solidFill>
                      <a:srgbClr val="FF0000"/>
                    </a:solidFill>
                    <a:prstDash val="solid"/>
                    <a:miter lim="800000"/>
                    <a:headEnd len="sm" w="sm" type="none"/>
                    <a:tailEnd len="med" w="med" type="triangle"/>
                  </a:ln>
                </p:spPr>
              </p:cxnSp>
            </p:grpSp>
            <p:cxnSp>
              <p:nvCxnSpPr>
                <p:cNvPr id="215" name="Google Shape;215;p27"/>
                <p:cNvCxnSpPr/>
                <p:nvPr/>
              </p:nvCxnSpPr>
              <p:spPr>
                <a:xfrm rot="10800000">
                  <a:off x="5211885" y="3389392"/>
                  <a:ext cx="0" cy="291234"/>
                </a:xfrm>
                <a:prstGeom prst="straightConnector1">
                  <a:avLst/>
                </a:prstGeom>
                <a:noFill/>
                <a:ln cap="flat" cmpd="sng" w="19050">
                  <a:solidFill>
                    <a:srgbClr val="FF0000"/>
                  </a:solidFill>
                  <a:prstDash val="solid"/>
                  <a:miter lim="800000"/>
                  <a:headEnd len="sm" w="sm" type="none"/>
                  <a:tailEnd len="med" w="med" type="triangle"/>
                </a:ln>
              </p:spPr>
            </p:cxnSp>
          </p:grpSp>
          <p:cxnSp>
            <p:nvCxnSpPr>
              <p:cNvPr id="216" name="Google Shape;216;p27"/>
              <p:cNvCxnSpPr/>
              <p:nvPr/>
            </p:nvCxnSpPr>
            <p:spPr>
              <a:xfrm rot="10800000">
                <a:off x="5415293" y="3381567"/>
                <a:ext cx="0" cy="291234"/>
              </a:xfrm>
              <a:prstGeom prst="straightConnector1">
                <a:avLst/>
              </a:prstGeom>
              <a:noFill/>
              <a:ln cap="flat" cmpd="sng" w="19050">
                <a:solidFill>
                  <a:srgbClr val="FF0000"/>
                </a:solidFill>
                <a:prstDash val="solid"/>
                <a:miter lim="800000"/>
                <a:headEnd len="sm" w="sm" type="none"/>
                <a:tailEnd len="med" w="med" type="triangle"/>
              </a:ln>
            </p:spPr>
          </p:cxnSp>
        </p:grpSp>
      </p:grpSp>
      <p:pic>
        <p:nvPicPr>
          <p:cNvPr id="217" name="Google Shape;217;p27"/>
          <p:cNvPicPr preferRelativeResize="0"/>
          <p:nvPr/>
        </p:nvPicPr>
        <p:blipFill rotWithShape="1">
          <a:blip r:embed="rId3">
            <a:alphaModFix/>
          </a:blip>
          <a:srcRect b="66747" l="13857" r="10758" t="12213"/>
          <a:stretch/>
        </p:blipFill>
        <p:spPr>
          <a:xfrm>
            <a:off x="188172" y="3746523"/>
            <a:ext cx="2410440" cy="520092"/>
          </a:xfrm>
          <a:prstGeom prst="rect">
            <a:avLst/>
          </a:prstGeom>
          <a:noFill/>
          <a:ln>
            <a:noFill/>
          </a:ln>
        </p:spPr>
      </p:pic>
      <p:sp>
        <p:nvSpPr>
          <p:cNvPr id="218" name="Google Shape;218;p27"/>
          <p:cNvSpPr/>
          <p:nvPr/>
        </p:nvSpPr>
        <p:spPr>
          <a:xfrm>
            <a:off x="720" y="-9720"/>
            <a:ext cx="12188880" cy="1561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Therapy decision pipeline</a:t>
            </a:r>
            <a:endParaRPr b="0" i="0" sz="1800" u="none" cap="none" strike="noStrike">
              <a:solidFill>
                <a:schemeClr val="dk1"/>
              </a:solidFill>
              <a:latin typeface="Open Sans"/>
              <a:ea typeface="Open Sans"/>
              <a:cs typeface="Open Sans"/>
              <a:sym typeface="Open Sans"/>
            </a:endParaRPr>
          </a:p>
        </p:txBody>
      </p:sp>
      <p:sp>
        <p:nvSpPr>
          <p:cNvPr id="219" name="Google Shape;219;p27"/>
          <p:cNvSpPr/>
          <p:nvPr/>
        </p:nvSpPr>
        <p:spPr>
          <a:xfrm>
            <a:off x="3791139" y="2531423"/>
            <a:ext cx="2148396" cy="834501"/>
          </a:xfrm>
          <a:prstGeom prst="rect">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Sensing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(Peak Detection)</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6822882" y="2521057"/>
            <a:ext cx="2148396" cy="834501"/>
          </a:xfrm>
          <a:prstGeom prst="rect">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VT/SVT Discrimination</a:t>
            </a:r>
            <a:endParaRPr b="0" i="0" sz="1400" u="none" cap="none" strike="noStrike">
              <a:solidFill>
                <a:srgbClr val="000000"/>
              </a:solidFill>
              <a:latin typeface="Arial"/>
              <a:ea typeface="Arial"/>
              <a:cs typeface="Arial"/>
              <a:sym typeface="Arial"/>
            </a:endParaRPr>
          </a:p>
        </p:txBody>
      </p:sp>
      <p:sp>
        <p:nvSpPr>
          <p:cNvPr id="221" name="Google Shape;221;p27"/>
          <p:cNvSpPr/>
          <p:nvPr/>
        </p:nvSpPr>
        <p:spPr>
          <a:xfrm>
            <a:off x="9854625" y="2521058"/>
            <a:ext cx="2148396" cy="834501"/>
          </a:xfrm>
          <a:prstGeom prst="rect">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Therapy decision</a:t>
            </a:r>
            <a:endParaRPr b="0" i="0" sz="1400" u="none" cap="none" strike="noStrike">
              <a:solidFill>
                <a:srgbClr val="000000"/>
              </a:solidFill>
              <a:latin typeface="Arial"/>
              <a:ea typeface="Arial"/>
              <a:cs typeface="Arial"/>
              <a:sym typeface="Arial"/>
            </a:endParaRPr>
          </a:p>
        </p:txBody>
      </p:sp>
      <p:grpSp>
        <p:nvGrpSpPr>
          <p:cNvPr id="222" name="Google Shape;222;p27"/>
          <p:cNvGrpSpPr/>
          <p:nvPr/>
        </p:nvGrpSpPr>
        <p:grpSpPr>
          <a:xfrm>
            <a:off x="323484" y="1974467"/>
            <a:ext cx="2584308" cy="1746298"/>
            <a:chOff x="-281243" y="2888301"/>
            <a:chExt cx="3133623" cy="2117487"/>
          </a:xfrm>
        </p:grpSpPr>
        <p:pic>
          <p:nvPicPr>
            <p:cNvPr id="223" name="Google Shape;223;p27"/>
            <p:cNvPicPr preferRelativeResize="0"/>
            <p:nvPr/>
          </p:nvPicPr>
          <p:blipFill rotWithShape="1">
            <a:blip r:embed="rId4">
              <a:alphaModFix/>
            </a:blip>
            <a:srcRect b="0" l="0" r="0" t="0"/>
            <a:stretch/>
          </p:blipFill>
          <p:spPr>
            <a:xfrm>
              <a:off x="-281243" y="3108242"/>
              <a:ext cx="1594629" cy="1751994"/>
            </a:xfrm>
            <a:prstGeom prst="rect">
              <a:avLst/>
            </a:prstGeom>
            <a:noFill/>
            <a:ln>
              <a:noFill/>
            </a:ln>
          </p:spPr>
        </p:pic>
        <p:pic>
          <p:nvPicPr>
            <p:cNvPr id="224" name="Google Shape;224;p27"/>
            <p:cNvPicPr preferRelativeResize="0"/>
            <p:nvPr/>
          </p:nvPicPr>
          <p:blipFill rotWithShape="1">
            <a:blip r:embed="rId5">
              <a:alphaModFix/>
            </a:blip>
            <a:srcRect b="2701" l="18863" r="21128" t="9724"/>
            <a:stretch/>
          </p:blipFill>
          <p:spPr>
            <a:xfrm>
              <a:off x="1552119" y="3108242"/>
              <a:ext cx="1300261" cy="1897546"/>
            </a:xfrm>
            <a:prstGeom prst="rect">
              <a:avLst/>
            </a:prstGeom>
            <a:noFill/>
            <a:ln>
              <a:noFill/>
            </a:ln>
          </p:spPr>
        </p:pic>
        <p:sp>
          <p:nvSpPr>
            <p:cNvPr id="225" name="Google Shape;225;p27"/>
            <p:cNvSpPr/>
            <p:nvPr/>
          </p:nvSpPr>
          <p:spPr>
            <a:xfrm>
              <a:off x="110419" y="3020848"/>
              <a:ext cx="1777058" cy="1657478"/>
            </a:xfrm>
            <a:custGeom>
              <a:rect b="b" l="l" r="r" t="t"/>
              <a:pathLst>
                <a:path extrusionOk="0" h="1657478" w="2253381">
                  <a:moveTo>
                    <a:pt x="2253381" y="434733"/>
                  </a:moveTo>
                  <a:cubicBezTo>
                    <a:pt x="1770485" y="389545"/>
                    <a:pt x="1287590" y="344357"/>
                    <a:pt x="977474" y="275245"/>
                  </a:cubicBezTo>
                  <a:cubicBezTo>
                    <a:pt x="667358" y="206133"/>
                    <a:pt x="536222" y="50189"/>
                    <a:pt x="392683" y="20064"/>
                  </a:cubicBezTo>
                  <a:cubicBezTo>
                    <a:pt x="249143" y="-10062"/>
                    <a:pt x="167628" y="-20694"/>
                    <a:pt x="116237" y="94492"/>
                  </a:cubicBezTo>
                  <a:cubicBezTo>
                    <a:pt x="64846" y="209678"/>
                    <a:pt x="96744" y="514478"/>
                    <a:pt x="84339" y="711180"/>
                  </a:cubicBezTo>
                  <a:cubicBezTo>
                    <a:pt x="71934" y="907882"/>
                    <a:pt x="-68061" y="1116989"/>
                    <a:pt x="41809" y="1274705"/>
                  </a:cubicBezTo>
                  <a:cubicBezTo>
                    <a:pt x="151679" y="1432421"/>
                    <a:pt x="743558" y="1657478"/>
                    <a:pt x="743558" y="1657478"/>
                  </a:cubicBezTo>
                </a:path>
              </a:pathLst>
            </a:cu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sp>
          <p:nvSpPr>
            <p:cNvPr id="226" name="Google Shape;226;p27"/>
            <p:cNvSpPr/>
            <p:nvPr/>
          </p:nvSpPr>
          <p:spPr>
            <a:xfrm>
              <a:off x="88433" y="2888301"/>
              <a:ext cx="1799044" cy="1194601"/>
            </a:xfrm>
            <a:custGeom>
              <a:rect b="b" l="l" r="r" t="t"/>
              <a:pathLst>
                <a:path extrusionOk="0" h="1194601" w="2232837">
                  <a:moveTo>
                    <a:pt x="2232837" y="312099"/>
                  </a:moveTo>
                  <a:cubicBezTo>
                    <a:pt x="1721588" y="273999"/>
                    <a:pt x="1210339" y="235899"/>
                    <a:pt x="871869" y="184508"/>
                  </a:cubicBezTo>
                  <a:cubicBezTo>
                    <a:pt x="533399" y="133117"/>
                    <a:pt x="331381" y="-26371"/>
                    <a:pt x="202018" y="3755"/>
                  </a:cubicBezTo>
                  <a:cubicBezTo>
                    <a:pt x="72655" y="33881"/>
                    <a:pt x="92149" y="273113"/>
                    <a:pt x="95693" y="365262"/>
                  </a:cubicBezTo>
                  <a:cubicBezTo>
                    <a:pt x="99237" y="457411"/>
                    <a:pt x="239232" y="418425"/>
                    <a:pt x="223283" y="556648"/>
                  </a:cubicBezTo>
                  <a:cubicBezTo>
                    <a:pt x="207334" y="694871"/>
                    <a:pt x="0" y="1194601"/>
                    <a:pt x="0" y="1194601"/>
                  </a:cubicBezTo>
                </a:path>
              </a:pathLst>
            </a:custGeom>
            <a:no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a:ea typeface="Open Sans"/>
                <a:cs typeface="Open Sans"/>
                <a:sym typeface="Open Sans"/>
              </a:endParaRPr>
            </a:p>
          </p:txBody>
        </p:sp>
      </p:grpSp>
      <p:cxnSp>
        <p:nvCxnSpPr>
          <p:cNvPr id="227" name="Google Shape;227;p27"/>
          <p:cNvCxnSpPr>
            <a:stCxn id="224" idx="3"/>
            <a:endCxn id="219" idx="1"/>
          </p:cNvCxnSpPr>
          <p:nvPr/>
        </p:nvCxnSpPr>
        <p:spPr>
          <a:xfrm>
            <a:off x="2907792" y="2938309"/>
            <a:ext cx="883200" cy="10500"/>
          </a:xfrm>
          <a:prstGeom prst="straightConnector1">
            <a:avLst/>
          </a:prstGeom>
          <a:noFill/>
          <a:ln cap="flat" cmpd="sng" w="19050">
            <a:solidFill>
              <a:schemeClr val="dk1"/>
            </a:solidFill>
            <a:prstDash val="solid"/>
            <a:miter lim="800000"/>
            <a:headEnd len="sm" w="sm" type="none"/>
            <a:tailEnd len="med" w="med" type="stealth"/>
          </a:ln>
        </p:spPr>
      </p:cxnSp>
      <p:cxnSp>
        <p:nvCxnSpPr>
          <p:cNvPr id="228" name="Google Shape;228;p27"/>
          <p:cNvCxnSpPr>
            <a:stCxn id="219" idx="3"/>
            <a:endCxn id="220" idx="1"/>
          </p:cNvCxnSpPr>
          <p:nvPr/>
        </p:nvCxnSpPr>
        <p:spPr>
          <a:xfrm flipH="1" rot="10800000">
            <a:off x="5939535" y="2938174"/>
            <a:ext cx="883200" cy="10500"/>
          </a:xfrm>
          <a:prstGeom prst="straightConnector1">
            <a:avLst/>
          </a:prstGeom>
          <a:noFill/>
          <a:ln cap="flat" cmpd="sng" w="19050">
            <a:solidFill>
              <a:schemeClr val="dk1"/>
            </a:solidFill>
            <a:prstDash val="solid"/>
            <a:miter lim="800000"/>
            <a:headEnd len="sm" w="sm" type="none"/>
            <a:tailEnd len="med" w="med" type="stealth"/>
          </a:ln>
        </p:spPr>
      </p:cxnSp>
      <p:cxnSp>
        <p:nvCxnSpPr>
          <p:cNvPr id="229" name="Google Shape;229;p27"/>
          <p:cNvCxnSpPr>
            <a:stCxn id="220" idx="3"/>
            <a:endCxn id="221" idx="1"/>
          </p:cNvCxnSpPr>
          <p:nvPr/>
        </p:nvCxnSpPr>
        <p:spPr>
          <a:xfrm>
            <a:off x="8971278" y="2938308"/>
            <a:ext cx="883200" cy="0"/>
          </a:xfrm>
          <a:prstGeom prst="straightConnector1">
            <a:avLst/>
          </a:prstGeom>
          <a:noFill/>
          <a:ln cap="flat" cmpd="sng" w="19050">
            <a:solidFill>
              <a:schemeClr val="dk1"/>
            </a:solidFill>
            <a:prstDash val="solid"/>
            <a:miter lim="800000"/>
            <a:headEnd len="sm" w="sm" type="none"/>
            <a:tailEnd len="med" w="med" type="stealth"/>
          </a:ln>
        </p:spPr>
      </p:cxnSp>
      <p:grpSp>
        <p:nvGrpSpPr>
          <p:cNvPr id="230" name="Google Shape;230;p27"/>
          <p:cNvGrpSpPr/>
          <p:nvPr/>
        </p:nvGrpSpPr>
        <p:grpSpPr>
          <a:xfrm>
            <a:off x="3788188" y="3400358"/>
            <a:ext cx="2098507" cy="502514"/>
            <a:chOff x="1096585" y="4292206"/>
            <a:chExt cx="9998830" cy="2394345"/>
          </a:xfrm>
        </p:grpSpPr>
        <p:pic>
          <p:nvPicPr>
            <p:cNvPr id="231" name="Google Shape;231;p27"/>
            <p:cNvPicPr preferRelativeResize="0"/>
            <p:nvPr/>
          </p:nvPicPr>
          <p:blipFill rotWithShape="1">
            <a:blip r:embed="rId3">
              <a:alphaModFix/>
            </a:blip>
            <a:srcRect b="66747" l="13857" r="10758" t="12213"/>
            <a:stretch/>
          </p:blipFill>
          <p:spPr>
            <a:xfrm>
              <a:off x="1096585" y="4529138"/>
              <a:ext cx="9998830" cy="2157413"/>
            </a:xfrm>
            <a:prstGeom prst="rect">
              <a:avLst/>
            </a:prstGeom>
            <a:noFill/>
            <a:ln>
              <a:noFill/>
            </a:ln>
          </p:spPr>
        </p:pic>
        <p:sp>
          <p:nvSpPr>
            <p:cNvPr id="232" name="Google Shape;232;p27"/>
            <p:cNvSpPr/>
            <p:nvPr/>
          </p:nvSpPr>
          <p:spPr>
            <a:xfrm>
              <a:off x="1871663" y="4572002"/>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3" name="Google Shape;233;p27"/>
            <p:cNvSpPr/>
            <p:nvPr/>
          </p:nvSpPr>
          <p:spPr>
            <a:xfrm>
              <a:off x="2940236" y="4714876"/>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4" name="Google Shape;234;p27"/>
            <p:cNvSpPr/>
            <p:nvPr/>
          </p:nvSpPr>
          <p:spPr>
            <a:xfrm>
              <a:off x="3987982" y="4341020"/>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5" name="Google Shape;235;p27"/>
            <p:cNvSpPr/>
            <p:nvPr/>
          </p:nvSpPr>
          <p:spPr>
            <a:xfrm>
              <a:off x="5076783" y="4479929"/>
              <a:ext cx="442913" cy="400050"/>
            </a:xfrm>
            <a:prstGeom prst="star5">
              <a:avLst>
                <a:gd fmla="val 1586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6" name="Google Shape;236;p27"/>
            <p:cNvSpPr/>
            <p:nvPr/>
          </p:nvSpPr>
          <p:spPr>
            <a:xfrm>
              <a:off x="6180232" y="4434684"/>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7" name="Google Shape;237;p27"/>
            <p:cNvSpPr/>
            <p:nvPr/>
          </p:nvSpPr>
          <p:spPr>
            <a:xfrm>
              <a:off x="7264541" y="4622802"/>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8" name="Google Shape;238;p27"/>
            <p:cNvSpPr/>
            <p:nvPr/>
          </p:nvSpPr>
          <p:spPr>
            <a:xfrm>
              <a:off x="8324103" y="4595816"/>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39" name="Google Shape;239;p27"/>
            <p:cNvSpPr/>
            <p:nvPr/>
          </p:nvSpPr>
          <p:spPr>
            <a:xfrm>
              <a:off x="9383665" y="4292206"/>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40" name="Google Shape;240;p27"/>
            <p:cNvSpPr/>
            <p:nvPr/>
          </p:nvSpPr>
          <p:spPr>
            <a:xfrm>
              <a:off x="10482262" y="4595816"/>
              <a:ext cx="442913" cy="400050"/>
            </a:xfrm>
            <a:prstGeom prst="star5">
              <a:avLst>
                <a:gd fmla="val 19098" name="adj"/>
                <a:gd fmla="val 105146" name="hf"/>
                <a:gd fmla="val 110557"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sp>
        <p:nvSpPr>
          <p:cNvPr id="241" name="Google Shape;241;p27"/>
          <p:cNvSpPr/>
          <p:nvPr/>
        </p:nvSpPr>
        <p:spPr>
          <a:xfrm>
            <a:off x="3791139" y="3355558"/>
            <a:ext cx="2145445" cy="116780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42" name="Google Shape;242;p27"/>
          <p:cNvSpPr/>
          <p:nvPr/>
        </p:nvSpPr>
        <p:spPr>
          <a:xfrm>
            <a:off x="6812565" y="3354846"/>
            <a:ext cx="2145445" cy="116780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43" name="Google Shape;243;p27"/>
          <p:cNvSpPr txBox="1"/>
          <p:nvPr/>
        </p:nvSpPr>
        <p:spPr>
          <a:xfrm>
            <a:off x="7020082" y="3365924"/>
            <a:ext cx="173041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Discriminator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Discriminator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Discriminator #n</a:t>
            </a:r>
            <a:endParaRPr b="0" i="0" sz="1400" u="none" cap="none" strike="noStrike">
              <a:solidFill>
                <a:srgbClr val="000000"/>
              </a:solidFill>
              <a:latin typeface="Arial"/>
              <a:ea typeface="Arial"/>
              <a:cs typeface="Arial"/>
              <a:sym typeface="Arial"/>
            </a:endParaRPr>
          </a:p>
        </p:txBody>
      </p:sp>
      <p:sp>
        <p:nvSpPr>
          <p:cNvPr id="244" name="Google Shape;2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5" name="Google Shape;245;p27"/>
          <p:cNvSpPr txBox="1"/>
          <p:nvPr/>
        </p:nvSpPr>
        <p:spPr>
          <a:xfrm>
            <a:off x="4395021" y="1998292"/>
            <a:ext cx="111325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Open Sans"/>
                <a:ea typeface="Open Sans"/>
                <a:cs typeface="Open Sans"/>
                <a:sym typeface="Open Sans"/>
              </a:rPr>
              <a:t>Step 1</a:t>
            </a:r>
            <a:endParaRPr b="0" i="0" sz="1400" u="none" cap="none" strike="noStrike">
              <a:solidFill>
                <a:srgbClr val="000000"/>
              </a:solidFill>
              <a:latin typeface="Arial"/>
              <a:ea typeface="Arial"/>
              <a:cs typeface="Arial"/>
              <a:sym typeface="Arial"/>
            </a:endParaRPr>
          </a:p>
        </p:txBody>
      </p:sp>
      <p:sp>
        <p:nvSpPr>
          <p:cNvPr id="246" name="Google Shape;246;p27"/>
          <p:cNvSpPr txBox="1"/>
          <p:nvPr/>
        </p:nvSpPr>
        <p:spPr>
          <a:xfrm>
            <a:off x="7328660" y="1998292"/>
            <a:ext cx="111325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Open Sans"/>
                <a:ea typeface="Open Sans"/>
                <a:cs typeface="Open Sans"/>
                <a:sym typeface="Open Sans"/>
              </a:rPr>
              <a:t>Step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8"/>
          <p:cNvSpPr/>
          <p:nvPr/>
        </p:nvSpPr>
        <p:spPr>
          <a:xfrm>
            <a:off x="1196502" y="1303415"/>
            <a:ext cx="10194587" cy="1721888"/>
          </a:xfrm>
          <a:prstGeom prst="rect">
            <a:avLst/>
          </a:prstGeom>
          <a:gradFill>
            <a:gsLst>
              <a:gs pos="0">
                <a:srgbClr val="F7BCA2"/>
              </a:gs>
              <a:gs pos="50000">
                <a:srgbClr val="F4B093"/>
              </a:gs>
              <a:gs pos="100000">
                <a:srgbClr val="F7A47F"/>
              </a:gs>
            </a:gsLst>
            <a:lin ang="5400000" scaled="0"/>
          </a:gradFill>
          <a:ln cap="flat"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Open Sans"/>
                <a:ea typeface="Open Sans"/>
                <a:cs typeface="Open Sans"/>
                <a:sym typeface="Open Sans"/>
              </a:rPr>
              <a:t>Peak detection errors can be responsible for up to </a:t>
            </a:r>
            <a:r>
              <a:rPr b="0" i="0" lang="en-US" sz="2400" u="none" cap="none" strike="noStrike">
                <a:solidFill>
                  <a:srgbClr val="FF0000"/>
                </a:solidFill>
                <a:latin typeface="Open Sans"/>
                <a:ea typeface="Open Sans"/>
                <a:cs typeface="Open Sans"/>
                <a:sym typeface="Open Sans"/>
              </a:rPr>
              <a:t>10% </a:t>
            </a:r>
            <a:r>
              <a:rPr b="0" i="0" lang="en-US" sz="2400" u="none" cap="none" strike="noStrike">
                <a:solidFill>
                  <a:schemeClr val="dk1"/>
                </a:solidFill>
                <a:latin typeface="Open Sans"/>
                <a:ea typeface="Open Sans"/>
                <a:cs typeface="Open Sans"/>
                <a:sym typeface="Open Sans"/>
              </a:rPr>
              <a:t>of decision errors (mistake a fatal arrhythmia for non-fatal or vice-versa)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253" name="Google Shape;253;p28"/>
          <p:cNvSpPr/>
          <p:nvPr/>
        </p:nvSpPr>
        <p:spPr>
          <a:xfrm>
            <a:off x="720" y="-9720"/>
            <a:ext cx="12188880" cy="1561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Life-Critical Autonomous Medical devices</a:t>
            </a:r>
            <a:endParaRPr b="0" i="0" sz="1800" u="none" cap="none" strike="noStrike">
              <a:solidFill>
                <a:schemeClr val="dk1"/>
              </a:solidFill>
              <a:latin typeface="Open Sans"/>
              <a:ea typeface="Open Sans"/>
              <a:cs typeface="Open Sans"/>
              <a:sym typeface="Open Sans"/>
            </a:endParaRPr>
          </a:p>
        </p:txBody>
      </p:sp>
      <p:sp>
        <p:nvSpPr>
          <p:cNvPr id="254" name="Google Shape;25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5" name="Google Shape;255;p28"/>
          <p:cNvPicPr preferRelativeResize="0"/>
          <p:nvPr/>
        </p:nvPicPr>
        <p:blipFill rotWithShape="1">
          <a:blip r:embed="rId3">
            <a:alphaModFix/>
          </a:blip>
          <a:srcRect b="0" l="0" r="0" t="0"/>
          <a:stretch/>
        </p:blipFill>
        <p:spPr>
          <a:xfrm>
            <a:off x="1979578" y="3273236"/>
            <a:ext cx="8803532" cy="3497118"/>
          </a:xfrm>
          <a:prstGeom prst="rect">
            <a:avLst/>
          </a:prstGeom>
          <a:noFill/>
          <a:ln>
            <a:noFill/>
          </a:ln>
        </p:spPr>
      </p:pic>
      <p:sp>
        <p:nvSpPr>
          <p:cNvPr id="256" name="Google Shape;256;p28"/>
          <p:cNvSpPr txBox="1"/>
          <p:nvPr/>
        </p:nvSpPr>
        <p:spPr>
          <a:xfrm>
            <a:off x="601082" y="3769489"/>
            <a:ext cx="128022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Atrial EGM:</a:t>
            </a:r>
            <a:endParaRPr b="0" i="0" sz="1400" u="none" cap="none" strike="noStrike">
              <a:solidFill>
                <a:srgbClr val="000000"/>
              </a:solidFill>
              <a:latin typeface="Arial"/>
              <a:ea typeface="Arial"/>
              <a:cs typeface="Arial"/>
              <a:sym typeface="Arial"/>
            </a:endParaRPr>
          </a:p>
        </p:txBody>
      </p:sp>
      <p:sp>
        <p:nvSpPr>
          <p:cNvPr id="257" name="Google Shape;257;p28"/>
          <p:cNvSpPr txBox="1"/>
          <p:nvPr/>
        </p:nvSpPr>
        <p:spPr>
          <a:xfrm>
            <a:off x="110242" y="4513675"/>
            <a:ext cx="1810367"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Ventricular EGM:</a:t>
            </a:r>
            <a:endParaRPr b="0" i="0" sz="1400" u="none" cap="none" strike="noStrike">
              <a:solidFill>
                <a:srgbClr val="000000"/>
              </a:solidFill>
              <a:latin typeface="Arial"/>
              <a:ea typeface="Arial"/>
              <a:cs typeface="Arial"/>
              <a:sym typeface="Arial"/>
            </a:endParaRPr>
          </a:p>
        </p:txBody>
      </p:sp>
      <p:sp>
        <p:nvSpPr>
          <p:cNvPr id="258" name="Google Shape;258;p28"/>
          <p:cNvSpPr txBox="1"/>
          <p:nvPr/>
        </p:nvSpPr>
        <p:spPr>
          <a:xfrm>
            <a:off x="877994" y="5442527"/>
            <a:ext cx="110158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A sensed:</a:t>
            </a:r>
            <a:endParaRPr b="0" i="0" sz="1400" u="none" cap="none" strike="noStrike">
              <a:solidFill>
                <a:srgbClr val="000000"/>
              </a:solidFill>
              <a:latin typeface="Arial"/>
              <a:ea typeface="Arial"/>
              <a:cs typeface="Arial"/>
              <a:sym typeface="Arial"/>
            </a:endParaRPr>
          </a:p>
        </p:txBody>
      </p:sp>
      <p:sp>
        <p:nvSpPr>
          <p:cNvPr id="259" name="Google Shape;259;p28"/>
          <p:cNvSpPr txBox="1"/>
          <p:nvPr/>
        </p:nvSpPr>
        <p:spPr>
          <a:xfrm>
            <a:off x="881200" y="5811859"/>
            <a:ext cx="109837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V sensed: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4"/>
          <p:cNvSpPr/>
          <p:nvPr/>
        </p:nvSpPr>
        <p:spPr>
          <a:xfrm>
            <a:off x="158750" y="230176"/>
            <a:ext cx="11874501" cy="791228"/>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Real-Life Problem: VT/SVT Discrimination</a:t>
            </a:r>
            <a:endParaRPr b="0" i="0" sz="1400" u="none" cap="none" strike="noStrike">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3">
            <a:alphaModFix/>
          </a:blip>
          <a:srcRect b="0" l="0" r="0" t="0"/>
          <a:stretch/>
        </p:blipFill>
        <p:spPr>
          <a:xfrm>
            <a:off x="291931" y="1321239"/>
            <a:ext cx="4429125" cy="2581275"/>
          </a:xfrm>
          <a:prstGeom prst="rect">
            <a:avLst/>
          </a:prstGeom>
          <a:noFill/>
          <a:ln>
            <a:noFill/>
          </a:ln>
        </p:spPr>
      </p:pic>
      <p:pic>
        <p:nvPicPr>
          <p:cNvPr id="101" name="Google Shape;101;p14"/>
          <p:cNvPicPr preferRelativeResize="0"/>
          <p:nvPr/>
        </p:nvPicPr>
        <p:blipFill rotWithShape="1">
          <a:blip r:embed="rId4">
            <a:alphaModFix/>
          </a:blip>
          <a:srcRect b="0" l="0" r="0" t="0"/>
          <a:stretch/>
        </p:blipFill>
        <p:spPr>
          <a:xfrm>
            <a:off x="4844375" y="1348899"/>
            <a:ext cx="2581075" cy="2581075"/>
          </a:xfrm>
          <a:prstGeom prst="rect">
            <a:avLst/>
          </a:prstGeom>
          <a:noFill/>
          <a:ln>
            <a:noFill/>
          </a:ln>
        </p:spPr>
      </p:pic>
      <p:pic>
        <p:nvPicPr>
          <p:cNvPr id="102" name="Google Shape;102;p14"/>
          <p:cNvPicPr preferRelativeResize="0"/>
          <p:nvPr/>
        </p:nvPicPr>
        <p:blipFill rotWithShape="1">
          <a:blip r:embed="rId5">
            <a:alphaModFix/>
          </a:blip>
          <a:srcRect b="0" l="0" r="0" t="0"/>
          <a:stretch/>
        </p:blipFill>
        <p:spPr>
          <a:xfrm>
            <a:off x="3384010" y="1322962"/>
            <a:ext cx="1335526" cy="1335526"/>
          </a:xfrm>
          <a:prstGeom prst="rect">
            <a:avLst/>
          </a:prstGeom>
          <a:noFill/>
          <a:ln>
            <a:noFill/>
          </a:ln>
        </p:spPr>
      </p:pic>
      <p:sp>
        <p:nvSpPr>
          <p:cNvPr id="103" name="Google Shape;103;p14"/>
          <p:cNvSpPr/>
          <p:nvPr/>
        </p:nvSpPr>
        <p:spPr>
          <a:xfrm>
            <a:off x="363165" y="4066560"/>
            <a:ext cx="8839201" cy="175432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Heart disease is the leading cause of death around the world.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More than 1000 Americans died each day in 2016 from heart attacks.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 </a:t>
            </a:r>
            <a:r>
              <a:rPr b="0" i="0" lang="en-US" sz="1800" u="none" cap="none" strike="noStrike">
                <a:solidFill>
                  <a:srgbClr val="FF0000"/>
                </a:solidFill>
                <a:latin typeface="Open Sans"/>
                <a:ea typeface="Open Sans"/>
                <a:cs typeface="Open Sans"/>
                <a:sym typeface="Open Sans"/>
              </a:rPr>
              <a:t>Ventricular Tachycardia (VT)</a:t>
            </a:r>
            <a:r>
              <a:rPr b="0" i="0" lang="en-US" sz="1800" u="none" cap="none" strike="noStrike">
                <a:solidFill>
                  <a:schemeClr val="dk1"/>
                </a:solidFill>
                <a:latin typeface="Open Sans"/>
                <a:ea typeface="Open Sans"/>
                <a:cs typeface="Open Sans"/>
                <a:sym typeface="Open Sans"/>
              </a:rPr>
              <a:t> is a potentially fatal arrhythmia.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 </a:t>
            </a:r>
            <a:r>
              <a:rPr b="0" i="0" lang="en-US" sz="1800" u="none" cap="none" strike="noStrike">
                <a:solidFill>
                  <a:schemeClr val="accent6"/>
                </a:solidFill>
                <a:latin typeface="Open Sans"/>
                <a:ea typeface="Open Sans"/>
                <a:cs typeface="Open Sans"/>
                <a:sym typeface="Open Sans"/>
              </a:rPr>
              <a:t>Supraventricular Tachycardia (SVT)</a:t>
            </a:r>
            <a:r>
              <a:rPr b="0" i="0" lang="en-US" sz="1800" u="none" cap="none" strike="noStrike">
                <a:solidFill>
                  <a:schemeClr val="dk1"/>
                </a:solidFill>
                <a:latin typeface="Open Sans"/>
                <a:ea typeface="Open Sans"/>
                <a:cs typeface="Open Sans"/>
                <a:sym typeface="Open Sans"/>
              </a:rPr>
              <a:t> is not considered to be dangerous.</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9766570" y="5061096"/>
            <a:ext cx="2279514" cy="52322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Open Sans"/>
                <a:ea typeface="Open Sans"/>
                <a:cs typeface="Open Sans"/>
                <a:sym typeface="Open Sans"/>
              </a:rPr>
              <a:t>ICD shock to the heart to stop a fatal arrhythmia</a:t>
            </a:r>
            <a:endParaRPr b="0" i="0" sz="1400" u="none" cap="none" strike="noStrike">
              <a:solidFill>
                <a:schemeClr val="dk1"/>
              </a:solidFill>
              <a:latin typeface="Open Sans"/>
              <a:ea typeface="Open Sans"/>
              <a:cs typeface="Open Sans"/>
              <a:sym typeface="Open Sans"/>
            </a:endParaRPr>
          </a:p>
        </p:txBody>
      </p:sp>
      <p:sp>
        <p:nvSpPr>
          <p:cNvPr id="105" name="Google Shape;105;p14"/>
          <p:cNvSpPr/>
          <p:nvPr/>
        </p:nvSpPr>
        <p:spPr>
          <a:xfrm>
            <a:off x="2282758" y="6001967"/>
            <a:ext cx="7626485" cy="535021"/>
          </a:xfrm>
          <a:prstGeom prst="roundRect">
            <a:avLst>
              <a:gd fmla="val 16667" name="adj"/>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Project goal:</a:t>
            </a:r>
            <a:r>
              <a:rPr b="0" i="0" lang="en-US" sz="1800" u="none" cap="none" strike="noStrike">
                <a:solidFill>
                  <a:schemeClr val="dk1"/>
                </a:solidFill>
                <a:latin typeface="Open Sans"/>
                <a:ea typeface="Open Sans"/>
                <a:cs typeface="Open Sans"/>
                <a:sym typeface="Open Sans"/>
              </a:rPr>
              <a:t> analyze cardiac arrhythmia discrimination algorithms</a:t>
            </a:r>
            <a:endParaRPr b="0" i="0" sz="1400" u="none" cap="none" strike="noStrike">
              <a:solidFill>
                <a:srgbClr val="000000"/>
              </a:solidFill>
              <a:latin typeface="Arial"/>
              <a:ea typeface="Arial"/>
              <a:cs typeface="Arial"/>
              <a:sym typeface="Arial"/>
            </a:endParaRPr>
          </a:p>
        </p:txBody>
      </p:sp>
      <p:pic>
        <p:nvPicPr>
          <p:cNvPr id="106" name="Google Shape;106;p14"/>
          <p:cNvPicPr preferRelativeResize="0"/>
          <p:nvPr/>
        </p:nvPicPr>
        <p:blipFill rotWithShape="1">
          <a:blip r:embed="rId6">
            <a:alphaModFix/>
          </a:blip>
          <a:srcRect b="0" l="0" r="0" t="0"/>
          <a:stretch/>
        </p:blipFill>
        <p:spPr>
          <a:xfrm>
            <a:off x="9711480" y="1151703"/>
            <a:ext cx="2224357" cy="39261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p:nvPr/>
        </p:nvSpPr>
        <p:spPr>
          <a:xfrm>
            <a:off x="158750" y="230176"/>
            <a:ext cx="11874501" cy="791228"/>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Datasets and performance measures</a:t>
            </a:r>
            <a:endParaRPr b="0" i="0" sz="1400" u="none" cap="none" strike="noStrike">
              <a:solidFill>
                <a:srgbClr val="000000"/>
              </a:solidFill>
              <a:latin typeface="Arial"/>
              <a:ea typeface="Arial"/>
              <a:cs typeface="Arial"/>
              <a:sym typeface="Arial"/>
            </a:endParaRPr>
          </a:p>
        </p:txBody>
      </p:sp>
      <p:sp>
        <p:nvSpPr>
          <p:cNvPr id="113" name="Google Shape;113;p15"/>
          <p:cNvSpPr txBox="1"/>
          <p:nvPr/>
        </p:nvSpPr>
        <p:spPr>
          <a:xfrm>
            <a:off x="280693" y="1305345"/>
            <a:ext cx="11352300" cy="424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Open Sans"/>
              <a:buAutoNum type="arabicPeriod"/>
            </a:pPr>
            <a:r>
              <a:rPr b="0" i="0" lang="en-US" sz="1800" u="none" cap="none" strike="noStrike">
                <a:solidFill>
                  <a:schemeClr val="dk1"/>
                </a:solidFill>
                <a:latin typeface="Open Sans"/>
                <a:ea typeface="Open Sans"/>
                <a:cs typeface="Open Sans"/>
                <a:sym typeface="Open Sans"/>
              </a:rPr>
              <a:t>Ann Arbor Electrogram Libraries</a:t>
            </a:r>
            <a:endParaRPr b="0" i="0" sz="1800" u="none" cap="none" strike="noStrike">
              <a:solidFill>
                <a:schemeClr val="dk1"/>
              </a:solidFill>
              <a:latin typeface="Open Sans"/>
              <a:ea typeface="Open Sans"/>
              <a:cs typeface="Open Sans"/>
              <a:sym typeface="Open Sans"/>
            </a:endParaRPr>
          </a:p>
          <a:p>
            <a:pPr indent="-342900" lvl="1" marL="914400" marR="0" rtl="0" algn="l">
              <a:lnSpc>
                <a:spcPct val="10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89 EGM signals: 62 VT, 27 SVT</a:t>
            </a:r>
            <a:endParaRPr b="0" i="0" sz="1800" u="none" cap="none" strike="noStrike">
              <a:solidFill>
                <a:schemeClr val="dk1"/>
              </a:solidFill>
              <a:latin typeface="Open Sans"/>
              <a:ea typeface="Open Sans"/>
              <a:cs typeface="Open Sans"/>
              <a:sym typeface="Open Sans"/>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chemeClr val="dk1"/>
              </a:buClr>
              <a:buSzPts val="1800"/>
              <a:buFont typeface="Open Sans"/>
              <a:buAutoNum type="arabicPeriod"/>
            </a:pPr>
            <a:r>
              <a:rPr b="0" i="0" lang="en-US" sz="1800" u="none" cap="none" strike="noStrike">
                <a:solidFill>
                  <a:schemeClr val="dk1"/>
                </a:solidFill>
                <a:latin typeface="Open Sans"/>
                <a:ea typeface="Open Sans"/>
                <a:cs typeface="Open Sans"/>
                <a:sym typeface="Open Sans"/>
              </a:rPr>
              <a:t>Cardiac model EGM database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1920 EGM signals:</a:t>
            </a:r>
            <a:r>
              <a:rPr b="0" i="0" lang="en-US" sz="1400" u="none" cap="none" strike="noStrike">
                <a:solidFill>
                  <a:srgbClr val="000000"/>
                </a:solidFill>
                <a:latin typeface="Arial"/>
                <a:ea typeface="Arial"/>
                <a:cs typeface="Arial"/>
                <a:sym typeface="Arial"/>
              </a:rPr>
              <a:t> </a:t>
            </a:r>
            <a:r>
              <a:rPr b="0" i="0" lang="en-US" sz="1800" u="none" cap="none" strike="noStrike">
                <a:solidFill>
                  <a:schemeClr val="dk1"/>
                </a:solidFill>
                <a:latin typeface="Open Sans"/>
                <a:ea typeface="Open Sans"/>
                <a:cs typeface="Open Sans"/>
                <a:sym typeface="Open Sans"/>
              </a:rPr>
              <a:t>960 VTs,</a:t>
            </a:r>
            <a:r>
              <a:rPr b="0" i="0" lang="en-US" sz="1400" u="none" cap="none" strike="noStrike">
                <a:solidFill>
                  <a:srgbClr val="000000"/>
                </a:solidFill>
                <a:latin typeface="Arial"/>
                <a:ea typeface="Arial"/>
                <a:cs typeface="Arial"/>
                <a:sym typeface="Arial"/>
              </a:rPr>
              <a:t> </a:t>
            </a:r>
            <a:r>
              <a:rPr b="0" i="0" lang="en-US" sz="1800" u="none" cap="none" strike="noStrike">
                <a:solidFill>
                  <a:schemeClr val="dk1"/>
                </a:solidFill>
                <a:latin typeface="Open Sans"/>
                <a:ea typeface="Open Sans"/>
                <a:cs typeface="Open Sans"/>
                <a:sym typeface="Open Sans"/>
              </a:rPr>
              <a:t>960 SVTs</a:t>
            </a:r>
            <a:endParaRPr b="0" i="0" sz="14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FP (misclassifying SVT as VT) might lead to a process of further examination and treatment episodes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FN (misclassifying VT as SVT) might put the patient in the risk of death.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Complex performance measures: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TPR (# correctly detected VT/# true VTs)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TNT (# correctly detected SVT/# true SVTs)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Precision</a:t>
            </a:r>
            <a:endParaRPr b="0" i="0" sz="1400" u="none" cap="none" strike="noStrike">
              <a:solidFill>
                <a:srgbClr val="000000"/>
              </a:solidFill>
              <a:latin typeface="Arial"/>
              <a:ea typeface="Arial"/>
              <a:cs typeface="Arial"/>
              <a:sym typeface="Arial"/>
            </a:endParaRPr>
          </a:p>
        </p:txBody>
      </p:sp>
      <p:pic>
        <p:nvPicPr>
          <p:cNvPr id="114" name="Google Shape;114;p15"/>
          <p:cNvPicPr preferRelativeResize="0"/>
          <p:nvPr/>
        </p:nvPicPr>
        <p:blipFill rotWithShape="1">
          <a:blip r:embed="rId3">
            <a:alphaModFix/>
          </a:blip>
          <a:srcRect b="0" l="0" r="0" t="0"/>
          <a:stretch/>
        </p:blipFill>
        <p:spPr>
          <a:xfrm>
            <a:off x="6380963" y="1187586"/>
            <a:ext cx="5121953" cy="2880452"/>
          </a:xfrm>
          <a:prstGeom prst="rect">
            <a:avLst/>
          </a:prstGeom>
          <a:noFill/>
          <a:ln>
            <a:noFill/>
          </a:ln>
        </p:spPr>
      </p:pic>
      <p:sp>
        <p:nvSpPr>
          <p:cNvPr id="115" name="Google Shape;115;p15"/>
          <p:cNvSpPr/>
          <p:nvPr/>
        </p:nvSpPr>
        <p:spPr>
          <a:xfrm>
            <a:off x="5447489" y="6357600"/>
            <a:ext cx="6744511" cy="50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[1] AAEL (</a:t>
            </a:r>
            <a:r>
              <a:rPr b="0" i="0" lang="en-US" sz="1300" u="sng" cap="none" strike="noStrike">
                <a:solidFill>
                  <a:schemeClr val="hlink"/>
                </a:solidFill>
                <a:latin typeface="Arial"/>
                <a:ea typeface="Arial"/>
                <a:cs typeface="Arial"/>
                <a:sym typeface="Arial"/>
                <a:hlinkClick r:id="rId4"/>
              </a:rPr>
              <a:t>http://electrogram.com/</a:t>
            </a:r>
            <a:r>
              <a:rPr b="0" i="0" lang="en-US" sz="1300" u="none" cap="none" strike="noStrike">
                <a:solidFill>
                  <a:schemeClr val="dk1"/>
                </a:solidFill>
                <a:latin typeface="Arial"/>
                <a:ea typeface="Arial"/>
                <a:cs typeface="Arial"/>
                <a:sym typeface="Arial"/>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[2] Jiang et al. In-silico pre-clinical trials for implantable cardioverter defibrillators, 2016</a:t>
            </a:r>
            <a:endParaRPr b="0" i="0" sz="1300" u="none" cap="none" strike="noStrike">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p:nvPr/>
        </p:nvSpPr>
        <p:spPr>
          <a:xfrm>
            <a:off x="158750" y="230176"/>
            <a:ext cx="11874501" cy="791228"/>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ML formulation</a:t>
            </a:r>
            <a:endParaRPr b="0" i="0" sz="1400" u="none" cap="none" strike="noStrike">
              <a:solidFill>
                <a:srgbClr val="000000"/>
              </a:solidFill>
              <a:latin typeface="Arial"/>
              <a:ea typeface="Arial"/>
              <a:cs typeface="Arial"/>
              <a:sym typeface="Arial"/>
            </a:endParaRPr>
          </a:p>
        </p:txBody>
      </p:sp>
      <p:sp>
        <p:nvSpPr>
          <p:cNvPr id="121" name="Google Shape;121;p16"/>
          <p:cNvSpPr txBox="1"/>
          <p:nvPr/>
        </p:nvSpPr>
        <p:spPr>
          <a:xfrm>
            <a:off x="593273" y="1812420"/>
            <a:ext cx="11197108" cy="4862700"/>
          </a:xfrm>
          <a:prstGeom prst="rect">
            <a:avLst/>
          </a:prstGeom>
          <a:blipFill rotWithShape="1">
            <a:blip r:embed="rId3">
              <a:alphaModFix/>
            </a:blip>
            <a:stretch>
              <a:fillRect b="0" l="-434"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p:nvPr/>
        </p:nvSpPr>
        <p:spPr>
          <a:xfrm>
            <a:off x="158750" y="230176"/>
            <a:ext cx="11874501" cy="791228"/>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1: DNN</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a:off x="484675" y="1837450"/>
            <a:ext cx="11087100" cy="48987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Data: 12-features representation.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Train: 800 VT, 800 SVT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Test: 160VT, 160 SVT</a:t>
            </a:r>
            <a:endParaRPr b="0" i="0" sz="14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1714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342900" marR="0" rtl="0" algn="l">
              <a:lnSpc>
                <a:spcPct val="10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Feed-forward fully-connected neural network</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12 input neurons, 2 hidden layers (10 neurons each, Relu), 1 output neuron (Logistic sigmoid)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Implementation: Python, Keras 2.2.4</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Loss function: Cross entropy (log-loss)</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Epochs: 3000</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Mini-batch gradient descent: 128, learning rate: 0.01</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CC0000"/>
              </a:buClr>
              <a:buSzPts val="1800"/>
              <a:buFont typeface="Open Sans"/>
              <a:buChar char="•"/>
            </a:pPr>
            <a:r>
              <a:rPr b="0" i="0" lang="en-US" sz="1800" u="none" cap="none" strike="noStrike">
                <a:solidFill>
                  <a:srgbClr val="CC0000"/>
                </a:solidFill>
                <a:latin typeface="Open Sans"/>
                <a:ea typeface="Open Sans"/>
                <a:cs typeface="Open Sans"/>
                <a:sym typeface="Open Sans"/>
              </a:rPr>
              <a:t>FN, misclassifying VT as SVT: 14/160</a:t>
            </a:r>
            <a:endParaRPr b="0" i="0" sz="1800" u="none" cap="none" strike="noStrike">
              <a:solidFill>
                <a:srgbClr val="CC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8761D"/>
              </a:buClr>
              <a:buSzPts val="1800"/>
              <a:buFont typeface="Open Sans"/>
              <a:buChar char="•"/>
            </a:pPr>
            <a:r>
              <a:rPr b="0" i="0" lang="en-US" sz="1800" u="none" cap="none" strike="noStrike">
                <a:solidFill>
                  <a:srgbClr val="38761D"/>
                </a:solidFill>
                <a:latin typeface="Open Sans"/>
                <a:ea typeface="Open Sans"/>
                <a:cs typeface="Open Sans"/>
                <a:sym typeface="Open Sans"/>
              </a:rPr>
              <a:t>FP, misclassifying SVT as VT: 7/160</a:t>
            </a:r>
            <a:endParaRPr b="0" i="0" sz="1800" u="none" cap="none" strike="noStrike">
              <a:solidFill>
                <a:srgbClr val="38761D"/>
              </a:solidFill>
              <a:latin typeface="Open Sans"/>
              <a:ea typeface="Open Sans"/>
              <a:cs typeface="Open Sans"/>
              <a:sym typeface="Open Sans"/>
            </a:endParaRPr>
          </a:p>
        </p:txBody>
      </p:sp>
      <p:graphicFrame>
        <p:nvGraphicFramePr>
          <p:cNvPr id="128" name="Google Shape;128;p17"/>
          <p:cNvGraphicFramePr/>
          <p:nvPr/>
        </p:nvGraphicFramePr>
        <p:xfrm>
          <a:off x="7175625" y="4048550"/>
          <a:ext cx="3000000" cy="3000000"/>
        </p:xfrm>
        <a:graphic>
          <a:graphicData uri="http://schemas.openxmlformats.org/drawingml/2006/table">
            <a:tbl>
              <a:tblPr>
                <a:noFill/>
                <a:tableStyleId>{96E59807-A7BE-43BC-A067-6E1BB38757AB}</a:tableStyleId>
              </a:tblPr>
              <a:tblGrid>
                <a:gridCol w="1979550"/>
                <a:gridCol w="1979550"/>
              </a:tblGrid>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Open Sans"/>
                          <a:ea typeface="Open Sans"/>
                          <a:cs typeface="Open Sans"/>
                          <a:sym typeface="Open Sans"/>
                        </a:rPr>
                        <a:t>Accuracy 0-1</a:t>
                      </a:r>
                      <a:endParaRPr sz="1800" u="none" cap="none" strike="noStrike">
                        <a:latin typeface="Open Sans"/>
                        <a:ea typeface="Open Sans"/>
                        <a:cs typeface="Open Sans"/>
                        <a:sym typeface="Open Sans"/>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Open Sans"/>
                          <a:ea typeface="Open Sans"/>
                          <a:cs typeface="Open Sans"/>
                          <a:sym typeface="Open Sans"/>
                        </a:rPr>
                        <a:t>0.9344</a:t>
                      </a:r>
                      <a:endParaRPr sz="1800" u="none" cap="none" strike="noStrike">
                        <a:latin typeface="Open Sans"/>
                        <a:ea typeface="Open Sans"/>
                        <a:cs typeface="Open Sans"/>
                        <a:sym typeface="Open Sans"/>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Open Sans"/>
                          <a:ea typeface="Open Sans"/>
                          <a:cs typeface="Open Sans"/>
                          <a:sym typeface="Open Sans"/>
                        </a:rPr>
                        <a:t>Sensitivity (TPR)</a:t>
                      </a:r>
                      <a:endParaRPr sz="1800" u="none" cap="none" strike="noStrike">
                        <a:latin typeface="Open Sans"/>
                        <a:ea typeface="Open Sans"/>
                        <a:cs typeface="Open Sans"/>
                        <a:sym typeface="Open Sans"/>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Open Sans"/>
                          <a:ea typeface="Open Sans"/>
                          <a:cs typeface="Open Sans"/>
                          <a:sym typeface="Open Sans"/>
                        </a:rPr>
                        <a:t>0.9125</a:t>
                      </a:r>
                      <a:endParaRPr sz="1800" u="none" cap="none" strike="noStrike">
                        <a:latin typeface="Open Sans"/>
                        <a:ea typeface="Open Sans"/>
                        <a:cs typeface="Open Sans"/>
                        <a:sym typeface="Open Sans"/>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Open Sans"/>
                          <a:ea typeface="Open Sans"/>
                          <a:cs typeface="Open Sans"/>
                          <a:sym typeface="Open Sans"/>
                        </a:rPr>
                        <a:t>Specificity (TNR)</a:t>
                      </a:r>
                      <a:endParaRPr sz="1800" u="none" cap="none" strike="noStrike">
                        <a:latin typeface="Open Sans"/>
                        <a:ea typeface="Open Sans"/>
                        <a:cs typeface="Open Sans"/>
                        <a:sym typeface="Open Sans"/>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Open Sans"/>
                          <a:ea typeface="Open Sans"/>
                          <a:cs typeface="Open Sans"/>
                          <a:sym typeface="Open Sans"/>
                        </a:rPr>
                        <a:t>0.9563</a:t>
                      </a:r>
                      <a:endParaRPr sz="1800" u="none" cap="none" strike="noStrike">
                        <a:latin typeface="Open Sans"/>
                        <a:ea typeface="Open Sans"/>
                        <a:cs typeface="Open Sans"/>
                        <a:sym typeface="Open Sans"/>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Open Sans"/>
                          <a:ea typeface="Open Sans"/>
                          <a:cs typeface="Open Sans"/>
                          <a:sym typeface="Open Sans"/>
                        </a:rPr>
                        <a:t>Precision</a:t>
                      </a:r>
                      <a:endParaRPr sz="1800" u="none" cap="none" strike="noStrike">
                        <a:latin typeface="Open Sans"/>
                        <a:ea typeface="Open Sans"/>
                        <a:cs typeface="Open Sans"/>
                        <a:sym typeface="Open Sans"/>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Open Sans"/>
                          <a:ea typeface="Open Sans"/>
                          <a:cs typeface="Open Sans"/>
                          <a:sym typeface="Open Sans"/>
                        </a:rPr>
                        <a:t>0.9542</a:t>
                      </a:r>
                      <a:endParaRPr sz="1800" u="none" cap="none" strike="noStrike">
                        <a:latin typeface="Open Sans"/>
                        <a:ea typeface="Open Sans"/>
                        <a:cs typeface="Open Sans"/>
                        <a:sym typeface="Open Sans"/>
                      </a:endParaRPr>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Open Sans"/>
                          <a:ea typeface="Open Sans"/>
                          <a:cs typeface="Open Sans"/>
                          <a:sym typeface="Open Sans"/>
                        </a:rPr>
                        <a:t>F1</a:t>
                      </a:r>
                      <a:endParaRPr sz="1800" u="none" cap="none" strike="noStrike">
                        <a:latin typeface="Open Sans"/>
                        <a:ea typeface="Open Sans"/>
                        <a:cs typeface="Open Sans"/>
                        <a:sym typeface="Open Sans"/>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Open Sans"/>
                          <a:ea typeface="Open Sans"/>
                          <a:cs typeface="Open Sans"/>
                          <a:sym typeface="Open Sans"/>
                        </a:rPr>
                        <a:t>0.933</a:t>
                      </a:r>
                      <a:endParaRPr sz="1800" u="none" cap="none" strike="noStrike">
                        <a:latin typeface="Open Sans"/>
                        <a:ea typeface="Open Sans"/>
                        <a:cs typeface="Open Sans"/>
                        <a:sym typeface="Open Sans"/>
                      </a:endParaRPr>
                    </a:p>
                  </a:txBody>
                  <a:tcPr marT="91425" marB="91425" marR="91425" marL="91425"/>
                </a:tc>
              </a:tr>
            </a:tbl>
          </a:graphicData>
        </a:graphic>
      </p:graphicFrame>
      <p:pic>
        <p:nvPicPr>
          <p:cNvPr id="129" name="Google Shape;129;p17"/>
          <p:cNvPicPr preferRelativeResize="0"/>
          <p:nvPr/>
        </p:nvPicPr>
        <p:blipFill rotWithShape="1">
          <a:blip r:embed="rId3">
            <a:alphaModFix/>
          </a:blip>
          <a:srcRect b="0" l="0" r="0" t="0"/>
          <a:stretch/>
        </p:blipFill>
        <p:spPr>
          <a:xfrm>
            <a:off x="6324492" y="1253850"/>
            <a:ext cx="5708758" cy="2175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p:nvPr/>
        </p:nvSpPr>
        <p:spPr>
          <a:xfrm>
            <a:off x="158750" y="230176"/>
            <a:ext cx="11874501" cy="791228"/>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2: Decision Tree</a:t>
            </a:r>
            <a:endParaRPr b="0" i="0" sz="1400" u="none" cap="none" strike="noStrike">
              <a:solidFill>
                <a:srgbClr val="000000"/>
              </a:solidFill>
              <a:latin typeface="Arial"/>
              <a:ea typeface="Arial"/>
              <a:cs typeface="Arial"/>
              <a:sym typeface="Arial"/>
            </a:endParaRPr>
          </a:p>
        </p:txBody>
      </p:sp>
      <p:sp>
        <p:nvSpPr>
          <p:cNvPr id="135" name="Google Shape;135;p18"/>
          <p:cNvSpPr txBox="1"/>
          <p:nvPr/>
        </p:nvSpPr>
        <p:spPr>
          <a:xfrm>
            <a:off x="801668" y="1993621"/>
            <a:ext cx="4265184" cy="22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Simple decision tree</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Input 12 features</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Open Sans"/>
                <a:ea typeface="Open Sans"/>
                <a:cs typeface="Open Sans"/>
                <a:sym typeface="Open Sans"/>
              </a:rPr>
              <a:t>Accuracy: 93.13%</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Open Sans"/>
                <a:ea typeface="Open Sans"/>
                <a:cs typeface="Open Sans"/>
                <a:sym typeface="Open Sans"/>
              </a:rPr>
              <a:t>Sensitivity: 94.38%</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Open Sans"/>
                <a:ea typeface="Open Sans"/>
                <a:cs typeface="Open Sans"/>
                <a:sym typeface="Open Sans"/>
              </a:rPr>
              <a:t>Specificity: 91.88%</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9 of the VT patient is marked as SVT</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Open Sans"/>
                <a:ea typeface="Open Sans"/>
                <a:cs typeface="Open Sans"/>
                <a:sym typeface="Open Sans"/>
              </a:rPr>
              <a:t>13 of the SVT patient is marked as VT</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pic>
        <p:nvPicPr>
          <p:cNvPr id="136" name="Google Shape;136;p18"/>
          <p:cNvPicPr preferRelativeResize="0"/>
          <p:nvPr/>
        </p:nvPicPr>
        <p:blipFill rotWithShape="1">
          <a:blip r:embed="rId3">
            <a:alphaModFix/>
          </a:blip>
          <a:srcRect b="0" l="0" r="0" t="0"/>
          <a:stretch/>
        </p:blipFill>
        <p:spPr>
          <a:xfrm>
            <a:off x="5687376" y="1801778"/>
            <a:ext cx="5113753" cy="4072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p:nvPr/>
        </p:nvSpPr>
        <p:spPr>
          <a:xfrm>
            <a:off x="158750" y="230176"/>
            <a:ext cx="11874600" cy="791100"/>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2: Decision Tree</a:t>
            </a:r>
            <a:endParaRPr b="0" i="0" sz="1400" u="none" cap="none" strike="noStrike">
              <a:solidFill>
                <a:srgbClr val="000000"/>
              </a:solidFill>
              <a:latin typeface="Arial"/>
              <a:ea typeface="Arial"/>
              <a:cs typeface="Arial"/>
              <a:sym typeface="Arial"/>
            </a:endParaRPr>
          </a:p>
        </p:txBody>
      </p:sp>
      <p:pic>
        <p:nvPicPr>
          <p:cNvPr id="142" name="Google Shape;142;p19"/>
          <p:cNvPicPr preferRelativeResize="0"/>
          <p:nvPr/>
        </p:nvPicPr>
        <p:blipFill rotWithShape="1">
          <a:blip r:embed="rId3">
            <a:alphaModFix/>
          </a:blip>
          <a:srcRect b="0" l="0" r="0" t="0"/>
          <a:stretch/>
        </p:blipFill>
        <p:spPr>
          <a:xfrm>
            <a:off x="5103425" y="2265813"/>
            <a:ext cx="6150499" cy="2537575"/>
          </a:xfrm>
          <a:prstGeom prst="rect">
            <a:avLst/>
          </a:prstGeom>
          <a:noFill/>
          <a:ln>
            <a:noFill/>
          </a:ln>
        </p:spPr>
      </p:pic>
      <p:pic>
        <p:nvPicPr>
          <p:cNvPr id="143" name="Google Shape;143;p19"/>
          <p:cNvPicPr preferRelativeResize="0"/>
          <p:nvPr/>
        </p:nvPicPr>
        <p:blipFill rotWithShape="1">
          <a:blip r:embed="rId4">
            <a:alphaModFix/>
          </a:blip>
          <a:srcRect b="0" l="0" r="0" t="0"/>
          <a:stretch/>
        </p:blipFill>
        <p:spPr>
          <a:xfrm>
            <a:off x="548600" y="2003826"/>
            <a:ext cx="3834525" cy="30615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p:nvPr/>
        </p:nvSpPr>
        <p:spPr>
          <a:xfrm>
            <a:off x="158750" y="230176"/>
            <a:ext cx="11874600" cy="791100"/>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3: SVM</a:t>
            </a:r>
            <a:endParaRPr b="0" i="0" sz="1400" u="none" cap="none" strike="noStrike">
              <a:solidFill>
                <a:srgbClr val="000000"/>
              </a:solidFill>
              <a:latin typeface="Arial"/>
              <a:ea typeface="Arial"/>
              <a:cs typeface="Arial"/>
              <a:sym typeface="Arial"/>
            </a:endParaRPr>
          </a:p>
        </p:txBody>
      </p:sp>
      <p:sp>
        <p:nvSpPr>
          <p:cNvPr id="149" name="Google Shape;149;p20"/>
          <p:cNvSpPr/>
          <p:nvPr/>
        </p:nvSpPr>
        <p:spPr>
          <a:xfrm>
            <a:off x="1189555" y="990125"/>
            <a:ext cx="9264900" cy="5940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Step1</a:t>
            </a:r>
            <a:endParaRPr b="0" i="0" sz="1800" u="none" cap="none" strike="noStrike">
              <a:solidFill>
                <a:schemeClr val="dk1"/>
              </a:solidFill>
              <a:latin typeface="Open Sans"/>
              <a:ea typeface="Open Sans"/>
              <a:cs typeface="Open Sans"/>
              <a:sym typeface="Open Sans"/>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Model: kernel SVM</a:t>
            </a:r>
            <a:endParaRPr b="0" i="0" sz="1800" u="none" cap="none" strike="noStrike">
              <a:solidFill>
                <a:schemeClr val="dk1"/>
              </a:solidFill>
              <a:latin typeface="Open Sans"/>
              <a:ea typeface="Open Sans"/>
              <a:cs typeface="Open Sans"/>
              <a:sym typeface="Open Sans"/>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Instance X: Artificial Dataset - Heart beat frequency (n * 1)</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Label Y: {SVT, VT}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Accuracy (1-Test Error): 96%</a:t>
            </a:r>
            <a:endParaRPr b="0" i="0" sz="1400" u="none" cap="none" strike="noStrike">
              <a:solidFill>
                <a:srgbClr val="000000"/>
              </a:solidFill>
              <a:latin typeface="Arial"/>
              <a:ea typeface="Arial"/>
              <a:cs typeface="Arial"/>
              <a:sym typeface="Arial"/>
            </a:endParaRPr>
          </a:p>
          <a:p>
            <a:pPr indent="-222250" lvl="1" marL="74295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Step 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Input data: 12 features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Instance X : 12 features that have physiological meaning (n * 12)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Too few features, training/test time acceptable, no need for PCA</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Accuracy: Artificial Dataset - 98%; Real Dataset – Ongoing</a:t>
            </a:r>
            <a:endParaRPr b="0" i="0" sz="1400" u="none" cap="none" strike="noStrike">
              <a:solidFill>
                <a:srgbClr val="000000"/>
              </a:solidFill>
              <a:latin typeface="Arial"/>
              <a:ea typeface="Arial"/>
              <a:cs typeface="Arial"/>
              <a:sym typeface="Arial"/>
            </a:endParaRPr>
          </a:p>
          <a:p>
            <a:pPr indent="-222250" lvl="1" marL="74295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Step 3</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Use Fourier transformation to extract k major waves (k frequencies with highest energy), record their frequencies, amplitudes, phases.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Instance X : n * (3 * k)</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Accuracy: Real Dataset - &gt;90-95% (small dataset)</a:t>
            </a:r>
            <a:endParaRPr b="0" i="0" sz="1400" u="none" cap="none" strike="noStrike">
              <a:solidFill>
                <a:srgbClr val="000000"/>
              </a:solidFill>
              <a:latin typeface="Arial"/>
              <a:ea typeface="Arial"/>
              <a:cs typeface="Arial"/>
              <a:sym typeface="Arial"/>
            </a:endParaRPr>
          </a:p>
          <a:p>
            <a:pPr indent="-222250" lvl="1" marL="74295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Step 4 (Ongoing)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Use PCA on frequency spectrum after FFT (So that we can handle a shorter period of EGM)</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Apply different cost on false positive and false negative.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p:nvPr/>
        </p:nvSpPr>
        <p:spPr>
          <a:xfrm>
            <a:off x="158750" y="230176"/>
            <a:ext cx="11874600" cy="791100"/>
          </a:xfrm>
          <a:prstGeom prst="rect">
            <a:avLst/>
          </a:prstGeom>
          <a:solidFill>
            <a:srgbClr val="3A3838">
              <a:alpha val="1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Open Sans"/>
                <a:ea typeface="Open Sans"/>
                <a:cs typeface="Open Sans"/>
                <a:sym typeface="Open Sans"/>
              </a:rPr>
              <a:t>Approach 4: k-NN</a:t>
            </a:r>
            <a:endParaRPr b="0" i="0" sz="1400" u="none" cap="none" strike="noStrike">
              <a:solidFill>
                <a:srgbClr val="000000"/>
              </a:solidFill>
              <a:latin typeface="Arial"/>
              <a:ea typeface="Arial"/>
              <a:cs typeface="Arial"/>
              <a:sym typeface="Arial"/>
            </a:endParaRPr>
          </a:p>
        </p:txBody>
      </p:sp>
      <p:sp>
        <p:nvSpPr>
          <p:cNvPr id="156" name="Google Shape;156;p21"/>
          <p:cNvSpPr txBox="1"/>
          <p:nvPr/>
        </p:nvSpPr>
        <p:spPr>
          <a:xfrm>
            <a:off x="457200" y="1728800"/>
            <a:ext cx="8229600" cy="4478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k-NN method </a:t>
            </a:r>
            <a:endParaRPr b="0" i="0" sz="1800" u="none" cap="none" strike="noStrike">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Distance: Euclidean distance</a:t>
            </a:r>
            <a:endParaRPr b="0" i="0" sz="1800" u="none" cap="none" strike="noStrike">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Data: 12-features representation.</a:t>
            </a:r>
            <a:endParaRPr b="0" i="0" sz="1800" u="none" cap="none" strike="noStrike">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Loss function:  Logarithmic Loss</a:t>
            </a:r>
            <a:endParaRPr b="0" i="0" sz="1800" u="none" cap="none" strike="noStrike">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Open Sans"/>
                <a:ea typeface="Open Sans"/>
                <a:cs typeface="Open Sans"/>
                <a:sym typeface="Open Sans"/>
              </a:rPr>
              <a:t>Accuracy on the test set: 94.37%</a:t>
            </a:r>
            <a:endParaRPr b="0" i="0" sz="1800" u="none" cap="none" strike="noStrike">
              <a:solidFill>
                <a:schemeClr val="dk1"/>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