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1221" r:id="rId3"/>
    <p:sldId id="1224" r:id="rId4"/>
    <p:sldId id="1226" r:id="rId5"/>
    <p:sldId id="1225" r:id="rId6"/>
    <p:sldId id="1227" r:id="rId7"/>
    <p:sldId id="1228" r:id="rId8"/>
    <p:sldId id="263" r:id="rId9"/>
    <p:sldId id="264" r:id="rId10"/>
    <p:sldId id="1209" r:id="rId11"/>
    <p:sldId id="1222" r:id="rId12"/>
    <p:sldId id="363" r:id="rId13"/>
    <p:sldId id="260" r:id="rId14"/>
    <p:sldId id="332" r:id="rId15"/>
    <p:sldId id="302" r:id="rId16"/>
    <p:sldId id="33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6D"/>
    <a:srgbClr val="DE5C5C"/>
    <a:srgbClr val="E78989"/>
    <a:srgbClr val="3B3838"/>
    <a:srgbClr val="DA4A4A"/>
    <a:srgbClr val="991F1F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pos="3840"/>
        <p:guide orient="horz" pos="2160"/>
        <p:guide pos="3940"/>
        <p:guide orient="horz" pos="22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2D0DF-FAB0-4BD4-985F-6F0ECDA0A399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3AB8C-F111-4629-8B00-B0D54CB3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40J  shock.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SCD is death that occurs within one hour of onset of symptoms in witnessed cases.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SCD starts with VT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3AB8C-F111-4629-8B00-B0D54CB3C6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9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MR12"/>
              </a:rPr>
              <a:t>*The EGMs were generated by the heart model that has been validated for realism by cardiologists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3AB8C-F111-4629-8B00-B0D54CB3C6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0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84ff1f4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84ff1f43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5584ff1f43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F84AD-EC3C-46F4-8380-2863E401F1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34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be </a:t>
            </a:r>
            <a:r>
              <a:rPr lang="en-US" dirty="0" err="1"/>
              <a:t>talkin</a:t>
            </a:r>
            <a:r>
              <a:rPr lang="en-US" dirty="0"/>
              <a:t> about QREs for arrhythmia detection algorithms. In particular, we consider algorithms that are implemented in ICDs and Pacemakers. Life-critical medical devices, that we, CC team, all know about.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F84AD-EC3C-46F4-8380-2863E401F1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08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consider the pipeline of how these devices operate.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F84AD-EC3C-46F4-8380-2863E401F1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2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ICD or a pacemaker records a real-valued electrogram signals coming directly from the heart. It might be a </a:t>
            </a:r>
            <a:r>
              <a:rPr lang="en-US" dirty="0" err="1"/>
              <a:t>ventricual</a:t>
            </a:r>
            <a:r>
              <a:rPr lang="en-US" dirty="0"/>
              <a:t> signal, or atrial signal or both.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F84AD-EC3C-46F4-8380-2863E401F1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same paper he shows lots of examples of when this might happen. And this particular example presents how the </a:t>
            </a:r>
            <a:r>
              <a:rPr lang="en-US" dirty="0" err="1"/>
              <a:t>undersensing</a:t>
            </a:r>
            <a:r>
              <a:rPr lang="en-US" dirty="0"/>
              <a:t> in Atrial channel, might affect the final decision and lead to an inappropriate therapy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F84AD-EC3C-46F4-8380-2863E401F1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9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B0BC-33D5-4EEA-A411-705591C43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D71C6-11AF-4C73-8904-1CD2D5C66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45C4-594B-4C60-A992-B922F5C8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ADD-17A7-4DFF-9315-229B7767836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704B6-E80C-4CDA-9327-6CA92968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A2152-F6F2-4B5D-B8AB-063FBAB0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800-BD8A-4188-B973-37D3624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1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3A32-748F-4618-8693-13D479D1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1F51-CC9D-45F2-8548-A77B82119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7F917-93EE-4455-B989-1C083D1E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ADD-17A7-4DFF-9315-229B7767836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93B98-BC0D-4519-AA6D-E9B8128E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10B6-154F-41C7-B217-9B665BF5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800-BD8A-4188-B973-37D3624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8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28543-BC4C-45F8-95E3-AB0375F93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1AC64-F8AE-4D60-B5B9-37E5B1659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6832-60BD-4B35-B50B-6394A902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ADD-17A7-4DFF-9315-229B7767836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D3BC-E044-4CC6-AFB7-D7296F4F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0804C-ACB3-4600-994B-F34499C4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800-BD8A-4188-B973-37D3624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9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69FF-7239-4203-B1D5-03D591D8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955F6-E70E-4AF8-BB6C-7B7C8B24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5B8B0-6529-4405-AAD3-80C215AE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ADD-17A7-4DFF-9315-229B7767836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5AB22-3FAE-457B-BB5B-D15586F9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819D-F65B-4718-87B7-AB4C5C59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800-BD8A-4188-B973-37D3624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7D4F-3812-4C5E-9419-EB8C4B54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24245-07C7-4DCC-82B7-5025C689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63EA-B2E9-4633-8E8D-363A9CFF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ADD-17A7-4DFF-9315-229B7767836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A7C6-3F43-4E0D-A29C-B1F5EDD6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278D1-35D4-4DBF-90B8-279197A0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800-BD8A-4188-B973-37D3624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8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2081-2FE0-4076-B149-CBF66135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68DA-B6E9-42F3-B25E-05B511586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6B378-F1AC-4A17-AD0A-CAEB19EC6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660AC-9F87-4694-B03D-B1C8B218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ADD-17A7-4DFF-9315-229B7767836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29C05-9FD6-42C2-B3DF-E42906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859D1-0E5B-49EC-B033-28D7E4DF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800-BD8A-4188-B973-37D3624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3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BE52-7ECB-4AB6-A0A1-37CFD1B7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58551-2ED8-4260-93A9-6A16B6DAD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70DC5-F1AB-4B5E-A3EE-111A19C25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4F855-FF8F-47D7-B1F7-6BC9763FE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F45B6-04D5-4EC7-8A79-422D58F2F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CB71B-5AAB-4094-A9A5-E113C689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ADD-17A7-4DFF-9315-229B7767836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A6394-BA0C-482D-BA71-0D732BC9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DF149-B452-434C-9B06-9F4827C5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800-BD8A-4188-B973-37D3624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B4D6-AF08-4A2A-9558-D16F9CD1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22E55-DB51-41DB-B037-E478840F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ADD-17A7-4DFF-9315-229B7767836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D001C-7FE4-42F5-9A09-605C0657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21383-941A-47F5-BB40-B8F8C530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800-BD8A-4188-B973-37D3624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3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52720-D2F4-4155-892D-0593B523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ADD-17A7-4DFF-9315-229B7767836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DA662-8DBC-49FA-BA34-C420C8FB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D5F07-F991-41A9-AEBB-E9E6730F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800-BD8A-4188-B973-37D3624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7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F5ED-8B5A-443C-AD04-38553BB9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25B9A-2103-4CCF-8B5A-3C5A46CA6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2D0D1-280D-42BA-BA4C-DC2F8B27C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24DD7-FA7B-4005-8BFD-288761DA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ADD-17A7-4DFF-9315-229B7767836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D434D-F04E-4380-82AA-BB3BF8FB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CD2A1-23A9-49EA-9F9C-E6FAE486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800-BD8A-4188-B973-37D3624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0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16DA-A33A-4F3E-98D4-AD2E40B4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5910E-BF7B-43B6-BAE6-19FC1600F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D8634-B602-4BF0-9DDC-87FC6CA4B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D9316-7690-4487-BF69-CB09CC4C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9ADD-17A7-4DFF-9315-229B7767836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A549A-B5EC-4E27-94A7-1E79FD91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A8A6A-14B5-4B1B-B586-97D00877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2800-BD8A-4188-B973-37D3624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5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E7F5D-90CC-4DF1-A49B-A00DF0D6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98A0F-DCE2-4616-80ED-527948DC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4FA3E-76FC-4D55-8812-25E892892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9ADD-17A7-4DFF-9315-229B7767836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C481-1D09-413D-AA9C-C222C12A3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6D217-4F47-4E81-83CD-51A66A1EC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82800-BD8A-4188-B973-37D3624EA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4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gif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jpg"/><Relationship Id="rId5" Type="http://schemas.openxmlformats.org/officeDocument/2006/relationships/image" Target="../media/image3.gif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8FE0DE-B235-451E-B65A-C42B95711ADC}"/>
              </a:ext>
            </a:extLst>
          </p:cNvPr>
          <p:cNvSpPr/>
          <p:nvPr/>
        </p:nvSpPr>
        <p:spPr>
          <a:xfrm>
            <a:off x="161855" y="1365115"/>
            <a:ext cx="11874501" cy="218481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DD274-BE7D-4302-ACDF-7CB015DD3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2416"/>
            <a:ext cx="12192000" cy="2169269"/>
          </a:xfrm>
        </p:spPr>
        <p:txBody>
          <a:bodyPr anchor="ctr">
            <a:noAutofit/>
          </a:bodyPr>
          <a:lstStyle/>
          <a:p>
            <a:r>
              <a:rPr lang="en-US" sz="3200" dirty="0"/>
              <a:t>Fatal or Non-fatal:</a:t>
            </a:r>
            <a:br>
              <a:rPr lang="en-US" sz="3200" dirty="0"/>
            </a:br>
            <a:r>
              <a:rPr lang="en-US" sz="2400" dirty="0"/>
              <a:t>Comparative Study of Classification Algorithms for </a:t>
            </a:r>
            <a:br>
              <a:rPr lang="en-US" sz="2400" dirty="0"/>
            </a:br>
            <a:r>
              <a:rPr lang="en-US" sz="2400" dirty="0"/>
              <a:t>Cardiac Arrhythmias Discrimination</a:t>
            </a:r>
            <a:endParaRPr lang="en-US" sz="1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A24BD-5EBE-4E4C-A576-AD42DB894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3594"/>
            <a:ext cx="12192000" cy="493307"/>
          </a:xfrm>
        </p:spPr>
        <p:txBody>
          <a:bodyPr>
            <a:normAutofit/>
          </a:bodyPr>
          <a:lstStyle/>
          <a:p>
            <a:r>
              <a:rPr lang="en-US" sz="1800" dirty="0" err="1"/>
              <a:t>Alëna</a:t>
            </a:r>
            <a:r>
              <a:rPr lang="en-US" sz="1800" dirty="0"/>
              <a:t> Rodionova, </a:t>
            </a:r>
            <a:r>
              <a:rPr lang="en-US" sz="1800" dirty="0" err="1"/>
              <a:t>Haochen</a:t>
            </a:r>
            <a:r>
              <a:rPr lang="en-US" sz="1800" dirty="0"/>
              <a:t> Han, </a:t>
            </a:r>
            <a:r>
              <a:rPr lang="en-US" sz="1800" dirty="0" err="1"/>
              <a:t>Haotian</a:t>
            </a:r>
            <a:r>
              <a:rPr lang="en-US" sz="1800" dirty="0"/>
              <a:t> Zhu and Po-Yuan Wang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E2893-E946-4CED-AEBA-9A6CF4E85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5" y="185453"/>
            <a:ext cx="2292914" cy="955382"/>
          </a:xfrm>
          <a:prstGeom prst="rect">
            <a:avLst/>
          </a:prstGeom>
        </p:spPr>
      </p:pic>
      <p:pic>
        <p:nvPicPr>
          <p:cNvPr id="5" name="Picture 5" descr="mlab_logo_bw">
            <a:extLst>
              <a:ext uri="{FF2B5EF4-FFF2-40B4-BE49-F238E27FC236}">
                <a16:creationId xmlns:a16="http://schemas.microsoft.com/office/drawing/2014/main" id="{0E45F501-811B-4E02-8FB4-8A20F6F2B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r="32735"/>
          <a:stretch>
            <a:fillRect/>
          </a:stretch>
        </p:blipFill>
        <p:spPr bwMode="auto">
          <a:xfrm>
            <a:off x="9916073" y="167322"/>
            <a:ext cx="2020728" cy="85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C1B7C-F317-4241-815A-EC197DBB5E2A}"/>
              </a:ext>
            </a:extLst>
          </p:cNvPr>
          <p:cNvSpPr txBox="1"/>
          <p:nvPr/>
        </p:nvSpPr>
        <p:spPr>
          <a:xfrm>
            <a:off x="0" y="562258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CIS 520: Spring 2019</a:t>
            </a:r>
          </a:p>
          <a:p>
            <a:pPr algn="ctr"/>
            <a:r>
              <a:rPr lang="en-US" b="1" dirty="0"/>
              <a:t>University of Pennsylvania</a:t>
            </a:r>
          </a:p>
        </p:txBody>
      </p:sp>
    </p:spTree>
    <p:extLst>
      <p:ext uri="{BB962C8B-B14F-4D97-AF65-F5344CB8AC3E}">
        <p14:creationId xmlns:p14="http://schemas.microsoft.com/office/powerpoint/2010/main" val="369968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3655C6-8780-4205-98B1-545DF15727E8}"/>
              </a:ext>
            </a:extLst>
          </p:cNvPr>
          <p:cNvSpPr txBox="1">
            <a:spLocks/>
          </p:cNvSpPr>
          <p:nvPr/>
        </p:nvSpPr>
        <p:spPr>
          <a:xfrm>
            <a:off x="1091120" y="39449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64982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30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6673"/>
          </a:xfrm>
        </p:spPr>
        <p:txBody>
          <a:bodyPr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71" y="1781237"/>
            <a:ext cx="10038215" cy="158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US" sz="2200" i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Quantitative Regular Expressions</a:t>
            </a:r>
            <a:r>
              <a:rPr lang="en-US" sz="22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[*]</a:t>
            </a:r>
            <a:r>
              <a:rPr lang="en-US" sz="2200" i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describe the operations of an ICD: </a:t>
            </a:r>
            <a:r>
              <a:rPr lang="en-US" sz="22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peak detection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22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discrimination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quantitative extension of regular expressions: compute arbitrary functions on segments of input signal that match a symbolic regular expression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E8192D1-15C3-4F7C-B561-A20B53624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4571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0CB848-071B-4AA6-8064-94493261C3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6535" y="3472136"/>
          <a:ext cx="11398930" cy="3749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69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6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ICD algorithms in Temporal Logic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ICD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algorithms in QRE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31">
                <a:tc>
                  <a:txBody>
                    <a:bodyPr/>
                    <a:lstStyle/>
                    <a:p>
                      <a:r>
                        <a:rPr lang="en-US" dirty="0"/>
                        <a:t>Different tasks require</a:t>
                      </a:r>
                      <a:r>
                        <a:rPr lang="en-US" baseline="0" dirty="0"/>
                        <a:t> different logics. </a:t>
                      </a:r>
                    </a:p>
                    <a:p>
                      <a:r>
                        <a:rPr lang="en-US" baseline="0" dirty="0"/>
                        <a:t>Some tasks not expressible in any logic today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One formalism for all 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Must learn different</a:t>
                      </a:r>
                      <a:r>
                        <a:rPr lang="en-US" baseline="0" dirty="0"/>
                        <a:t> logics, many tasks awkward to express or not succinct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Declarative language that makes programming in it simpler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631">
                <a:tc>
                  <a:txBody>
                    <a:bodyPr/>
                    <a:lstStyle/>
                    <a:p>
                      <a:r>
                        <a:rPr lang="en-US" dirty="0"/>
                        <a:t>Guarantees</a:t>
                      </a:r>
                      <a:r>
                        <a:rPr lang="en-US" baseline="0" dirty="0"/>
                        <a:t> vary according to the logic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Guarantees bounded time and memory consumption per data item that is independent of the input signal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512">
                <a:tc>
                  <a:txBody>
                    <a:bodyPr/>
                    <a:lstStyle/>
                    <a:p>
                      <a:r>
                        <a:rPr lang="en-US" dirty="0"/>
                        <a:t>Many logics are undecidable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Potential for formal analysis of resulting programs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E65D2-00F2-44EB-BD0E-1DC83B8E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169E-2997-4538-A27A-57ED49ED9A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8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" y="-9720"/>
            <a:ext cx="12188880" cy="156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Life-Critical Autonomous Medical devices</a:t>
            </a:r>
            <a:endParaRPr dirty="0"/>
          </a:p>
        </p:txBody>
      </p:sp>
      <p:pic>
        <p:nvPicPr>
          <p:cNvPr id="119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965960" y="1815120"/>
            <a:ext cx="1759320" cy="2571480"/>
          </a:xfrm>
          <a:prstGeom prst="rect">
            <a:avLst/>
          </a:prstGeom>
          <a:ln>
            <a:noFill/>
          </a:ln>
        </p:spPr>
      </p:pic>
      <p:pic>
        <p:nvPicPr>
          <p:cNvPr id="120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7863264" y="2171880"/>
            <a:ext cx="2156040" cy="221472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457200" y="4754880"/>
            <a:ext cx="5243760" cy="191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dirty="0">
                <a:solidFill>
                  <a:srgbClr val="000000"/>
                </a:solidFill>
                <a:latin typeface="Calibri"/>
              </a:rPr>
              <a:t>Implantable Defibrillator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Stop a fatal arrhythmia by delivering a 40J shock to the heart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10,000 new patients </a:t>
            </a:r>
            <a:r>
              <a:rPr lang="en-US" sz="2000" i="1" dirty="0">
                <a:solidFill>
                  <a:srgbClr val="000000"/>
                </a:solidFill>
                <a:latin typeface="Calibri"/>
              </a:rPr>
              <a:t>every month</a:t>
            </a:r>
            <a:endParaRPr dirty="0"/>
          </a:p>
        </p:txBody>
      </p:sp>
      <p:sp>
        <p:nvSpPr>
          <p:cNvPr id="122" name="CustomShape 3"/>
          <p:cNvSpPr/>
          <p:nvPr/>
        </p:nvSpPr>
        <p:spPr>
          <a:xfrm>
            <a:off x="6574536" y="4754880"/>
            <a:ext cx="5331600" cy="2147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2200" b="1" dirty="0">
                <a:solidFill>
                  <a:srgbClr val="000000"/>
                </a:solidFill>
                <a:latin typeface="Calibri"/>
              </a:rPr>
              <a:t>Implantable Pacemaker</a:t>
            </a:r>
            <a:endParaRPr dirty="0"/>
          </a:p>
          <a:p>
            <a:pPr algn="ctr">
              <a:lnSpc>
                <a:spcPct val="100000"/>
              </a:lnSpc>
              <a:buSzPct val="45000"/>
              <a:buFont typeface="StarSymbol"/>
              <a:buChar char=""/>
            </a:pP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Maintain a minimum appropriate heart rate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3 million patients worldwide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300,000 every year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15DC4-9F2A-4AF2-A26A-1C594BF1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169E-2997-4538-A27A-57ED49ED9A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363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BACEEE1-A7E9-4A86-8095-A717967FC1A9}"/>
              </a:ext>
            </a:extLst>
          </p:cNvPr>
          <p:cNvGrpSpPr/>
          <p:nvPr/>
        </p:nvGrpSpPr>
        <p:grpSpPr>
          <a:xfrm>
            <a:off x="3850377" y="4113996"/>
            <a:ext cx="2086207" cy="332480"/>
            <a:chOff x="3906043" y="3348146"/>
            <a:chExt cx="2086207" cy="33248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89B5138-92A7-4DD1-9E7B-CD5F26437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9146" y="3389392"/>
              <a:ext cx="0" cy="291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92FF38F-D98F-488A-9E3C-88B6712C1F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1442" y="3370131"/>
              <a:ext cx="0" cy="291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BF57A2A-34C0-4F26-AD73-13BB33DA28D0}"/>
                </a:ext>
              </a:extLst>
            </p:cNvPr>
            <p:cNvGrpSpPr/>
            <p:nvPr/>
          </p:nvGrpSpPr>
          <p:grpSpPr>
            <a:xfrm>
              <a:off x="3906043" y="3348146"/>
              <a:ext cx="2086207" cy="332480"/>
              <a:chOff x="3906043" y="3348146"/>
              <a:chExt cx="2086207" cy="33248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2B4493B-62ED-4ED6-A210-9713EFB582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4668" y="3373742"/>
                <a:ext cx="0" cy="3068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F221ED9-6FFC-4FD5-BD6C-6B76E551B3DE}"/>
                  </a:ext>
                </a:extLst>
              </p:cNvPr>
              <p:cNvGrpSpPr/>
              <p:nvPr/>
            </p:nvGrpSpPr>
            <p:grpSpPr>
              <a:xfrm>
                <a:off x="3906043" y="3348146"/>
                <a:ext cx="2086207" cy="332480"/>
                <a:chOff x="3906043" y="3348146"/>
                <a:chExt cx="2086207" cy="332480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768659A-1E51-4B60-905A-2259CC2E1839}"/>
                    </a:ext>
                  </a:extLst>
                </p:cNvPr>
                <p:cNvGrpSpPr/>
                <p:nvPr/>
              </p:nvGrpSpPr>
              <p:grpSpPr>
                <a:xfrm>
                  <a:off x="3906043" y="3348146"/>
                  <a:ext cx="2086207" cy="319112"/>
                  <a:chOff x="4020114" y="4328809"/>
                  <a:chExt cx="1295926" cy="253824"/>
                </a:xfrm>
              </p:grpSpPr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8FB1041F-286B-4999-A608-2C5E43CE82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0114" y="4582633"/>
                    <a:ext cx="1295926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A737F508-11BB-45A5-B649-341BAE4A1C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94545" y="4328809"/>
                    <a:ext cx="0" cy="25201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F0D116A0-4155-43B1-9738-39DAECD8FD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73181" y="4328809"/>
                    <a:ext cx="0" cy="244098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Arrow Connector 76">
                    <a:extLst>
                      <a:ext uri="{FF2B5EF4-FFF2-40B4-BE49-F238E27FC236}">
                        <a16:creationId xmlns:a16="http://schemas.microsoft.com/office/drawing/2014/main" id="{6EB8C8AC-81A3-4D56-9638-19908C5A34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19039" y="4349169"/>
                    <a:ext cx="0" cy="23165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D9E22623-33EB-46B8-BE53-53938F8051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17591" y="4338536"/>
                    <a:ext cx="0" cy="23165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F9425240-0139-442A-89FD-8692B42A6E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11885" y="3389392"/>
                  <a:ext cx="0" cy="29123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86A5395-46B1-42EB-BE33-2FC92D2E3D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5293" y="3381567"/>
                <a:ext cx="0" cy="29123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3F0D99F5-5F89-43FC-AF8D-4852BA2C61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12214" r="10758" b="66747"/>
          <a:stretch/>
        </p:blipFill>
        <p:spPr>
          <a:xfrm>
            <a:off x="188172" y="3746523"/>
            <a:ext cx="2410440" cy="520092"/>
          </a:xfrm>
          <a:prstGeom prst="rect">
            <a:avLst/>
          </a:prstGeom>
        </p:spPr>
      </p:pic>
      <p:sp>
        <p:nvSpPr>
          <p:cNvPr id="13" name="CustomShape 1">
            <a:extLst>
              <a:ext uri="{FF2B5EF4-FFF2-40B4-BE49-F238E27FC236}">
                <a16:creationId xmlns:a16="http://schemas.microsoft.com/office/drawing/2014/main" id="{C9F58051-194E-4E79-B989-74A18A944FC4}"/>
              </a:ext>
            </a:extLst>
          </p:cNvPr>
          <p:cNvSpPr/>
          <p:nvPr/>
        </p:nvSpPr>
        <p:spPr>
          <a:xfrm>
            <a:off x="720" y="-9720"/>
            <a:ext cx="12188880" cy="156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Therapy decision pipeline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9EE6F6-3DBA-42FC-A504-5F7738BCC898}"/>
              </a:ext>
            </a:extLst>
          </p:cNvPr>
          <p:cNvSpPr/>
          <p:nvPr/>
        </p:nvSpPr>
        <p:spPr>
          <a:xfrm>
            <a:off x="3791139" y="2531423"/>
            <a:ext cx="2148396" cy="8345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Sensing</a:t>
            </a:r>
          </a:p>
          <a:p>
            <a:pPr algn="ctr"/>
            <a:r>
              <a:rPr lang="en-US" dirty="0"/>
              <a:t>(Peak Detection)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F28BE-4FEC-4A26-B8D0-C2EB89D5011C}"/>
              </a:ext>
            </a:extLst>
          </p:cNvPr>
          <p:cNvSpPr/>
          <p:nvPr/>
        </p:nvSpPr>
        <p:spPr>
          <a:xfrm>
            <a:off x="6822882" y="2521057"/>
            <a:ext cx="2148396" cy="8345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VT/SVT Discrimination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FB2622-CC79-4367-84A5-2B9AFE507514}"/>
              </a:ext>
            </a:extLst>
          </p:cNvPr>
          <p:cNvSpPr/>
          <p:nvPr/>
        </p:nvSpPr>
        <p:spPr>
          <a:xfrm>
            <a:off x="9854625" y="2521058"/>
            <a:ext cx="2148396" cy="8345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Therapy decision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564137-32C8-4CBF-9A6F-A95F5C1F9EFA}"/>
              </a:ext>
            </a:extLst>
          </p:cNvPr>
          <p:cNvGrpSpPr/>
          <p:nvPr/>
        </p:nvGrpSpPr>
        <p:grpSpPr>
          <a:xfrm>
            <a:off x="323484" y="1974467"/>
            <a:ext cx="2584308" cy="1746298"/>
            <a:chOff x="-281243" y="2888301"/>
            <a:chExt cx="3133623" cy="21174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4C7F06-E28F-429E-B593-B9056055C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1243" y="3108242"/>
              <a:ext cx="1594629" cy="175199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8CA5E9B-D5FE-4CA6-88F5-C11251811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3" t="9724" r="21130" b="2702"/>
            <a:stretch/>
          </p:blipFill>
          <p:spPr>
            <a:xfrm>
              <a:off x="1552119" y="3108242"/>
              <a:ext cx="1300261" cy="1897546"/>
            </a:xfrm>
            <a:prstGeom prst="rect">
              <a:avLst/>
            </a:prstGeom>
          </p:spPr>
        </p:pic>
        <p:sp>
          <p:nvSpPr>
            <p:cNvPr id="9" name="Freeform 27">
              <a:extLst>
                <a:ext uri="{FF2B5EF4-FFF2-40B4-BE49-F238E27FC236}">
                  <a16:creationId xmlns:a16="http://schemas.microsoft.com/office/drawing/2014/main" id="{10A5FE64-69C0-4B15-8E00-B59DFBCA8562}"/>
                </a:ext>
              </a:extLst>
            </p:cNvPr>
            <p:cNvSpPr/>
            <p:nvPr/>
          </p:nvSpPr>
          <p:spPr>
            <a:xfrm>
              <a:off x="110419" y="3020848"/>
              <a:ext cx="1777058" cy="1657478"/>
            </a:xfrm>
            <a:custGeom>
              <a:avLst/>
              <a:gdLst>
                <a:gd name="connsiteX0" fmla="*/ 2253381 w 2253381"/>
                <a:gd name="connsiteY0" fmla="*/ 434733 h 1657478"/>
                <a:gd name="connsiteX1" fmla="*/ 977474 w 2253381"/>
                <a:gd name="connsiteY1" fmla="*/ 275245 h 1657478"/>
                <a:gd name="connsiteX2" fmla="*/ 392683 w 2253381"/>
                <a:gd name="connsiteY2" fmla="*/ 20064 h 1657478"/>
                <a:gd name="connsiteX3" fmla="*/ 116237 w 2253381"/>
                <a:gd name="connsiteY3" fmla="*/ 94492 h 1657478"/>
                <a:gd name="connsiteX4" fmla="*/ 84339 w 2253381"/>
                <a:gd name="connsiteY4" fmla="*/ 711180 h 1657478"/>
                <a:gd name="connsiteX5" fmla="*/ 41809 w 2253381"/>
                <a:gd name="connsiteY5" fmla="*/ 1274705 h 1657478"/>
                <a:gd name="connsiteX6" fmla="*/ 743558 w 2253381"/>
                <a:gd name="connsiteY6" fmla="*/ 1657478 h 165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3381" h="1657478">
                  <a:moveTo>
                    <a:pt x="2253381" y="434733"/>
                  </a:moveTo>
                  <a:cubicBezTo>
                    <a:pt x="1770485" y="389545"/>
                    <a:pt x="1287590" y="344357"/>
                    <a:pt x="977474" y="275245"/>
                  </a:cubicBezTo>
                  <a:cubicBezTo>
                    <a:pt x="667358" y="206133"/>
                    <a:pt x="536222" y="50189"/>
                    <a:pt x="392683" y="20064"/>
                  </a:cubicBezTo>
                  <a:cubicBezTo>
                    <a:pt x="249143" y="-10062"/>
                    <a:pt x="167628" y="-20694"/>
                    <a:pt x="116237" y="94492"/>
                  </a:cubicBezTo>
                  <a:cubicBezTo>
                    <a:pt x="64846" y="209678"/>
                    <a:pt x="96744" y="514478"/>
                    <a:pt x="84339" y="711180"/>
                  </a:cubicBezTo>
                  <a:cubicBezTo>
                    <a:pt x="71934" y="907882"/>
                    <a:pt x="-68061" y="1116989"/>
                    <a:pt x="41809" y="1274705"/>
                  </a:cubicBezTo>
                  <a:cubicBezTo>
                    <a:pt x="151679" y="1432421"/>
                    <a:pt x="743558" y="1657478"/>
                    <a:pt x="743558" y="1657478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26">
              <a:extLst>
                <a:ext uri="{FF2B5EF4-FFF2-40B4-BE49-F238E27FC236}">
                  <a16:creationId xmlns:a16="http://schemas.microsoft.com/office/drawing/2014/main" id="{6C2865E5-CAED-46C3-A214-5E946723E38C}"/>
                </a:ext>
              </a:extLst>
            </p:cNvPr>
            <p:cNvSpPr/>
            <p:nvPr/>
          </p:nvSpPr>
          <p:spPr>
            <a:xfrm>
              <a:off x="88433" y="2888301"/>
              <a:ext cx="1799044" cy="1194601"/>
            </a:xfrm>
            <a:custGeom>
              <a:avLst/>
              <a:gdLst>
                <a:gd name="connsiteX0" fmla="*/ 2232837 w 2232837"/>
                <a:gd name="connsiteY0" fmla="*/ 312099 h 1194601"/>
                <a:gd name="connsiteX1" fmla="*/ 871869 w 2232837"/>
                <a:gd name="connsiteY1" fmla="*/ 184508 h 1194601"/>
                <a:gd name="connsiteX2" fmla="*/ 202018 w 2232837"/>
                <a:gd name="connsiteY2" fmla="*/ 3755 h 1194601"/>
                <a:gd name="connsiteX3" fmla="*/ 95693 w 2232837"/>
                <a:gd name="connsiteY3" fmla="*/ 365262 h 1194601"/>
                <a:gd name="connsiteX4" fmla="*/ 223283 w 2232837"/>
                <a:gd name="connsiteY4" fmla="*/ 556648 h 1194601"/>
                <a:gd name="connsiteX5" fmla="*/ 0 w 2232837"/>
                <a:gd name="connsiteY5" fmla="*/ 1194601 h 119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2837" h="1194601">
                  <a:moveTo>
                    <a:pt x="2232837" y="312099"/>
                  </a:moveTo>
                  <a:cubicBezTo>
                    <a:pt x="1721588" y="273999"/>
                    <a:pt x="1210339" y="235899"/>
                    <a:pt x="871869" y="184508"/>
                  </a:cubicBezTo>
                  <a:cubicBezTo>
                    <a:pt x="533399" y="133117"/>
                    <a:pt x="331381" y="-26371"/>
                    <a:pt x="202018" y="3755"/>
                  </a:cubicBezTo>
                  <a:cubicBezTo>
                    <a:pt x="72655" y="33881"/>
                    <a:pt x="92149" y="273113"/>
                    <a:pt x="95693" y="365262"/>
                  </a:cubicBezTo>
                  <a:cubicBezTo>
                    <a:pt x="99237" y="457411"/>
                    <a:pt x="239232" y="418425"/>
                    <a:pt x="223283" y="556648"/>
                  </a:cubicBezTo>
                  <a:cubicBezTo>
                    <a:pt x="207334" y="694871"/>
                    <a:pt x="0" y="1194601"/>
                    <a:pt x="0" y="1194601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23E833-D701-40D0-955F-2BC5BD60521D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907792" y="2938309"/>
            <a:ext cx="883347" cy="103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680BA6-556C-4184-AB94-167980D24B0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39535" y="2938308"/>
            <a:ext cx="883347" cy="10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6D4E39-5531-41FB-A8B9-216A6D4EE0F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971278" y="2938308"/>
            <a:ext cx="88334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8FCF56-96FF-43DB-BDD2-FF6397641CCD}"/>
              </a:ext>
            </a:extLst>
          </p:cNvPr>
          <p:cNvGrpSpPr/>
          <p:nvPr/>
        </p:nvGrpSpPr>
        <p:grpSpPr>
          <a:xfrm>
            <a:off x="3788188" y="3400358"/>
            <a:ext cx="2098507" cy="502514"/>
            <a:chOff x="1096585" y="4292206"/>
            <a:chExt cx="9998830" cy="239434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F0D6BFA-7F21-4AFA-9AAB-6D347183CC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58" t="12214" r="10758" b="66747"/>
            <a:stretch/>
          </p:blipFill>
          <p:spPr>
            <a:xfrm>
              <a:off x="1096585" y="4529138"/>
              <a:ext cx="9998830" cy="2157413"/>
            </a:xfrm>
            <a:prstGeom prst="rect">
              <a:avLst/>
            </a:prstGeom>
          </p:spPr>
        </p:pic>
        <p:sp>
          <p:nvSpPr>
            <p:cNvPr id="28" name="5-Point Star 5">
              <a:extLst>
                <a:ext uri="{FF2B5EF4-FFF2-40B4-BE49-F238E27FC236}">
                  <a16:creationId xmlns:a16="http://schemas.microsoft.com/office/drawing/2014/main" id="{2D765C8D-1B76-42FC-911A-EB7A224D1887}"/>
                </a:ext>
              </a:extLst>
            </p:cNvPr>
            <p:cNvSpPr/>
            <p:nvPr/>
          </p:nvSpPr>
          <p:spPr>
            <a:xfrm>
              <a:off x="1871663" y="4572002"/>
              <a:ext cx="442913" cy="400050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9" name="5-Point Star 6">
              <a:extLst>
                <a:ext uri="{FF2B5EF4-FFF2-40B4-BE49-F238E27FC236}">
                  <a16:creationId xmlns:a16="http://schemas.microsoft.com/office/drawing/2014/main" id="{0FBC761A-4F22-464E-8195-FD11F9D81817}"/>
                </a:ext>
              </a:extLst>
            </p:cNvPr>
            <p:cNvSpPr/>
            <p:nvPr/>
          </p:nvSpPr>
          <p:spPr>
            <a:xfrm>
              <a:off x="2940236" y="4714876"/>
              <a:ext cx="442913" cy="400050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0" name="5-Point Star 7">
              <a:extLst>
                <a:ext uri="{FF2B5EF4-FFF2-40B4-BE49-F238E27FC236}">
                  <a16:creationId xmlns:a16="http://schemas.microsoft.com/office/drawing/2014/main" id="{D4711687-D1A2-4EEA-B976-E4D8F22F967A}"/>
                </a:ext>
              </a:extLst>
            </p:cNvPr>
            <p:cNvSpPr/>
            <p:nvPr/>
          </p:nvSpPr>
          <p:spPr>
            <a:xfrm>
              <a:off x="3987982" y="4341020"/>
              <a:ext cx="442913" cy="400050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1" name="5-Point Star 8">
              <a:extLst>
                <a:ext uri="{FF2B5EF4-FFF2-40B4-BE49-F238E27FC236}">
                  <a16:creationId xmlns:a16="http://schemas.microsoft.com/office/drawing/2014/main" id="{CA430C1C-E507-4473-BC77-F6E93CB67EC4}"/>
                </a:ext>
              </a:extLst>
            </p:cNvPr>
            <p:cNvSpPr/>
            <p:nvPr/>
          </p:nvSpPr>
          <p:spPr>
            <a:xfrm>
              <a:off x="5076783" y="4479929"/>
              <a:ext cx="442913" cy="400050"/>
            </a:xfrm>
            <a:prstGeom prst="star5">
              <a:avLst>
                <a:gd name="adj" fmla="val 15868"/>
                <a:gd name="hf" fmla="val 105146"/>
                <a:gd name="vf" fmla="val 11055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2" name="5-Point Star 9">
              <a:extLst>
                <a:ext uri="{FF2B5EF4-FFF2-40B4-BE49-F238E27FC236}">
                  <a16:creationId xmlns:a16="http://schemas.microsoft.com/office/drawing/2014/main" id="{F92F6553-504B-4478-AC76-966CD47C6BB2}"/>
                </a:ext>
              </a:extLst>
            </p:cNvPr>
            <p:cNvSpPr/>
            <p:nvPr/>
          </p:nvSpPr>
          <p:spPr>
            <a:xfrm>
              <a:off x="6180232" y="4434684"/>
              <a:ext cx="442913" cy="400050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3" name="5-Point Star 10">
              <a:extLst>
                <a:ext uri="{FF2B5EF4-FFF2-40B4-BE49-F238E27FC236}">
                  <a16:creationId xmlns:a16="http://schemas.microsoft.com/office/drawing/2014/main" id="{5FFBD1C2-D37B-4E00-86FE-B9CB32A2898D}"/>
                </a:ext>
              </a:extLst>
            </p:cNvPr>
            <p:cNvSpPr/>
            <p:nvPr/>
          </p:nvSpPr>
          <p:spPr>
            <a:xfrm>
              <a:off x="7264541" y="4622802"/>
              <a:ext cx="442913" cy="400050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4" name="5-Point Star 11">
              <a:extLst>
                <a:ext uri="{FF2B5EF4-FFF2-40B4-BE49-F238E27FC236}">
                  <a16:creationId xmlns:a16="http://schemas.microsoft.com/office/drawing/2014/main" id="{D8325018-9DCF-433D-A7C1-FD063DD8D599}"/>
                </a:ext>
              </a:extLst>
            </p:cNvPr>
            <p:cNvSpPr/>
            <p:nvPr/>
          </p:nvSpPr>
          <p:spPr>
            <a:xfrm>
              <a:off x="8324103" y="4595816"/>
              <a:ext cx="442913" cy="400050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5" name="5-Point Star 12">
              <a:extLst>
                <a:ext uri="{FF2B5EF4-FFF2-40B4-BE49-F238E27FC236}">
                  <a16:creationId xmlns:a16="http://schemas.microsoft.com/office/drawing/2014/main" id="{71B5E0D8-1CBD-4FA1-8E5E-ED3148978AC5}"/>
                </a:ext>
              </a:extLst>
            </p:cNvPr>
            <p:cNvSpPr/>
            <p:nvPr/>
          </p:nvSpPr>
          <p:spPr>
            <a:xfrm>
              <a:off x="9383665" y="4292206"/>
              <a:ext cx="442913" cy="400050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6" name="5-Point Star 13">
              <a:extLst>
                <a:ext uri="{FF2B5EF4-FFF2-40B4-BE49-F238E27FC236}">
                  <a16:creationId xmlns:a16="http://schemas.microsoft.com/office/drawing/2014/main" id="{84A661E5-7DA2-4630-8BB9-1E1EAF7484D3}"/>
                </a:ext>
              </a:extLst>
            </p:cNvPr>
            <p:cNvSpPr/>
            <p:nvPr/>
          </p:nvSpPr>
          <p:spPr>
            <a:xfrm>
              <a:off x="10482262" y="4595816"/>
              <a:ext cx="442913" cy="400050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5DB3C4D-2183-4A7D-AA95-807E7FEE37F5}"/>
              </a:ext>
            </a:extLst>
          </p:cNvPr>
          <p:cNvSpPr/>
          <p:nvPr/>
        </p:nvSpPr>
        <p:spPr>
          <a:xfrm>
            <a:off x="3791139" y="3355558"/>
            <a:ext cx="2145445" cy="11678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36DBEBA-D199-4F20-ABDD-41710C03FA90}"/>
              </a:ext>
            </a:extLst>
          </p:cNvPr>
          <p:cNvSpPr/>
          <p:nvPr/>
        </p:nvSpPr>
        <p:spPr>
          <a:xfrm>
            <a:off x="6812565" y="3354846"/>
            <a:ext cx="2145445" cy="11678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E8E418-0ADF-47AA-91C5-AF52979A8B62}"/>
              </a:ext>
            </a:extLst>
          </p:cNvPr>
          <p:cNvSpPr txBox="1"/>
          <p:nvPr/>
        </p:nvSpPr>
        <p:spPr>
          <a:xfrm>
            <a:off x="7020082" y="3365924"/>
            <a:ext cx="1730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 #1</a:t>
            </a:r>
          </a:p>
          <a:p>
            <a:r>
              <a:rPr lang="en-US" dirty="0"/>
              <a:t>Discriminator #2</a:t>
            </a:r>
          </a:p>
          <a:p>
            <a:pPr algn="ctr"/>
            <a:r>
              <a:rPr lang="en-US" dirty="0"/>
              <a:t>…</a:t>
            </a:r>
          </a:p>
          <a:p>
            <a:r>
              <a:rPr lang="en-US" dirty="0"/>
              <a:t>Discriminator #n</a:t>
            </a:r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4FB83931-81A1-4AFE-B94D-4A7F52A2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169E-2997-4538-A27A-57ED49ED9A0A}" type="slidenum">
              <a:rPr lang="en-US" smtClean="0"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9D470-9C96-4384-816A-383A67CF2C25}"/>
              </a:ext>
            </a:extLst>
          </p:cNvPr>
          <p:cNvSpPr txBox="1"/>
          <p:nvPr/>
        </p:nvSpPr>
        <p:spPr>
          <a:xfrm>
            <a:off x="4395021" y="1998292"/>
            <a:ext cx="111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Step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685BA0-B9AA-4FE7-B85E-4354D8992D87}"/>
              </a:ext>
            </a:extLst>
          </p:cNvPr>
          <p:cNvSpPr txBox="1"/>
          <p:nvPr/>
        </p:nvSpPr>
        <p:spPr>
          <a:xfrm>
            <a:off x="7328660" y="1998292"/>
            <a:ext cx="111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147696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BACEEE1-A7E9-4A86-8095-A717967FC1A9}"/>
              </a:ext>
            </a:extLst>
          </p:cNvPr>
          <p:cNvGrpSpPr/>
          <p:nvPr/>
        </p:nvGrpSpPr>
        <p:grpSpPr>
          <a:xfrm>
            <a:off x="3850377" y="4113996"/>
            <a:ext cx="2086207" cy="332480"/>
            <a:chOff x="3906043" y="3348146"/>
            <a:chExt cx="2086207" cy="33248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89B5138-92A7-4DD1-9E7B-CD5F26437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9146" y="3389392"/>
              <a:ext cx="0" cy="291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92FF38F-D98F-488A-9E3C-88B6712C1F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1442" y="3370131"/>
              <a:ext cx="0" cy="291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BF57A2A-34C0-4F26-AD73-13BB33DA28D0}"/>
                </a:ext>
              </a:extLst>
            </p:cNvPr>
            <p:cNvGrpSpPr/>
            <p:nvPr/>
          </p:nvGrpSpPr>
          <p:grpSpPr>
            <a:xfrm>
              <a:off x="3906043" y="3348146"/>
              <a:ext cx="2086207" cy="332480"/>
              <a:chOff x="3906043" y="3348146"/>
              <a:chExt cx="2086207" cy="33248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2B4493B-62ED-4ED6-A210-9713EFB582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4668" y="3373742"/>
                <a:ext cx="0" cy="3068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F221ED9-6FFC-4FD5-BD6C-6B76E551B3DE}"/>
                  </a:ext>
                </a:extLst>
              </p:cNvPr>
              <p:cNvGrpSpPr/>
              <p:nvPr/>
            </p:nvGrpSpPr>
            <p:grpSpPr>
              <a:xfrm>
                <a:off x="3906043" y="3348146"/>
                <a:ext cx="2086207" cy="332480"/>
                <a:chOff x="3906043" y="3348146"/>
                <a:chExt cx="2086207" cy="332480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768659A-1E51-4B60-905A-2259CC2E1839}"/>
                    </a:ext>
                  </a:extLst>
                </p:cNvPr>
                <p:cNvGrpSpPr/>
                <p:nvPr/>
              </p:nvGrpSpPr>
              <p:grpSpPr>
                <a:xfrm>
                  <a:off x="3906043" y="3348146"/>
                  <a:ext cx="2086207" cy="319112"/>
                  <a:chOff x="4020114" y="4328809"/>
                  <a:chExt cx="1295926" cy="253824"/>
                </a:xfrm>
              </p:grpSpPr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8FB1041F-286B-4999-A608-2C5E43CE82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0114" y="4582633"/>
                    <a:ext cx="1295926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A737F508-11BB-45A5-B649-341BAE4A1C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94545" y="4328809"/>
                    <a:ext cx="0" cy="25201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F0D116A0-4155-43B1-9738-39DAECD8FD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73181" y="4328809"/>
                    <a:ext cx="0" cy="244098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Arrow Connector 76">
                    <a:extLst>
                      <a:ext uri="{FF2B5EF4-FFF2-40B4-BE49-F238E27FC236}">
                        <a16:creationId xmlns:a16="http://schemas.microsoft.com/office/drawing/2014/main" id="{6EB8C8AC-81A3-4D56-9638-19908C5A34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19039" y="4349169"/>
                    <a:ext cx="0" cy="23165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D9E22623-33EB-46B8-BE53-53938F8051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17591" y="4338536"/>
                    <a:ext cx="0" cy="23165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F9425240-0139-442A-89FD-8692B42A6E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11885" y="3389392"/>
                  <a:ext cx="0" cy="29123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86A5395-46B1-42EB-BE33-2FC92D2E3D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5293" y="3381567"/>
                <a:ext cx="0" cy="29123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3F0D99F5-5F89-43FC-AF8D-4852BA2C61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12214" r="10758" b="66747"/>
          <a:stretch/>
        </p:blipFill>
        <p:spPr>
          <a:xfrm>
            <a:off x="188172" y="3746523"/>
            <a:ext cx="2410440" cy="5200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9EE6F6-3DBA-42FC-A504-5F7738BCC898}"/>
              </a:ext>
            </a:extLst>
          </p:cNvPr>
          <p:cNvSpPr/>
          <p:nvPr/>
        </p:nvSpPr>
        <p:spPr>
          <a:xfrm>
            <a:off x="3791139" y="2531423"/>
            <a:ext cx="2148396" cy="8345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Sensing</a:t>
            </a:r>
          </a:p>
          <a:p>
            <a:pPr algn="ctr"/>
            <a:r>
              <a:rPr lang="en-US" dirty="0"/>
              <a:t>(Peak Detection)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F28BE-4FEC-4A26-B8D0-C2EB89D5011C}"/>
              </a:ext>
            </a:extLst>
          </p:cNvPr>
          <p:cNvSpPr/>
          <p:nvPr/>
        </p:nvSpPr>
        <p:spPr>
          <a:xfrm>
            <a:off x="6822882" y="2521057"/>
            <a:ext cx="2148396" cy="8345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VT/SVT Discrimination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FB2622-CC79-4367-84A5-2B9AFE507514}"/>
              </a:ext>
            </a:extLst>
          </p:cNvPr>
          <p:cNvSpPr/>
          <p:nvPr/>
        </p:nvSpPr>
        <p:spPr>
          <a:xfrm>
            <a:off x="9854625" y="2521058"/>
            <a:ext cx="2148396" cy="8345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Therapy decision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564137-32C8-4CBF-9A6F-A95F5C1F9EFA}"/>
              </a:ext>
            </a:extLst>
          </p:cNvPr>
          <p:cNvGrpSpPr/>
          <p:nvPr/>
        </p:nvGrpSpPr>
        <p:grpSpPr>
          <a:xfrm>
            <a:off x="323484" y="1974467"/>
            <a:ext cx="2584308" cy="1746298"/>
            <a:chOff x="-281243" y="2888301"/>
            <a:chExt cx="3133623" cy="21174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4C7F06-E28F-429E-B593-B9056055C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1243" y="3108242"/>
              <a:ext cx="1594629" cy="175199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8CA5E9B-D5FE-4CA6-88F5-C11251811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3" t="9724" r="21130" b="2702"/>
            <a:stretch/>
          </p:blipFill>
          <p:spPr>
            <a:xfrm>
              <a:off x="1552119" y="3108242"/>
              <a:ext cx="1300261" cy="1897546"/>
            </a:xfrm>
            <a:prstGeom prst="rect">
              <a:avLst/>
            </a:prstGeom>
          </p:spPr>
        </p:pic>
        <p:sp>
          <p:nvSpPr>
            <p:cNvPr id="9" name="Freeform 27">
              <a:extLst>
                <a:ext uri="{FF2B5EF4-FFF2-40B4-BE49-F238E27FC236}">
                  <a16:creationId xmlns:a16="http://schemas.microsoft.com/office/drawing/2014/main" id="{10A5FE64-69C0-4B15-8E00-B59DFBCA8562}"/>
                </a:ext>
              </a:extLst>
            </p:cNvPr>
            <p:cNvSpPr/>
            <p:nvPr/>
          </p:nvSpPr>
          <p:spPr>
            <a:xfrm>
              <a:off x="110419" y="3020848"/>
              <a:ext cx="1777058" cy="1657478"/>
            </a:xfrm>
            <a:custGeom>
              <a:avLst/>
              <a:gdLst>
                <a:gd name="connsiteX0" fmla="*/ 2253381 w 2253381"/>
                <a:gd name="connsiteY0" fmla="*/ 434733 h 1657478"/>
                <a:gd name="connsiteX1" fmla="*/ 977474 w 2253381"/>
                <a:gd name="connsiteY1" fmla="*/ 275245 h 1657478"/>
                <a:gd name="connsiteX2" fmla="*/ 392683 w 2253381"/>
                <a:gd name="connsiteY2" fmla="*/ 20064 h 1657478"/>
                <a:gd name="connsiteX3" fmla="*/ 116237 w 2253381"/>
                <a:gd name="connsiteY3" fmla="*/ 94492 h 1657478"/>
                <a:gd name="connsiteX4" fmla="*/ 84339 w 2253381"/>
                <a:gd name="connsiteY4" fmla="*/ 711180 h 1657478"/>
                <a:gd name="connsiteX5" fmla="*/ 41809 w 2253381"/>
                <a:gd name="connsiteY5" fmla="*/ 1274705 h 1657478"/>
                <a:gd name="connsiteX6" fmla="*/ 743558 w 2253381"/>
                <a:gd name="connsiteY6" fmla="*/ 1657478 h 1657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3381" h="1657478">
                  <a:moveTo>
                    <a:pt x="2253381" y="434733"/>
                  </a:moveTo>
                  <a:cubicBezTo>
                    <a:pt x="1770485" y="389545"/>
                    <a:pt x="1287590" y="344357"/>
                    <a:pt x="977474" y="275245"/>
                  </a:cubicBezTo>
                  <a:cubicBezTo>
                    <a:pt x="667358" y="206133"/>
                    <a:pt x="536222" y="50189"/>
                    <a:pt x="392683" y="20064"/>
                  </a:cubicBezTo>
                  <a:cubicBezTo>
                    <a:pt x="249143" y="-10062"/>
                    <a:pt x="167628" y="-20694"/>
                    <a:pt x="116237" y="94492"/>
                  </a:cubicBezTo>
                  <a:cubicBezTo>
                    <a:pt x="64846" y="209678"/>
                    <a:pt x="96744" y="514478"/>
                    <a:pt x="84339" y="711180"/>
                  </a:cubicBezTo>
                  <a:cubicBezTo>
                    <a:pt x="71934" y="907882"/>
                    <a:pt x="-68061" y="1116989"/>
                    <a:pt x="41809" y="1274705"/>
                  </a:cubicBezTo>
                  <a:cubicBezTo>
                    <a:pt x="151679" y="1432421"/>
                    <a:pt x="743558" y="1657478"/>
                    <a:pt x="743558" y="1657478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26">
              <a:extLst>
                <a:ext uri="{FF2B5EF4-FFF2-40B4-BE49-F238E27FC236}">
                  <a16:creationId xmlns:a16="http://schemas.microsoft.com/office/drawing/2014/main" id="{6C2865E5-CAED-46C3-A214-5E946723E38C}"/>
                </a:ext>
              </a:extLst>
            </p:cNvPr>
            <p:cNvSpPr/>
            <p:nvPr/>
          </p:nvSpPr>
          <p:spPr>
            <a:xfrm>
              <a:off x="88433" y="2888301"/>
              <a:ext cx="1799044" cy="1194601"/>
            </a:xfrm>
            <a:custGeom>
              <a:avLst/>
              <a:gdLst>
                <a:gd name="connsiteX0" fmla="*/ 2232837 w 2232837"/>
                <a:gd name="connsiteY0" fmla="*/ 312099 h 1194601"/>
                <a:gd name="connsiteX1" fmla="*/ 871869 w 2232837"/>
                <a:gd name="connsiteY1" fmla="*/ 184508 h 1194601"/>
                <a:gd name="connsiteX2" fmla="*/ 202018 w 2232837"/>
                <a:gd name="connsiteY2" fmla="*/ 3755 h 1194601"/>
                <a:gd name="connsiteX3" fmla="*/ 95693 w 2232837"/>
                <a:gd name="connsiteY3" fmla="*/ 365262 h 1194601"/>
                <a:gd name="connsiteX4" fmla="*/ 223283 w 2232837"/>
                <a:gd name="connsiteY4" fmla="*/ 556648 h 1194601"/>
                <a:gd name="connsiteX5" fmla="*/ 0 w 2232837"/>
                <a:gd name="connsiteY5" fmla="*/ 1194601 h 119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2837" h="1194601">
                  <a:moveTo>
                    <a:pt x="2232837" y="312099"/>
                  </a:moveTo>
                  <a:cubicBezTo>
                    <a:pt x="1721588" y="273999"/>
                    <a:pt x="1210339" y="235899"/>
                    <a:pt x="871869" y="184508"/>
                  </a:cubicBezTo>
                  <a:cubicBezTo>
                    <a:pt x="533399" y="133117"/>
                    <a:pt x="331381" y="-26371"/>
                    <a:pt x="202018" y="3755"/>
                  </a:cubicBezTo>
                  <a:cubicBezTo>
                    <a:pt x="72655" y="33881"/>
                    <a:pt x="92149" y="273113"/>
                    <a:pt x="95693" y="365262"/>
                  </a:cubicBezTo>
                  <a:cubicBezTo>
                    <a:pt x="99237" y="457411"/>
                    <a:pt x="239232" y="418425"/>
                    <a:pt x="223283" y="556648"/>
                  </a:cubicBezTo>
                  <a:cubicBezTo>
                    <a:pt x="207334" y="694871"/>
                    <a:pt x="0" y="1194601"/>
                    <a:pt x="0" y="1194601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23E833-D701-40D0-955F-2BC5BD60521D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907792" y="2938309"/>
            <a:ext cx="883347" cy="103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680BA6-556C-4184-AB94-167980D24B0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39535" y="2938308"/>
            <a:ext cx="883347" cy="10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6D4E39-5531-41FB-A8B9-216A6D4EE0F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971278" y="2938308"/>
            <a:ext cx="88334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8FCF56-96FF-43DB-BDD2-FF6397641CCD}"/>
              </a:ext>
            </a:extLst>
          </p:cNvPr>
          <p:cNvGrpSpPr/>
          <p:nvPr/>
        </p:nvGrpSpPr>
        <p:grpSpPr>
          <a:xfrm>
            <a:off x="3788188" y="3400358"/>
            <a:ext cx="2098507" cy="502514"/>
            <a:chOff x="1096585" y="4292206"/>
            <a:chExt cx="9998830" cy="239434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F0D6BFA-7F21-4AFA-9AAB-6D347183CC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58" t="12214" r="10758" b="66747"/>
            <a:stretch/>
          </p:blipFill>
          <p:spPr>
            <a:xfrm>
              <a:off x="1096585" y="4529138"/>
              <a:ext cx="9998830" cy="2157413"/>
            </a:xfrm>
            <a:prstGeom prst="rect">
              <a:avLst/>
            </a:prstGeom>
          </p:spPr>
        </p:pic>
        <p:sp>
          <p:nvSpPr>
            <p:cNvPr id="28" name="5-Point Star 5">
              <a:extLst>
                <a:ext uri="{FF2B5EF4-FFF2-40B4-BE49-F238E27FC236}">
                  <a16:creationId xmlns:a16="http://schemas.microsoft.com/office/drawing/2014/main" id="{2D765C8D-1B76-42FC-911A-EB7A224D1887}"/>
                </a:ext>
              </a:extLst>
            </p:cNvPr>
            <p:cNvSpPr/>
            <p:nvPr/>
          </p:nvSpPr>
          <p:spPr>
            <a:xfrm>
              <a:off x="1871663" y="4572002"/>
              <a:ext cx="442913" cy="400050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9" name="5-Point Star 6">
              <a:extLst>
                <a:ext uri="{FF2B5EF4-FFF2-40B4-BE49-F238E27FC236}">
                  <a16:creationId xmlns:a16="http://schemas.microsoft.com/office/drawing/2014/main" id="{0FBC761A-4F22-464E-8195-FD11F9D81817}"/>
                </a:ext>
              </a:extLst>
            </p:cNvPr>
            <p:cNvSpPr/>
            <p:nvPr/>
          </p:nvSpPr>
          <p:spPr>
            <a:xfrm>
              <a:off x="2940236" y="4714876"/>
              <a:ext cx="442913" cy="400050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0" name="5-Point Star 7">
              <a:extLst>
                <a:ext uri="{FF2B5EF4-FFF2-40B4-BE49-F238E27FC236}">
                  <a16:creationId xmlns:a16="http://schemas.microsoft.com/office/drawing/2014/main" id="{D4711687-D1A2-4EEA-B976-E4D8F22F967A}"/>
                </a:ext>
              </a:extLst>
            </p:cNvPr>
            <p:cNvSpPr/>
            <p:nvPr/>
          </p:nvSpPr>
          <p:spPr>
            <a:xfrm>
              <a:off x="3987982" y="4341020"/>
              <a:ext cx="442913" cy="400050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1" name="5-Point Star 8">
              <a:extLst>
                <a:ext uri="{FF2B5EF4-FFF2-40B4-BE49-F238E27FC236}">
                  <a16:creationId xmlns:a16="http://schemas.microsoft.com/office/drawing/2014/main" id="{CA430C1C-E507-4473-BC77-F6E93CB67EC4}"/>
                </a:ext>
              </a:extLst>
            </p:cNvPr>
            <p:cNvSpPr/>
            <p:nvPr/>
          </p:nvSpPr>
          <p:spPr>
            <a:xfrm>
              <a:off x="5076783" y="4479929"/>
              <a:ext cx="442913" cy="400050"/>
            </a:xfrm>
            <a:prstGeom prst="star5">
              <a:avLst>
                <a:gd name="adj" fmla="val 15868"/>
                <a:gd name="hf" fmla="val 105146"/>
                <a:gd name="vf" fmla="val 11055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2" name="5-Point Star 9">
              <a:extLst>
                <a:ext uri="{FF2B5EF4-FFF2-40B4-BE49-F238E27FC236}">
                  <a16:creationId xmlns:a16="http://schemas.microsoft.com/office/drawing/2014/main" id="{F92F6553-504B-4478-AC76-966CD47C6BB2}"/>
                </a:ext>
              </a:extLst>
            </p:cNvPr>
            <p:cNvSpPr/>
            <p:nvPr/>
          </p:nvSpPr>
          <p:spPr>
            <a:xfrm>
              <a:off x="6180232" y="4434684"/>
              <a:ext cx="442913" cy="400050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3" name="5-Point Star 10">
              <a:extLst>
                <a:ext uri="{FF2B5EF4-FFF2-40B4-BE49-F238E27FC236}">
                  <a16:creationId xmlns:a16="http://schemas.microsoft.com/office/drawing/2014/main" id="{5FFBD1C2-D37B-4E00-86FE-B9CB32A2898D}"/>
                </a:ext>
              </a:extLst>
            </p:cNvPr>
            <p:cNvSpPr/>
            <p:nvPr/>
          </p:nvSpPr>
          <p:spPr>
            <a:xfrm>
              <a:off x="7264541" y="4622802"/>
              <a:ext cx="442913" cy="400050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4" name="5-Point Star 11">
              <a:extLst>
                <a:ext uri="{FF2B5EF4-FFF2-40B4-BE49-F238E27FC236}">
                  <a16:creationId xmlns:a16="http://schemas.microsoft.com/office/drawing/2014/main" id="{D8325018-9DCF-433D-A7C1-FD063DD8D599}"/>
                </a:ext>
              </a:extLst>
            </p:cNvPr>
            <p:cNvSpPr/>
            <p:nvPr/>
          </p:nvSpPr>
          <p:spPr>
            <a:xfrm>
              <a:off x="8324103" y="4595816"/>
              <a:ext cx="442913" cy="400050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5" name="5-Point Star 12">
              <a:extLst>
                <a:ext uri="{FF2B5EF4-FFF2-40B4-BE49-F238E27FC236}">
                  <a16:creationId xmlns:a16="http://schemas.microsoft.com/office/drawing/2014/main" id="{71B5E0D8-1CBD-4FA1-8E5E-ED3148978AC5}"/>
                </a:ext>
              </a:extLst>
            </p:cNvPr>
            <p:cNvSpPr/>
            <p:nvPr/>
          </p:nvSpPr>
          <p:spPr>
            <a:xfrm>
              <a:off x="9383665" y="4292206"/>
              <a:ext cx="442913" cy="400050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6" name="5-Point Star 13">
              <a:extLst>
                <a:ext uri="{FF2B5EF4-FFF2-40B4-BE49-F238E27FC236}">
                  <a16:creationId xmlns:a16="http://schemas.microsoft.com/office/drawing/2014/main" id="{84A661E5-7DA2-4630-8BB9-1E1EAF7484D3}"/>
                </a:ext>
              </a:extLst>
            </p:cNvPr>
            <p:cNvSpPr/>
            <p:nvPr/>
          </p:nvSpPr>
          <p:spPr>
            <a:xfrm>
              <a:off x="10482262" y="4595816"/>
              <a:ext cx="442913" cy="400050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5DB3C4D-2183-4A7D-AA95-807E7FEE37F5}"/>
              </a:ext>
            </a:extLst>
          </p:cNvPr>
          <p:cNvSpPr/>
          <p:nvPr/>
        </p:nvSpPr>
        <p:spPr>
          <a:xfrm>
            <a:off x="3791139" y="3355558"/>
            <a:ext cx="2145445" cy="11678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36DBEBA-D199-4F20-ABDD-41710C03FA90}"/>
              </a:ext>
            </a:extLst>
          </p:cNvPr>
          <p:cNvSpPr/>
          <p:nvPr/>
        </p:nvSpPr>
        <p:spPr>
          <a:xfrm>
            <a:off x="6812565" y="3354846"/>
            <a:ext cx="2145445" cy="11678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E8E418-0ADF-47AA-91C5-AF52979A8B62}"/>
              </a:ext>
            </a:extLst>
          </p:cNvPr>
          <p:cNvSpPr txBox="1"/>
          <p:nvPr/>
        </p:nvSpPr>
        <p:spPr>
          <a:xfrm>
            <a:off x="7020082" y="3365924"/>
            <a:ext cx="1730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 #1</a:t>
            </a:r>
          </a:p>
          <a:p>
            <a:r>
              <a:rPr lang="en-US" dirty="0"/>
              <a:t>Discriminator #2</a:t>
            </a:r>
          </a:p>
          <a:p>
            <a:pPr algn="ctr"/>
            <a:r>
              <a:rPr lang="en-US" dirty="0"/>
              <a:t>…</a:t>
            </a:r>
          </a:p>
          <a:p>
            <a:r>
              <a:rPr lang="en-US" dirty="0"/>
              <a:t>Discriminator #n</a:t>
            </a:r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4FB83931-81A1-4AFE-B94D-4A7F52A2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169E-2997-4538-A27A-57ED49ED9A0A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9D470-9C96-4384-816A-383A67CF2C25}"/>
              </a:ext>
            </a:extLst>
          </p:cNvPr>
          <p:cNvSpPr txBox="1"/>
          <p:nvPr/>
        </p:nvSpPr>
        <p:spPr>
          <a:xfrm>
            <a:off x="4395021" y="1998292"/>
            <a:ext cx="111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Step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685BA0-B9AA-4FE7-B85E-4354D8992D87}"/>
              </a:ext>
            </a:extLst>
          </p:cNvPr>
          <p:cNvSpPr txBox="1"/>
          <p:nvPr/>
        </p:nvSpPr>
        <p:spPr>
          <a:xfrm>
            <a:off x="7328660" y="1998292"/>
            <a:ext cx="111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Step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0EE94D-22BF-47BF-9A17-4958E77C6FF7}"/>
              </a:ext>
            </a:extLst>
          </p:cNvPr>
          <p:cNvSpPr/>
          <p:nvPr/>
        </p:nvSpPr>
        <p:spPr>
          <a:xfrm>
            <a:off x="159014" y="1875669"/>
            <a:ext cx="2809112" cy="2958353"/>
          </a:xfrm>
          <a:prstGeom prst="roundRect">
            <a:avLst/>
          </a:prstGeom>
          <a:solidFill>
            <a:srgbClr val="FFC000">
              <a:alpha val="20000"/>
            </a:srgbClr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stomShape 1">
            <a:extLst>
              <a:ext uri="{FF2B5EF4-FFF2-40B4-BE49-F238E27FC236}">
                <a16:creationId xmlns:a16="http://schemas.microsoft.com/office/drawing/2014/main" id="{CFF2B8F3-A30B-4B91-8152-46D2C738DC70}"/>
              </a:ext>
            </a:extLst>
          </p:cNvPr>
          <p:cNvSpPr/>
          <p:nvPr/>
        </p:nvSpPr>
        <p:spPr>
          <a:xfrm>
            <a:off x="720" y="-9720"/>
            <a:ext cx="12188880" cy="156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Therapy decision pipeline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62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86D8B-BB60-4DE5-8E6F-D1D33949248B}"/>
              </a:ext>
            </a:extLst>
          </p:cNvPr>
          <p:cNvSpPr/>
          <p:nvPr/>
        </p:nvSpPr>
        <p:spPr>
          <a:xfrm>
            <a:off x="1196502" y="1303415"/>
            <a:ext cx="10194587" cy="17218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Peak detection errors can be responsible for up to </a:t>
            </a:r>
            <a:r>
              <a:rPr lang="en-US" sz="2400" dirty="0">
                <a:solidFill>
                  <a:srgbClr val="FF0000"/>
                </a:solidFill>
              </a:rPr>
              <a:t>10% </a:t>
            </a:r>
            <a:r>
              <a:rPr lang="en-US" sz="2400" dirty="0">
                <a:solidFill>
                  <a:schemeClr val="tx1"/>
                </a:solidFill>
              </a:rPr>
              <a:t>of decision errors (mistake a fatal arrhythmia for non-fatal or vice-versa)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A533EF4-1266-41C3-A57E-AC3FFD6E1696}"/>
              </a:ext>
            </a:extLst>
          </p:cNvPr>
          <p:cNvSpPr/>
          <p:nvPr/>
        </p:nvSpPr>
        <p:spPr>
          <a:xfrm>
            <a:off x="720" y="-9720"/>
            <a:ext cx="12188880" cy="156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Life-Critical Autonomous Medical devices</a:t>
            </a:r>
            <a:endParaRPr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7E2E0A6-945E-4425-AFA8-9D3706BB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169E-2997-4538-A27A-57ED49ED9A0A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EB427-BDA6-46BE-94F7-6428038A6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78" y="3273236"/>
            <a:ext cx="8803532" cy="3497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783C75-A24E-4B55-A47C-020634A4300D}"/>
              </a:ext>
            </a:extLst>
          </p:cNvPr>
          <p:cNvSpPr txBox="1"/>
          <p:nvPr/>
        </p:nvSpPr>
        <p:spPr>
          <a:xfrm>
            <a:off x="601082" y="3769489"/>
            <a:ext cx="12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Atrial EGM: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10450-F6B8-4836-918A-01AA13EB872B}"/>
              </a:ext>
            </a:extLst>
          </p:cNvPr>
          <p:cNvSpPr txBox="1"/>
          <p:nvPr/>
        </p:nvSpPr>
        <p:spPr>
          <a:xfrm>
            <a:off x="110242" y="4513675"/>
            <a:ext cx="18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Ventricular EGM: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EEE28-2368-4B2E-9AD5-8FA9725B03A6}"/>
              </a:ext>
            </a:extLst>
          </p:cNvPr>
          <p:cNvSpPr txBox="1"/>
          <p:nvPr/>
        </p:nvSpPr>
        <p:spPr>
          <a:xfrm>
            <a:off x="877994" y="5442527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sensed: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AA95D-30D5-4683-BD5D-C84A832A2BE3}"/>
              </a:ext>
            </a:extLst>
          </p:cNvPr>
          <p:cNvSpPr txBox="1"/>
          <p:nvPr/>
        </p:nvSpPr>
        <p:spPr>
          <a:xfrm>
            <a:off x="881200" y="581185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 sensed:</a:t>
            </a:r>
          </a:p>
        </p:txBody>
      </p:sp>
    </p:spTree>
    <p:extLst>
      <p:ext uri="{BB962C8B-B14F-4D97-AF65-F5344CB8AC3E}">
        <p14:creationId xmlns:p14="http://schemas.microsoft.com/office/powerpoint/2010/main" val="407298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C68AD-7B36-49EF-A058-B92AE5AC5190}"/>
              </a:ext>
            </a:extLst>
          </p:cNvPr>
          <p:cNvSpPr/>
          <p:nvPr/>
        </p:nvSpPr>
        <p:spPr>
          <a:xfrm>
            <a:off x="158750" y="230176"/>
            <a:ext cx="11874501" cy="791228"/>
          </a:xfrm>
          <a:prstGeom prst="rect">
            <a:avLst/>
          </a:prstGeom>
          <a:solidFill>
            <a:schemeClr val="bg2">
              <a:lumMod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24029">
              <a:defRPr/>
            </a:pPr>
            <a:r>
              <a:rPr lang="en-US" sz="3200" dirty="0">
                <a:solidFill>
                  <a:schemeClr val="tx1"/>
                </a:solidFill>
              </a:rPr>
              <a:t>Real-Life Problem: VT/SVT Discrimination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B7E415-F864-4B6D-89E4-6FD877E43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31" y="1321239"/>
            <a:ext cx="4429125" cy="2581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F967C3-8ACE-4CF7-BA6D-9017D6363B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75" y="1348899"/>
            <a:ext cx="2581075" cy="2581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C57125-EE15-4DCA-B852-900D6DAC7C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10" y="1322962"/>
            <a:ext cx="1335526" cy="1335526"/>
          </a:xfrm>
          <a:prstGeom prst="rect">
            <a:avLst/>
          </a:prstGeom>
        </p:spPr>
      </p:pic>
      <p:pic>
        <p:nvPicPr>
          <p:cNvPr id="12" name="Defib shock test">
            <a:hlinkClick r:id="" action="ppaction://media"/>
            <a:extLst>
              <a:ext uri="{FF2B5EF4-FFF2-40B4-BE49-F238E27FC236}">
                <a16:creationId xmlns:a16="http://schemas.microsoft.com/office/drawing/2014/main" id="{9080D745-6EDD-4178-BA2B-48E30DADDCC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711480" y="1151703"/>
            <a:ext cx="2224357" cy="39261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2A8D6D-0E78-40BC-A266-5F4F7F091D00}"/>
              </a:ext>
            </a:extLst>
          </p:cNvPr>
          <p:cNvSpPr/>
          <p:nvPr/>
        </p:nvSpPr>
        <p:spPr>
          <a:xfrm>
            <a:off x="363165" y="4066560"/>
            <a:ext cx="88392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Heart disease is the leading cause of death around the world.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1000 Americans died each day in 2016 from heart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Ventricular Tachycardia (VT)</a:t>
            </a:r>
            <a:r>
              <a:rPr lang="en-US" dirty="0"/>
              <a:t> is a potentially fatal arrhythmia.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Supraventricular Tachycardia (SVT)</a:t>
            </a:r>
            <a:r>
              <a:rPr lang="en-US" dirty="0"/>
              <a:t> is not considered to be dangerous.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4E4792-B291-4A4C-B320-906414DAA80B}"/>
              </a:ext>
            </a:extLst>
          </p:cNvPr>
          <p:cNvSpPr/>
          <p:nvPr/>
        </p:nvSpPr>
        <p:spPr>
          <a:xfrm>
            <a:off x="9766570" y="5061096"/>
            <a:ext cx="2279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buSzPct val="45000"/>
            </a:pPr>
            <a:r>
              <a:rPr lang="en-US" sz="1400" dirty="0">
                <a:solidFill>
                  <a:srgbClr val="000000"/>
                </a:solidFill>
              </a:rPr>
              <a:t>ICD shock to the heart to stop a fatal arrhythmia</a:t>
            </a:r>
            <a:endParaRPr lang="en-US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AB6F00-B9AF-46F2-9319-B793C76933F6}"/>
              </a:ext>
            </a:extLst>
          </p:cNvPr>
          <p:cNvSpPr/>
          <p:nvPr/>
        </p:nvSpPr>
        <p:spPr>
          <a:xfrm>
            <a:off x="2282758" y="6001967"/>
            <a:ext cx="7626485" cy="5350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Project goal:</a:t>
            </a:r>
            <a:r>
              <a:rPr lang="en-US" dirty="0">
                <a:solidFill>
                  <a:schemeClr val="tx1"/>
                </a:solidFill>
              </a:rPr>
              <a:t> analyze cardiac arrhythmia discrimination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52193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51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0">
                <p:cTn id="12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C68AD-7B36-49EF-A058-B92AE5AC5190}"/>
              </a:ext>
            </a:extLst>
          </p:cNvPr>
          <p:cNvSpPr/>
          <p:nvPr/>
        </p:nvSpPr>
        <p:spPr>
          <a:xfrm>
            <a:off x="158750" y="230176"/>
            <a:ext cx="11874501" cy="791228"/>
          </a:xfrm>
          <a:prstGeom prst="rect">
            <a:avLst/>
          </a:prstGeom>
          <a:solidFill>
            <a:schemeClr val="bg2">
              <a:lumMod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24029">
              <a:defRPr/>
            </a:pPr>
            <a:r>
              <a:rPr lang="en-US" sz="3200" dirty="0">
                <a:solidFill>
                  <a:schemeClr val="tx1"/>
                </a:solidFill>
              </a:rPr>
              <a:t>Datasets and performance measures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A521B10-CC4C-4C08-B863-7AC867DAE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713437"/>
              </p:ext>
            </p:extLst>
          </p:nvPr>
        </p:nvGraphicFramePr>
        <p:xfrm>
          <a:off x="6084313" y="1502586"/>
          <a:ext cx="5121951" cy="2880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Acrobat Document" r:id="rId4" imgW="6286318" imgH="3535488" progId="AcroExch.Document.DC">
                  <p:embed/>
                </p:oleObj>
              </mc:Choice>
              <mc:Fallback>
                <p:oleObj name="Acrobat Document" r:id="rId4" imgW="6286318" imgH="3535488" progId="AcroExch.Document.DC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C2E80A8-1910-4DA3-B979-E9D4CC5C6A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84313" y="1502586"/>
                        <a:ext cx="5121951" cy="2880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7176107-3FA8-4F54-9543-292923966810}"/>
              </a:ext>
            </a:extLst>
          </p:cNvPr>
          <p:cNvSpPr txBox="1"/>
          <p:nvPr/>
        </p:nvSpPr>
        <p:spPr>
          <a:xfrm>
            <a:off x="437743" y="2315182"/>
            <a:ext cx="113521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EGM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Cardiac model EGM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1920 EGM signals: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960 VTs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960 SVTs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FP (misclassifying SVT as VT) might lead to a process of further examination and treatment episodes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FN (misclassifying VT as SVT) might put the patient in the risk of death. </a:t>
            </a:r>
          </a:p>
          <a:p>
            <a:r>
              <a:rPr lang="en-US" dirty="0"/>
              <a:t>Complex performance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TPR (# correctly detected VT/# true VTs)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TNT (# correctly detected SVT/# true SVTs)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B9AB50-FB69-4E4A-BDE5-237ADA2B6236}"/>
              </a:ext>
            </a:extLst>
          </p:cNvPr>
          <p:cNvSpPr/>
          <p:nvPr/>
        </p:nvSpPr>
        <p:spPr>
          <a:xfrm>
            <a:off x="3677055" y="983374"/>
            <a:ext cx="9902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2"/>
              </a:rPr>
              <a:t>[1-2] Jiang et al. In-silico pre-clinical trials for implantable cardioverter defibrillators,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7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C68AD-7B36-49EF-A058-B92AE5AC5190}"/>
              </a:ext>
            </a:extLst>
          </p:cNvPr>
          <p:cNvSpPr/>
          <p:nvPr/>
        </p:nvSpPr>
        <p:spPr>
          <a:xfrm>
            <a:off x="158750" y="230176"/>
            <a:ext cx="11874501" cy="791228"/>
          </a:xfrm>
          <a:prstGeom prst="rect">
            <a:avLst/>
          </a:prstGeom>
          <a:solidFill>
            <a:schemeClr val="bg2">
              <a:lumMod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24029">
              <a:defRPr/>
            </a:pPr>
            <a:r>
              <a:rPr lang="en-US" sz="3200" dirty="0">
                <a:solidFill>
                  <a:schemeClr val="tx1"/>
                </a:solidFill>
              </a:rPr>
              <a:t>ML formulation</a:t>
            </a:r>
          </a:p>
        </p:txBody>
      </p:sp>
    </p:spTree>
    <p:extLst>
      <p:ext uri="{BB962C8B-B14F-4D97-AF65-F5344CB8AC3E}">
        <p14:creationId xmlns:p14="http://schemas.microsoft.com/office/powerpoint/2010/main" val="244336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C68AD-7B36-49EF-A058-B92AE5AC5190}"/>
              </a:ext>
            </a:extLst>
          </p:cNvPr>
          <p:cNvSpPr/>
          <p:nvPr/>
        </p:nvSpPr>
        <p:spPr>
          <a:xfrm>
            <a:off x="158750" y="230176"/>
            <a:ext cx="11874501" cy="791228"/>
          </a:xfrm>
          <a:prstGeom prst="rect">
            <a:avLst/>
          </a:prstGeom>
          <a:solidFill>
            <a:schemeClr val="bg2">
              <a:lumMod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24029">
              <a:defRPr/>
            </a:pPr>
            <a:r>
              <a:rPr lang="en-US" sz="3200" dirty="0">
                <a:solidFill>
                  <a:schemeClr val="tx1"/>
                </a:solidFill>
              </a:rPr>
              <a:t>Approach 1: DNN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391BF9-0FA7-4DCB-8578-D0FD23A9BD7A}"/>
              </a:ext>
            </a:extLst>
          </p:cNvPr>
          <p:cNvSpPr/>
          <p:nvPr/>
        </p:nvSpPr>
        <p:spPr>
          <a:xfrm>
            <a:off x="671081" y="1376624"/>
            <a:ext cx="7615162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Feed-forward fully-connected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activation functions with a sigmoid at the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Data: 12-features representation.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hidden layers (BLA neurons), 12 input neurons, 2 output neurons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Epochs: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Implementation: Python, </a:t>
            </a:r>
            <a:r>
              <a:rPr lang="en-US" dirty="0" err="1"/>
              <a:t>Keras</a:t>
            </a:r>
            <a:r>
              <a:rPr lang="en-US" dirty="0"/>
              <a:t> 2.2.0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on the test set: </a:t>
            </a:r>
          </a:p>
        </p:txBody>
      </p:sp>
    </p:spTree>
    <p:extLst>
      <p:ext uri="{BB962C8B-B14F-4D97-AF65-F5344CB8AC3E}">
        <p14:creationId xmlns:p14="http://schemas.microsoft.com/office/powerpoint/2010/main" val="199067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C68AD-7B36-49EF-A058-B92AE5AC5190}"/>
              </a:ext>
            </a:extLst>
          </p:cNvPr>
          <p:cNvSpPr/>
          <p:nvPr/>
        </p:nvSpPr>
        <p:spPr>
          <a:xfrm>
            <a:off x="158750" y="230176"/>
            <a:ext cx="11874501" cy="791228"/>
          </a:xfrm>
          <a:prstGeom prst="rect">
            <a:avLst/>
          </a:prstGeom>
          <a:solidFill>
            <a:schemeClr val="bg2">
              <a:lumMod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24029">
              <a:defRPr/>
            </a:pPr>
            <a:r>
              <a:rPr lang="en-US" sz="3200" dirty="0">
                <a:solidFill>
                  <a:schemeClr val="tx1"/>
                </a:solidFill>
              </a:rPr>
              <a:t>Approach 2: Decision Tree (details &amp; results)</a:t>
            </a:r>
          </a:p>
        </p:txBody>
      </p:sp>
    </p:spTree>
    <p:extLst>
      <p:ext uri="{BB962C8B-B14F-4D97-AF65-F5344CB8AC3E}">
        <p14:creationId xmlns:p14="http://schemas.microsoft.com/office/powerpoint/2010/main" val="386224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C68AD-7B36-49EF-A058-B92AE5AC5190}"/>
              </a:ext>
            </a:extLst>
          </p:cNvPr>
          <p:cNvSpPr/>
          <p:nvPr/>
        </p:nvSpPr>
        <p:spPr>
          <a:xfrm>
            <a:off x="158750" y="230176"/>
            <a:ext cx="11874501" cy="791228"/>
          </a:xfrm>
          <a:prstGeom prst="rect">
            <a:avLst/>
          </a:prstGeom>
          <a:solidFill>
            <a:schemeClr val="bg2">
              <a:lumMod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24029">
              <a:defRPr/>
            </a:pPr>
            <a:r>
              <a:rPr lang="en-US" sz="3200" dirty="0">
                <a:solidFill>
                  <a:schemeClr val="tx1"/>
                </a:solidFill>
              </a:rPr>
              <a:t>Approach 3: SVM (details &amp; results)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271CB5-8C8A-40B5-B017-A4EC311D5035}"/>
              </a:ext>
            </a:extLst>
          </p:cNvPr>
          <p:cNvSpPr/>
          <p:nvPr/>
        </p:nvSpPr>
        <p:spPr>
          <a:xfrm>
            <a:off x="1189555" y="990125"/>
            <a:ext cx="926477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Step1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Model: kernel SVM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Instance X: Artificial Dataset - Heart beat frequency (n * 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Label Y: {SVT, VT}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Performance: 96%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 data: 12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Instance X : 12 features that have physiological meaning (n * 12)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Too few features, training/test time acceptable, no need for PCA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Performance: </a:t>
            </a:r>
            <a:r>
              <a:rPr lang="en-US" dirty="0"/>
              <a:t>Artificial Dataset - </a:t>
            </a:r>
            <a:r>
              <a:rPr lang="en-US" altLang="zh-CN" dirty="0"/>
              <a:t>98%; Real Dataset – Ongoing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Fourier transformation to extract k major waves (k frequencies with highest energy), record their frequencies, amplitudes, phases.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Instance X : n * (3 * 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Performance: Real Dataset - &gt;99% (small dataset)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4 (Ongoing)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PCA on frequency spectrum after FFT (So that we can handle a shorter period of EGM)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Apply different cost on false positive and false negative.</a:t>
            </a:r>
          </a:p>
        </p:txBody>
      </p:sp>
    </p:spTree>
    <p:extLst>
      <p:ext uri="{BB962C8B-B14F-4D97-AF65-F5344CB8AC3E}">
        <p14:creationId xmlns:p14="http://schemas.microsoft.com/office/powerpoint/2010/main" val="90937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158750" y="230176"/>
            <a:ext cx="11874600" cy="791100"/>
          </a:xfrm>
          <a:prstGeom prst="rect">
            <a:avLst/>
          </a:prstGeom>
          <a:solidFill>
            <a:srgbClr val="3A3838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Approach 4: k-NN (details &amp; results)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57200" y="1728800"/>
            <a:ext cx="8229600" cy="44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k-NN method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Distance: euclidean distance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Data: 12-features representation.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Loss function:  Logarithmic Loss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Accuracy on the test set: 94.37%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158750" y="230176"/>
            <a:ext cx="11874501" cy="791228"/>
          </a:xfrm>
          <a:prstGeom prst="rect">
            <a:avLst/>
          </a:prstGeom>
          <a:solidFill>
            <a:srgbClr val="3A3838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Approach 4: k-NN (details &amp; results)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914400" y="1443050"/>
            <a:ext cx="17574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k-NN error plot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50" y="2085975"/>
            <a:ext cx="3733775" cy="28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225" y="2139887"/>
            <a:ext cx="3589978" cy="269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8255325" y="1600275"/>
            <a:ext cx="1945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computation time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2900" y="2187581"/>
            <a:ext cx="3733775" cy="28003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558400" y="5043525"/>
            <a:ext cx="2892000" cy="1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Testing error has the smallest value (0.0563)  when k=3.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Accuracy = 94.37%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481350" y="5043525"/>
            <a:ext cx="25914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Testing error decreases as training subsets become larger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8255325" y="5089525"/>
            <a:ext cx="34947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Computation time in testing phase increases as data points increases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938</Words>
  <Application>Microsoft Office PowerPoint</Application>
  <PresentationFormat>宽屏</PresentationFormat>
  <Paragraphs>159</Paragraphs>
  <Slides>16</Slides>
  <Notes>9</Notes>
  <HiddenSlides>0</HiddenSlides>
  <MMClips>1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CMR12</vt:lpstr>
      <vt:lpstr>Open Sans</vt:lpstr>
      <vt:lpstr>Open Sans Light</vt:lpstr>
      <vt:lpstr>StarSymbol</vt:lpstr>
      <vt:lpstr>Arial</vt:lpstr>
      <vt:lpstr>Calibri</vt:lpstr>
      <vt:lpstr>Calibri Light</vt:lpstr>
      <vt:lpstr>Wingdings</vt:lpstr>
      <vt:lpstr>Office Theme</vt:lpstr>
      <vt:lpstr>Acrobat Document</vt:lpstr>
      <vt:lpstr>Fatal or Non-fatal: Comparative Study of Classification Algorithms for  Cardiac Arrhythmias Discrimination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Our contribution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Formally Constrained Machine Learning</dc:title>
  <dc:creator>Rodionova, Alena</dc:creator>
  <cp:lastModifiedBy>henry.zhu.001@gmail.com</cp:lastModifiedBy>
  <cp:revision>168</cp:revision>
  <dcterms:created xsi:type="dcterms:W3CDTF">2018-09-04T20:36:31Z</dcterms:created>
  <dcterms:modified xsi:type="dcterms:W3CDTF">2019-04-04T04:29:40Z</dcterms:modified>
</cp:coreProperties>
</file>