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rtl="0" algn="ctr">
              <a:spcBef>
                <a:spcPts val="0"/>
              </a:spcBef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buSzPts val="6900"/>
              <a:buNone/>
              <a:defRPr sz="6900"/>
            </a:lvl9pPr>
          </a:lstStyle>
          <a:p/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3700"/>
              <a:buNone/>
              <a:defRPr/>
            </a:lvl1pPr>
            <a:lvl2pPr lvl="1" rtl="0">
              <a:spcBef>
                <a:spcPts val="0"/>
              </a:spcBef>
              <a:buSzPts val="3700"/>
              <a:buNone/>
              <a:defRPr/>
            </a:lvl2pPr>
            <a:lvl3pPr lvl="2" rtl="0">
              <a:spcBef>
                <a:spcPts val="0"/>
              </a:spcBef>
              <a:buSzPts val="3700"/>
              <a:buNone/>
              <a:defRPr/>
            </a:lvl3pPr>
            <a:lvl4pPr lvl="3" rtl="0">
              <a:spcBef>
                <a:spcPts val="0"/>
              </a:spcBef>
              <a:buSzPts val="3700"/>
              <a:buNone/>
              <a:defRPr/>
            </a:lvl4pPr>
            <a:lvl5pPr lvl="4" rtl="0">
              <a:spcBef>
                <a:spcPts val="0"/>
              </a:spcBef>
              <a:buSzPts val="3700"/>
              <a:buNone/>
              <a:defRPr/>
            </a:lvl5pPr>
            <a:lvl6pPr lvl="5" rtl="0">
              <a:spcBef>
                <a:spcPts val="0"/>
              </a:spcBef>
              <a:buSzPts val="3700"/>
              <a:buNone/>
              <a:defRPr/>
            </a:lvl6pPr>
            <a:lvl7pPr lvl="6" rtl="0">
              <a:spcBef>
                <a:spcPts val="0"/>
              </a:spcBef>
              <a:buSzPts val="3700"/>
              <a:buNone/>
              <a:defRPr/>
            </a:lvl7pPr>
            <a:lvl8pPr lvl="7" rtl="0">
              <a:spcBef>
                <a:spcPts val="0"/>
              </a:spcBef>
              <a:buSzPts val="3700"/>
              <a:buNone/>
              <a:defRPr/>
            </a:lvl8pPr>
            <a:lvl9pPr lvl="8" rtl="0">
              <a:spcBef>
                <a:spcPts val="0"/>
              </a:spcBef>
              <a:buSzPts val="3700"/>
              <a:buNone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900"/>
              <a:buChar char="○"/>
              <a:defRPr/>
            </a:lvl2pPr>
            <a:lvl3pPr lvl="2" rtl="0">
              <a:spcBef>
                <a:spcPts val="0"/>
              </a:spcBef>
              <a:buSzPts val="1900"/>
              <a:buChar char="■"/>
              <a:defRPr/>
            </a:lvl3pPr>
            <a:lvl4pPr lvl="3" rtl="0">
              <a:spcBef>
                <a:spcPts val="0"/>
              </a:spcBef>
              <a:buSzPts val="1900"/>
              <a:buChar char="●"/>
              <a:defRPr/>
            </a:lvl4pPr>
            <a:lvl5pPr lvl="4" rtl="0">
              <a:spcBef>
                <a:spcPts val="0"/>
              </a:spcBef>
              <a:buSzPts val="1900"/>
              <a:buChar char="○"/>
              <a:defRPr/>
            </a:lvl5pPr>
            <a:lvl6pPr lvl="5" rtl="0">
              <a:spcBef>
                <a:spcPts val="0"/>
              </a:spcBef>
              <a:buSzPts val="1900"/>
              <a:buChar char="■"/>
              <a:defRPr/>
            </a:lvl6pPr>
            <a:lvl7pPr lvl="6" rtl="0">
              <a:spcBef>
                <a:spcPts val="0"/>
              </a:spcBef>
              <a:buSzPts val="1900"/>
              <a:buChar char="●"/>
              <a:defRPr/>
            </a:lvl7pPr>
            <a:lvl8pPr lvl="7" rtl="0">
              <a:spcBef>
                <a:spcPts val="0"/>
              </a:spcBef>
              <a:buSzPts val="1900"/>
              <a:buChar char="○"/>
              <a:defRPr/>
            </a:lvl8pPr>
            <a:lvl9pPr lvl="8" rtl="0">
              <a:spcBef>
                <a:spcPts val="0"/>
              </a:spcBef>
              <a:buSzPts val="1900"/>
              <a:buChar char="■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3700"/>
              <a:buNone/>
              <a:defRPr/>
            </a:lvl1pPr>
            <a:lvl2pPr lvl="1" rtl="0">
              <a:spcBef>
                <a:spcPts val="0"/>
              </a:spcBef>
              <a:buSzPts val="3700"/>
              <a:buNone/>
              <a:defRPr/>
            </a:lvl2pPr>
            <a:lvl3pPr lvl="2" rtl="0">
              <a:spcBef>
                <a:spcPts val="0"/>
              </a:spcBef>
              <a:buSzPts val="3700"/>
              <a:buNone/>
              <a:defRPr/>
            </a:lvl3pPr>
            <a:lvl4pPr lvl="3" rtl="0">
              <a:spcBef>
                <a:spcPts val="0"/>
              </a:spcBef>
              <a:buSzPts val="3700"/>
              <a:buNone/>
              <a:defRPr/>
            </a:lvl4pPr>
            <a:lvl5pPr lvl="4" rtl="0">
              <a:spcBef>
                <a:spcPts val="0"/>
              </a:spcBef>
              <a:buSzPts val="3700"/>
              <a:buNone/>
              <a:defRPr/>
            </a:lvl5pPr>
            <a:lvl6pPr lvl="5" rtl="0">
              <a:spcBef>
                <a:spcPts val="0"/>
              </a:spcBef>
              <a:buSzPts val="3700"/>
              <a:buNone/>
              <a:defRPr/>
            </a:lvl6pPr>
            <a:lvl7pPr lvl="6" rtl="0">
              <a:spcBef>
                <a:spcPts val="0"/>
              </a:spcBef>
              <a:buSzPts val="3700"/>
              <a:buNone/>
              <a:defRPr/>
            </a:lvl7pPr>
            <a:lvl8pPr lvl="7" rtl="0">
              <a:spcBef>
                <a:spcPts val="0"/>
              </a:spcBef>
              <a:buSzPts val="3700"/>
              <a:buNone/>
              <a:defRPr/>
            </a:lvl8pPr>
            <a:lvl9pPr lvl="8" rtl="0">
              <a:spcBef>
                <a:spcPts val="0"/>
              </a:spcBef>
              <a:buSzPts val="3700"/>
              <a:buNone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1900"/>
              <a:buChar char="●"/>
              <a:defRPr sz="1900"/>
            </a:lvl1pPr>
            <a:lvl2pPr lvl="1" rtl="0">
              <a:spcBef>
                <a:spcPts val="0"/>
              </a:spcBef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1900"/>
              <a:buChar char="●"/>
              <a:defRPr sz="1900"/>
            </a:lvl1pPr>
            <a:lvl2pPr lvl="1" rtl="0">
              <a:spcBef>
                <a:spcPts val="0"/>
              </a:spcBef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3700"/>
              <a:buNone/>
              <a:defRPr/>
            </a:lvl1pPr>
            <a:lvl2pPr lvl="1" rtl="0">
              <a:spcBef>
                <a:spcPts val="0"/>
              </a:spcBef>
              <a:buSzPts val="3700"/>
              <a:buNone/>
              <a:defRPr/>
            </a:lvl2pPr>
            <a:lvl3pPr lvl="2" rtl="0">
              <a:spcBef>
                <a:spcPts val="0"/>
              </a:spcBef>
              <a:buSzPts val="3700"/>
              <a:buNone/>
              <a:defRPr/>
            </a:lvl3pPr>
            <a:lvl4pPr lvl="3" rtl="0">
              <a:spcBef>
                <a:spcPts val="0"/>
              </a:spcBef>
              <a:buSzPts val="3700"/>
              <a:buNone/>
              <a:defRPr/>
            </a:lvl4pPr>
            <a:lvl5pPr lvl="4" rtl="0">
              <a:spcBef>
                <a:spcPts val="0"/>
              </a:spcBef>
              <a:buSzPts val="3700"/>
              <a:buNone/>
              <a:defRPr/>
            </a:lvl5pPr>
            <a:lvl6pPr lvl="5" rtl="0">
              <a:spcBef>
                <a:spcPts val="0"/>
              </a:spcBef>
              <a:buSzPts val="3700"/>
              <a:buNone/>
              <a:defRPr/>
            </a:lvl6pPr>
            <a:lvl7pPr lvl="6" rtl="0">
              <a:spcBef>
                <a:spcPts val="0"/>
              </a:spcBef>
              <a:buSzPts val="3700"/>
              <a:buNone/>
              <a:defRPr/>
            </a:lvl7pPr>
            <a:lvl8pPr lvl="7" rtl="0">
              <a:spcBef>
                <a:spcPts val="0"/>
              </a:spcBef>
              <a:buSzPts val="3700"/>
              <a:buNone/>
              <a:defRPr/>
            </a:lvl8pPr>
            <a:lvl9pPr lvl="8" rtl="0">
              <a:spcBef>
                <a:spcPts val="0"/>
              </a:spcBef>
              <a:buSzPts val="3700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rtl="0">
              <a:spcBef>
                <a:spcPts val="0"/>
              </a:spcBef>
              <a:buSzPts val="3200"/>
              <a:buNone/>
              <a:defRPr sz="3200"/>
            </a:lvl1pPr>
            <a:lvl2pPr lvl="1" rtl="0">
              <a:spcBef>
                <a:spcPts val="0"/>
              </a:spcBef>
              <a:buSzPts val="3200"/>
              <a:buNone/>
              <a:defRPr sz="3200"/>
            </a:lvl2pPr>
            <a:lvl3pPr lvl="2" rtl="0">
              <a:spcBef>
                <a:spcPts val="0"/>
              </a:spcBef>
              <a:buSzPts val="3200"/>
              <a:buNone/>
              <a:defRPr sz="3200"/>
            </a:lvl3pPr>
            <a:lvl4pPr lvl="3" rtl="0">
              <a:spcBef>
                <a:spcPts val="0"/>
              </a:spcBef>
              <a:buSzPts val="3200"/>
              <a:buNone/>
              <a:defRPr sz="3200"/>
            </a:lvl4pPr>
            <a:lvl5pPr lvl="4" rtl="0">
              <a:spcBef>
                <a:spcPts val="0"/>
              </a:spcBef>
              <a:buSzPts val="3200"/>
              <a:buNone/>
              <a:defRPr sz="3200"/>
            </a:lvl5pPr>
            <a:lvl6pPr lvl="5" rtl="0">
              <a:spcBef>
                <a:spcPts val="0"/>
              </a:spcBef>
              <a:buSzPts val="3200"/>
              <a:buNone/>
              <a:defRPr sz="3200"/>
            </a:lvl6pPr>
            <a:lvl7pPr lvl="6" rtl="0">
              <a:spcBef>
                <a:spcPts val="0"/>
              </a:spcBef>
              <a:buSzPts val="3200"/>
              <a:buNone/>
              <a:defRPr sz="3200"/>
            </a:lvl7pPr>
            <a:lvl8pPr lvl="7" rtl="0">
              <a:spcBef>
                <a:spcPts val="0"/>
              </a:spcBef>
              <a:buSzPts val="3200"/>
              <a:buNone/>
              <a:defRPr sz="3200"/>
            </a:lvl8pPr>
            <a:lvl9pPr lvl="8" rtl="0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buSzPts val="1600"/>
              <a:buChar char="■"/>
              <a:defRPr sz="16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rtl="0">
              <a:spcBef>
                <a:spcPts val="0"/>
              </a:spcBef>
              <a:buSzPts val="6400"/>
              <a:buNone/>
              <a:defRPr sz="6400"/>
            </a:lvl1pPr>
            <a:lvl2pPr lvl="1" rtl="0">
              <a:spcBef>
                <a:spcPts val="0"/>
              </a:spcBef>
              <a:buSzPts val="6400"/>
              <a:buNone/>
              <a:defRPr sz="6400"/>
            </a:lvl2pPr>
            <a:lvl3pPr lvl="2" rtl="0">
              <a:spcBef>
                <a:spcPts val="0"/>
              </a:spcBef>
              <a:buSzPts val="6400"/>
              <a:buNone/>
              <a:defRPr sz="6400"/>
            </a:lvl3pPr>
            <a:lvl4pPr lvl="3" rtl="0">
              <a:spcBef>
                <a:spcPts val="0"/>
              </a:spcBef>
              <a:buSzPts val="6400"/>
              <a:buNone/>
              <a:defRPr sz="6400"/>
            </a:lvl4pPr>
            <a:lvl5pPr lvl="4" rtl="0">
              <a:spcBef>
                <a:spcPts val="0"/>
              </a:spcBef>
              <a:buSzPts val="6400"/>
              <a:buNone/>
              <a:defRPr sz="6400"/>
            </a:lvl5pPr>
            <a:lvl6pPr lvl="5" rtl="0">
              <a:spcBef>
                <a:spcPts val="0"/>
              </a:spcBef>
              <a:buSzPts val="6400"/>
              <a:buNone/>
              <a:defRPr sz="6400"/>
            </a:lvl6pPr>
            <a:lvl7pPr lvl="6" rtl="0">
              <a:spcBef>
                <a:spcPts val="0"/>
              </a:spcBef>
              <a:buSzPts val="6400"/>
              <a:buNone/>
              <a:defRPr sz="6400"/>
            </a:lvl7pPr>
            <a:lvl8pPr lvl="7" rtl="0">
              <a:spcBef>
                <a:spcPts val="0"/>
              </a:spcBef>
              <a:buSzPts val="6400"/>
              <a:buNone/>
              <a:defRPr sz="6400"/>
            </a:lvl8pPr>
            <a:lvl9pPr lvl="8" rtl="0">
              <a:spcBef>
                <a:spcPts val="0"/>
              </a:spcBef>
              <a:buSzPts val="6400"/>
              <a:buNone/>
              <a:defRPr sz="64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rtl="0" algn="ctr">
              <a:spcBef>
                <a:spcPts val="0"/>
              </a:spcBef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buSzPts val="5600"/>
              <a:buNone/>
              <a:defRPr sz="56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rtl="0"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900"/>
              <a:buChar char="○"/>
              <a:defRPr/>
            </a:lvl2pPr>
            <a:lvl3pPr lvl="2" rtl="0">
              <a:spcBef>
                <a:spcPts val="0"/>
              </a:spcBef>
              <a:buSzPts val="1900"/>
              <a:buChar char="■"/>
              <a:defRPr/>
            </a:lvl3pPr>
            <a:lvl4pPr lvl="3" rtl="0">
              <a:spcBef>
                <a:spcPts val="0"/>
              </a:spcBef>
              <a:buSzPts val="1900"/>
              <a:buChar char="●"/>
              <a:defRPr/>
            </a:lvl4pPr>
            <a:lvl5pPr lvl="4" rtl="0">
              <a:spcBef>
                <a:spcPts val="0"/>
              </a:spcBef>
              <a:buSzPts val="1900"/>
              <a:buChar char="○"/>
              <a:defRPr/>
            </a:lvl5pPr>
            <a:lvl6pPr lvl="5" rtl="0">
              <a:spcBef>
                <a:spcPts val="0"/>
              </a:spcBef>
              <a:buSzPts val="1900"/>
              <a:buChar char="■"/>
              <a:defRPr/>
            </a:lvl6pPr>
            <a:lvl7pPr lvl="6" rtl="0">
              <a:spcBef>
                <a:spcPts val="0"/>
              </a:spcBef>
              <a:buSzPts val="1900"/>
              <a:buChar char="●"/>
              <a:defRPr/>
            </a:lvl7pPr>
            <a:lvl8pPr lvl="7" rtl="0">
              <a:spcBef>
                <a:spcPts val="0"/>
              </a:spcBef>
              <a:buSzPts val="1900"/>
              <a:buChar char="○"/>
              <a:defRPr/>
            </a:lvl8pPr>
            <a:lvl9pPr lvl="8" rtl="0">
              <a:spcBef>
                <a:spcPts val="0"/>
              </a:spcBef>
              <a:buSzPts val="1900"/>
              <a:buChar char="■"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rtl="0" algn="ctr">
              <a:spcBef>
                <a:spcPts val="0"/>
              </a:spcBef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buSzPts val="16000"/>
              <a:buNone/>
              <a:defRPr sz="160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rtl="0" algn="ctr">
              <a:spcBef>
                <a:spcPts val="0"/>
              </a:spcBef>
              <a:buSzPts val="2400"/>
              <a:buChar char="●"/>
              <a:defRPr/>
            </a:lvl1pPr>
            <a:lvl2pPr lvl="1" rtl="0" algn="ctr">
              <a:spcBef>
                <a:spcPts val="0"/>
              </a:spcBef>
              <a:buSzPts val="1900"/>
              <a:buChar char="○"/>
              <a:defRPr/>
            </a:lvl2pPr>
            <a:lvl3pPr lvl="2" rtl="0" algn="ctr">
              <a:spcBef>
                <a:spcPts val="0"/>
              </a:spcBef>
              <a:buSzPts val="1900"/>
              <a:buChar char="■"/>
              <a:defRPr/>
            </a:lvl3pPr>
            <a:lvl4pPr lvl="3" rtl="0" algn="ctr">
              <a:spcBef>
                <a:spcPts val="0"/>
              </a:spcBef>
              <a:buSzPts val="1900"/>
              <a:buChar char="●"/>
              <a:defRPr/>
            </a:lvl4pPr>
            <a:lvl5pPr lvl="4" rtl="0" algn="ctr">
              <a:spcBef>
                <a:spcPts val="0"/>
              </a:spcBef>
              <a:buSzPts val="1900"/>
              <a:buChar char="○"/>
              <a:defRPr/>
            </a:lvl5pPr>
            <a:lvl6pPr lvl="5" rtl="0" algn="ctr">
              <a:spcBef>
                <a:spcPts val="0"/>
              </a:spcBef>
              <a:buSzPts val="1900"/>
              <a:buChar char="■"/>
              <a:defRPr/>
            </a:lvl6pPr>
            <a:lvl7pPr lvl="6" rtl="0" algn="ctr">
              <a:spcBef>
                <a:spcPts val="0"/>
              </a:spcBef>
              <a:buSzPts val="1900"/>
              <a:buChar char="●"/>
              <a:defRPr/>
            </a:lvl7pPr>
            <a:lvl8pPr lvl="7" rtl="0" algn="ctr">
              <a:spcBef>
                <a:spcPts val="0"/>
              </a:spcBef>
              <a:buSzPts val="1900"/>
              <a:buChar char="○"/>
              <a:defRPr/>
            </a:lvl8pPr>
            <a:lvl9pPr lvl="8" rtl="0" algn="ctr">
              <a:spcBef>
                <a:spcPts val="0"/>
              </a:spcBef>
              <a:buSzPts val="1900"/>
              <a:buChar char="■"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CWRU DRINKS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524000" y="35656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Mingxuan Ju, Michael Folz, Mark Gross, David Navia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Query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67559" l="8370" r="58587" t="23077"/>
          <a:stretch/>
        </p:blipFill>
        <p:spPr>
          <a:xfrm>
            <a:off x="1020416" y="1828800"/>
            <a:ext cx="959455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66746" l="8369" r="58923" t="23076"/>
          <a:stretch/>
        </p:blipFill>
        <p:spPr>
          <a:xfrm>
            <a:off x="2356847" y="4048296"/>
            <a:ext cx="8738349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687125" y="1615575"/>
            <a:ext cx="73857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SELECT e.name, e.startTime, e.dateOfEvent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FROM Place_of_Service p, Hosts h, Event 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WHERE p.name = 'BP'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p.id = h.pos_id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h.eventname = e.name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Query Cont.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49999" l="8478" r="50000" t="36901"/>
          <a:stretch/>
        </p:blipFill>
        <p:spPr>
          <a:xfrm>
            <a:off x="1033670" y="1811744"/>
            <a:ext cx="10515600" cy="161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 b="52781" l="8478" r="51423" t="32071"/>
          <a:stretch/>
        </p:blipFill>
        <p:spPr>
          <a:xfrm>
            <a:off x="1033670" y="4221942"/>
            <a:ext cx="8011856" cy="14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934450" y="1426200"/>
            <a:ext cx="6627300" cy="4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SELECT p.name, p.address, s.price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FROM Place_Of_Service p, Sells 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WHERE s.drinkname = 'Miller Lite'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s.pos_id = p.id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s.price &lt;= ALL (SELECT s2.price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		FROM Sells s2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		WHERE s2.drinkname= 'Miller Lite')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Query Cont.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20513" l="8479" r="50978" t="53846"/>
          <a:stretch/>
        </p:blipFill>
        <p:spPr>
          <a:xfrm>
            <a:off x="993913" y="1690688"/>
            <a:ext cx="7633252" cy="235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27456" l="8153" r="54538" t="53846"/>
          <a:stretch/>
        </p:blipFill>
        <p:spPr>
          <a:xfrm>
            <a:off x="3244743" y="4044104"/>
            <a:ext cx="8809620" cy="215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1589400" y="1195200"/>
            <a:ext cx="90132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SELECT p.name, o.open_hour, o.close_hour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FROM Place_Of_Service p, Operational_Times o, is_Open 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WHERE o.open_day = 'Monday'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o.OT = i.OT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i.POS_ID = p.id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Query Cont.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18506" l="8369" r="55433" t="56968"/>
          <a:stretch/>
        </p:blipFill>
        <p:spPr>
          <a:xfrm>
            <a:off x="838200" y="1789044"/>
            <a:ext cx="7100873" cy="234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14201" l="8192" r="55691" t="75385"/>
          <a:stretch/>
        </p:blipFill>
        <p:spPr>
          <a:xfrm>
            <a:off x="1702190" y="4582867"/>
            <a:ext cx="9429581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3219300" y="1615650"/>
            <a:ext cx="57534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SELECT d.name, d.type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FROM Drink d, Company c, Makes 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WHERE c.country = 'United States'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c.cname = m.cname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m.drinkname = d.name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Query Cont.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7337" l="8309" r="39191" t="80591"/>
          <a:stretch/>
        </p:blipFill>
        <p:spPr>
          <a:xfrm>
            <a:off x="1012873" y="4192168"/>
            <a:ext cx="10165975" cy="113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 b="7338" l="8308" r="38384" t="80828"/>
          <a:stretch/>
        </p:blipFill>
        <p:spPr>
          <a:xfrm>
            <a:off x="1012873" y="2104400"/>
            <a:ext cx="10528798" cy="113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3283450" y="1343550"/>
            <a:ext cx="57570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SELECT d.type, sum(b.num_bought)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FROM Student s, Drink d, Buys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WHERE s.year = 2017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b.sid = s.sid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	d.name = b.drinkname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GROUP BY d.type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524000" y="245893"/>
            <a:ext cx="9144000" cy="95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Database Summary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1524000" y="1625713"/>
            <a:ext cx="9144000" cy="16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ts val="2400"/>
              <a:buChar char="●"/>
            </a:pPr>
            <a:r>
              <a:rPr lang="en-US"/>
              <a:t>CWRU Drinks is a database meant to help people find places to drink or local events near them.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buSzPts val="2400"/>
              <a:buChar char="●"/>
            </a:pPr>
            <a:r>
              <a:rPr lang="en-US"/>
              <a:t>Its target demographic is for students either looking for places to buy drinks or go to local events, a </a:t>
            </a:r>
            <a:r>
              <a:rPr lang="en-US"/>
              <a:t>feasible goal that we would be able to achieve if given the time would be to store data on places to drink/local events near CWRU, and have the app be a resource for local students</a:t>
            </a:r>
            <a:r>
              <a:rPr lang="en-US"/>
              <a:t>.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buSzPts val="2400"/>
              <a:buChar char="●"/>
            </a:pPr>
            <a:r>
              <a:rPr lang="en-US"/>
              <a:t>A theoretical </a:t>
            </a:r>
            <a:r>
              <a:rPr lang="en-US"/>
              <a:t>application</a:t>
            </a:r>
            <a:r>
              <a:rPr lang="en-US"/>
              <a:t> of the database could be a mobile app.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38200" y="146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rtl="0"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Query Cont.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16567" l="7846" r="54075" t="33728"/>
          <a:stretch/>
        </p:blipFill>
        <p:spPr>
          <a:xfrm>
            <a:off x="646928" y="2434521"/>
            <a:ext cx="4642340" cy="2954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Shape 245"/>
          <p:cNvGrpSpPr/>
          <p:nvPr/>
        </p:nvGrpSpPr>
        <p:grpSpPr>
          <a:xfrm>
            <a:off x="5972367" y="1736213"/>
            <a:ext cx="5636457" cy="4839287"/>
            <a:chOff x="5598942" y="1690688"/>
            <a:chExt cx="5636457" cy="4839287"/>
          </a:xfrm>
        </p:grpSpPr>
        <p:pic>
          <p:nvPicPr>
            <p:cNvPr id="246" name="Shape 246"/>
            <p:cNvPicPr preferRelativeResize="0"/>
            <p:nvPr/>
          </p:nvPicPr>
          <p:blipFill rotWithShape="1">
            <a:blip r:embed="rId4">
              <a:alphaModFix/>
            </a:blip>
            <a:srcRect b="5680" l="7844" r="54885" t="23314"/>
            <a:stretch/>
          </p:blipFill>
          <p:spPr>
            <a:xfrm>
              <a:off x="5598942" y="1690688"/>
              <a:ext cx="4543864" cy="4220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 rotWithShape="1">
            <a:blip r:embed="rId5">
              <a:alphaModFix/>
            </a:blip>
            <a:srcRect b="16567" l="7846" r="45923" t="73018"/>
            <a:stretch/>
          </p:blipFill>
          <p:spPr>
            <a:xfrm>
              <a:off x="5598942" y="5910995"/>
              <a:ext cx="5636457" cy="6189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2848350" y="1434300"/>
            <a:ext cx="6495300" cy="3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SELECT p.name, s.drinkname, s.price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FROM Place_of_Service p, Sells 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WHERE p.id = s.pos_id AND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    s.price &lt;= 3.5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/>
              <a:t>ORDER BY p.name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15650" y="3047242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6000"/>
              <a:t>CWRU Drinks GUI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38200" y="365126"/>
            <a:ext cx="10515600" cy="3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8288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GUI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4867"/>
            <a:ext cx="1219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838200" y="365126"/>
            <a:ext cx="10515600" cy="3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8288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Input (Error Handling)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38200" y="365126"/>
            <a:ext cx="10515600" cy="3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8288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1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38200" y="365126"/>
            <a:ext cx="10515600" cy="3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8288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2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38200" y="365126"/>
            <a:ext cx="10515600" cy="3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8288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3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38200" y="365126"/>
            <a:ext cx="10515600" cy="394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8288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80"/>
              <a:buFont typeface="Calibri"/>
              <a:buNone/>
            </a:pPr>
            <a:r>
              <a:rPr b="0" i="0" lang="en-US" sz="28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4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ER Diagram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/>
              <a:t>For the ER diagram tables we tried to include all the information that a student might be interested in when looking for a place to drink (and a little extra info to meet the table </a:t>
            </a:r>
            <a:r>
              <a:rPr lang="en-US"/>
              <a:t>requirements</a:t>
            </a:r>
            <a:r>
              <a:rPr lang="en-US"/>
              <a:t>).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Examples of these are: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Events various places are hosting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Who will be </a:t>
            </a:r>
            <a:r>
              <a:rPr lang="en-US"/>
              <a:t>attending</a:t>
            </a:r>
            <a:r>
              <a:rPr lang="en-US"/>
              <a:t> said events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What drinks the place of services Sells/Serves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When the place of service is open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/>
              <a:t>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8130" r="0" t="11150"/>
          <a:stretch/>
        </p:blipFill>
        <p:spPr>
          <a:xfrm>
            <a:off x="816850" y="262900"/>
            <a:ext cx="10558299" cy="63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Example Queries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For our example queries we implemented at least one that tested each table in the ER diagram.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-US"/>
              <a:t>We also tested functions such as AVG and except etc.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have multiple dynamic and static queries, today we will show off a </a:t>
            </a:r>
            <a:r>
              <a:rPr lang="en-US"/>
              <a:t>handful</a:t>
            </a:r>
            <a:r>
              <a:rPr lang="en-US"/>
              <a:t> of examples. 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US"/>
              <a:t>We’re going to start by showing the queries we made in the command 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Query</a:t>
            </a:r>
            <a:r>
              <a:rPr lang="en-US"/>
              <a:t> and Submissions in Table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21908" l="18116" r="57308" t="56184"/>
          <a:stretch/>
        </p:blipFill>
        <p:spPr>
          <a:xfrm>
            <a:off x="54675" y="1530073"/>
            <a:ext cx="6221075" cy="27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00" y="2258675"/>
            <a:ext cx="7082600" cy="45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2736650" y="1699800"/>
            <a:ext cx="6280800" cy="34584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SELECT e.name, e.dateofevent, COUNT(a)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FROM Event e, Attend 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Where e.name = a.eventname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 BY e.name, e.dateofevent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/>
              <a:t>tatic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r>
              <a:rPr lang="en-US"/>
              <a:t>ueries cont.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51295" l="17770" r="46444" t="31678"/>
          <a:stretch/>
        </p:blipFill>
        <p:spPr>
          <a:xfrm>
            <a:off x="478312" y="1843679"/>
            <a:ext cx="11235399" cy="260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9464" l="18000" r="33998" t="74203"/>
          <a:stretch/>
        </p:blipFill>
        <p:spPr>
          <a:xfrm>
            <a:off x="0" y="4725796"/>
            <a:ext cx="12191999" cy="192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840775" y="692375"/>
            <a:ext cx="60831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SELECT DISTINCT p.name, p.address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FROM Place_Of_Service p, Drink d, Sells 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WHERE d.type = 'beer' AND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s.drinkname = d.name AND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s.pos_id = p.id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EXCEPT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SELECT DISTINCT p.name, p.address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FROM Place_Of_Service p, Drink d, Sells 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WHERE d.type = 'whiskey' AND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s.drinkname = d.name AND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s.pos_id = p.id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923875" y="2538775"/>
            <a:ext cx="4929300" cy="39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SELECT b.name, b.rating, w.start_shift, w.end_shift, p.name, p.address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FROM Bartender b, Works w, Place_Of_Service 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WHERE b.name = w.bartendername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	W.POS_ID = p.ID AND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	b.rating &gt;= ALL (SELECT rating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			FROM bartender)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