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71" r:id="rId8"/>
    <p:sldId id="259" r:id="rId9"/>
    <p:sldId id="270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6DFF"/>
    <a:srgbClr val="AFFF16"/>
    <a:srgbClr val="FF4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2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100000"/>
                    <a:satMod val="137000"/>
                  </a:schemeClr>
                </a:gs>
                <a:gs pos="71000">
                  <a:schemeClr val="accent1">
                    <a:shade val="98000"/>
                    <a:satMod val="137000"/>
                  </a:schemeClr>
                </a:gs>
                <a:gs pos="100000">
                  <a:schemeClr val="accent1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15-6C4E-84F2-A44E4D7C1BF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100000"/>
                    <a:satMod val="137000"/>
                  </a:schemeClr>
                </a:gs>
                <a:gs pos="71000">
                  <a:schemeClr val="accent2">
                    <a:shade val="98000"/>
                    <a:satMod val="137000"/>
                  </a:schemeClr>
                </a:gs>
                <a:gs pos="100000">
                  <a:schemeClr val="accent2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15-6C4E-84F2-A44E4D7C1BF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100000"/>
                    <a:satMod val="137000"/>
                  </a:schemeClr>
                </a:gs>
                <a:gs pos="71000">
                  <a:schemeClr val="accent3">
                    <a:shade val="98000"/>
                    <a:satMod val="137000"/>
                  </a:schemeClr>
                </a:gs>
                <a:gs pos="100000">
                  <a:schemeClr val="accent3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15-6C4E-84F2-A44E4D7C1B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65025880"/>
        <c:axId val="665015688"/>
      </c:barChart>
      <c:catAx>
        <c:axId val="665025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15688"/>
        <c:crosses val="autoZero"/>
        <c:auto val="1"/>
        <c:lblAlgn val="ctr"/>
        <c:lblOffset val="100"/>
        <c:noMultiLvlLbl val="0"/>
      </c:catAx>
      <c:valAx>
        <c:axId val="66501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25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100000"/>
                    <a:satMod val="137000"/>
                  </a:schemeClr>
                </a:gs>
                <a:gs pos="71000">
                  <a:schemeClr val="accent1">
                    <a:shade val="98000"/>
                    <a:satMod val="137000"/>
                  </a:schemeClr>
                </a:gs>
                <a:gs pos="100000">
                  <a:schemeClr val="accent1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15-6C4E-84F2-A44E4D7C1BF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100000"/>
                    <a:satMod val="137000"/>
                  </a:schemeClr>
                </a:gs>
                <a:gs pos="71000">
                  <a:schemeClr val="accent2">
                    <a:shade val="98000"/>
                    <a:satMod val="137000"/>
                  </a:schemeClr>
                </a:gs>
                <a:gs pos="100000">
                  <a:schemeClr val="accent2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15-6C4E-84F2-A44E4D7C1BF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100000"/>
                    <a:satMod val="137000"/>
                  </a:schemeClr>
                </a:gs>
                <a:gs pos="71000">
                  <a:schemeClr val="accent3">
                    <a:shade val="98000"/>
                    <a:satMod val="137000"/>
                  </a:schemeClr>
                </a:gs>
                <a:gs pos="100000">
                  <a:schemeClr val="accent3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15-6C4E-84F2-A44E4D7C1B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65025880"/>
        <c:axId val="665015688"/>
      </c:barChart>
      <c:catAx>
        <c:axId val="665025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15688"/>
        <c:crosses val="autoZero"/>
        <c:auto val="1"/>
        <c:lblAlgn val="ctr"/>
        <c:lblOffset val="100"/>
        <c:noMultiLvlLbl val="0"/>
      </c:catAx>
      <c:valAx>
        <c:axId val="66501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25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4/21/21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4/21/21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4/21/21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4/21/21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4/21/21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4/21/21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4/21/21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4/21/21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4/21/21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4/21/21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4/21/21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4/21/21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4/21/21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CDC532B-B057-754F-88B9-6D09D6045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615" y="1203767"/>
            <a:ext cx="5432386" cy="4456253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02223" y="1933277"/>
            <a:ext cx="6878840" cy="1377082"/>
          </a:xfrm>
        </p:spPr>
        <p:txBody>
          <a:bodyPr anchor="ctr">
            <a:normAutofit/>
          </a:bodyPr>
          <a:lstStyle/>
          <a:p>
            <a:r>
              <a:rPr lang="en-US" sz="2800" dirty="0"/>
              <a:t>Title of the work/project/thesis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74618" y="3747854"/>
            <a:ext cx="5734050" cy="19121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Name of the Presenter:</a:t>
            </a:r>
          </a:p>
          <a:p>
            <a:r>
              <a:rPr lang="en-US" dirty="0"/>
              <a:t>Roll No of the Presenter: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Name of the Guide/Supervisor: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May,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A26BAA-FD5C-0D4A-9A37-547CC19C67AD}"/>
              </a:ext>
            </a:extLst>
          </p:cNvPr>
          <p:cNvSpPr txBox="1"/>
          <p:nvPr/>
        </p:nvSpPr>
        <p:spPr>
          <a:xfrm>
            <a:off x="2395959" y="6141881"/>
            <a:ext cx="63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Department of Computer Science and Engineering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EFBCC-337B-854C-B708-1B706E3EF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239" y="515446"/>
            <a:ext cx="1034638" cy="1054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F3143A-ABAF-464B-9961-48304C7161DE}"/>
              </a:ext>
            </a:extLst>
          </p:cNvPr>
          <p:cNvSpPr txBox="1"/>
          <p:nvPr/>
        </p:nvSpPr>
        <p:spPr>
          <a:xfrm>
            <a:off x="7123611" y="4736690"/>
            <a:ext cx="5210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This image will be replaced with the Graphical Abstract of the work, if any, otherwise skip it. </a:t>
            </a: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 / Objective of the work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572" y="544009"/>
            <a:ext cx="10935111" cy="744899"/>
          </a:xfrm>
        </p:spPr>
        <p:txBody>
          <a:bodyPr anchor="t"/>
          <a:lstStyle/>
          <a:p>
            <a:r>
              <a:rPr lang="en-US" dirty="0"/>
              <a:t>Contribution of your work: Algorithm/Methodology/Flowchart etc.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986FC0-C152-CC46-A84B-49B28CADA3E6}"/>
              </a:ext>
            </a:extLst>
          </p:cNvPr>
          <p:cNvSpPr txBox="1"/>
          <p:nvPr/>
        </p:nvSpPr>
        <p:spPr>
          <a:xfrm>
            <a:off x="3240912" y="1632030"/>
            <a:ext cx="40126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may use maximum</a:t>
            </a:r>
          </a:p>
          <a:p>
            <a:endParaRPr lang="en-US" dirty="0"/>
          </a:p>
          <a:p>
            <a:r>
              <a:rPr lang="en-US" dirty="0"/>
              <a:t>B. Tech/MCA: </a:t>
            </a:r>
            <a:r>
              <a:rPr lang="en-US" b="1" u="sng" dirty="0"/>
              <a:t>two slides </a:t>
            </a:r>
          </a:p>
          <a:p>
            <a:r>
              <a:rPr lang="en-US" dirty="0"/>
              <a:t>M. Tech: </a:t>
            </a:r>
            <a:r>
              <a:rPr lang="en-US" b="1" u="sng" dirty="0"/>
              <a:t>three slides.</a:t>
            </a:r>
          </a:p>
          <a:p>
            <a:endParaRPr lang="en-US" b="1" u="sng" dirty="0"/>
          </a:p>
          <a:p>
            <a:r>
              <a:rPr lang="en-US" dirty="0"/>
              <a:t>to present the topic(s), if required.</a:t>
            </a:r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572" y="544009"/>
            <a:ext cx="10935111" cy="744899"/>
          </a:xfrm>
        </p:spPr>
        <p:txBody>
          <a:bodyPr anchor="t"/>
          <a:lstStyle/>
          <a:p>
            <a:r>
              <a:rPr lang="en-US" dirty="0"/>
              <a:t>Contribution of your work: Algorithm/Methodology/Flowchart etc.</a:t>
            </a:r>
          </a:p>
        </p:txBody>
      </p:sp>
    </p:spTree>
    <p:extLst>
      <p:ext uri="{BB962C8B-B14F-4D97-AF65-F5344CB8AC3E}">
        <p14:creationId xmlns:p14="http://schemas.microsoft.com/office/powerpoint/2010/main" val="297135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of the work: Performance analysis, Comparative discussion, if any.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39291616"/>
              </p:ext>
            </p:extLst>
          </p:nvPr>
        </p:nvGraphicFramePr>
        <p:xfrm>
          <a:off x="6172200" y="1600200"/>
          <a:ext cx="49149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Class</a:t>
                      </a:r>
                      <a:r>
                        <a:rPr baseline="0"/>
                        <a:t> 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 descr="Clustered Column chart showing the values of 3 series for 4 categories">
            <a:extLst>
              <a:ext uri="{FF2B5EF4-FFF2-40B4-BE49-F238E27FC236}">
                <a16:creationId xmlns:a16="http://schemas.microsoft.com/office/drawing/2014/main" id="{6FAD90A1-2DA8-9C44-B2DA-8D1DDA1C3D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2970334"/>
              </p:ext>
            </p:extLst>
          </p:nvPr>
        </p:nvGraphicFramePr>
        <p:xfrm>
          <a:off x="6382955" y="3544747"/>
          <a:ext cx="5067300" cy="3214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93CA73D-EB04-F541-B815-6EB24E3A1A44}"/>
              </a:ext>
            </a:extLst>
          </p:cNvPr>
          <p:cNvSpPr txBox="1"/>
          <p:nvPr/>
        </p:nvSpPr>
        <p:spPr>
          <a:xfrm>
            <a:off x="1400537" y="3669175"/>
            <a:ext cx="40126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may use maximum</a:t>
            </a:r>
          </a:p>
          <a:p>
            <a:endParaRPr lang="en-US" dirty="0"/>
          </a:p>
          <a:p>
            <a:r>
              <a:rPr lang="en-US" dirty="0"/>
              <a:t>B. Tech/MCA: </a:t>
            </a:r>
            <a:r>
              <a:rPr lang="en-US" b="1" u="sng" dirty="0"/>
              <a:t>two slides </a:t>
            </a:r>
          </a:p>
          <a:p>
            <a:r>
              <a:rPr lang="en-US" dirty="0"/>
              <a:t>M. Tech: </a:t>
            </a:r>
            <a:r>
              <a:rPr lang="en-US" b="1" u="sng" dirty="0"/>
              <a:t>three slides.</a:t>
            </a:r>
          </a:p>
          <a:p>
            <a:endParaRPr lang="en-US" b="1" u="sng" dirty="0"/>
          </a:p>
          <a:p>
            <a:r>
              <a:rPr lang="en-US" dirty="0"/>
              <a:t>to present the topic(s), if required.</a:t>
            </a:r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of the work: Performance analysis, Comparative discussion, if any.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172200" y="1600200"/>
          <a:ext cx="49149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Class</a:t>
                      </a:r>
                      <a:r>
                        <a:rPr baseline="0"/>
                        <a:t> 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 descr="Clustered Column chart showing the values of 3 series for 4 categories">
            <a:extLst>
              <a:ext uri="{FF2B5EF4-FFF2-40B4-BE49-F238E27FC236}">
                <a16:creationId xmlns:a16="http://schemas.microsoft.com/office/drawing/2014/main" id="{6FAD90A1-2DA8-9C44-B2DA-8D1DDA1C3DA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82955" y="3544747"/>
          <a:ext cx="5067300" cy="3214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431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Publication/Product details: if any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0F663B-6A6F-1146-965A-57CF3B93555F}"/>
              </a:ext>
            </a:extLst>
          </p:cNvPr>
          <p:cNvSpPr txBox="1"/>
          <p:nvPr/>
        </p:nvSpPr>
        <p:spPr>
          <a:xfrm>
            <a:off x="2974694" y="2164466"/>
            <a:ext cx="516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may Skip, if no such activities are there.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CEDF5F-AB1E-E145-9FCD-13D8A6EE1D91}"/>
              </a:ext>
            </a:extLst>
          </p:cNvPr>
          <p:cNvSpPr txBox="1"/>
          <p:nvPr/>
        </p:nvSpPr>
        <p:spPr>
          <a:xfrm>
            <a:off x="2182977" y="5081285"/>
            <a:ext cx="720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Acknowledgement (if any) for external assistance/collaboration: like any institute, faculty of other institute etc. </a:t>
            </a:r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07126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Literature 16x9</Template>
  <TotalTime>75</TotalTime>
  <Words>339</Words>
  <Application>Microsoft Macintosh PowerPoint</Application>
  <PresentationFormat>Widescreen</PresentationFormat>
  <Paragraphs>74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Euphemia</vt:lpstr>
      <vt:lpstr>Plantagenet Cherokee</vt:lpstr>
      <vt:lpstr>Wingdings</vt:lpstr>
      <vt:lpstr>Academic Literature 16x9</vt:lpstr>
      <vt:lpstr>Title of the work/project/thesis</vt:lpstr>
      <vt:lpstr>Problem Definition / Objective of the work</vt:lpstr>
      <vt:lpstr>Contribution of your work: Algorithm/Methodology/Flowchart etc.</vt:lpstr>
      <vt:lpstr>Contribution of your work: Algorithm/Methodology/Flowchart etc.</vt:lpstr>
      <vt:lpstr>Outcome of the work: Performance analysis, Comparative discussion, if any.</vt:lpstr>
      <vt:lpstr>Outcome of the work: Performance analysis, Comparative discussion, if any.</vt:lpstr>
      <vt:lpstr>Publication/Product details: if any</vt:lpstr>
      <vt:lpstr>Conclusion: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work/project/thesis</dc:title>
  <dc:creator>Microsoft Office User</dc:creator>
  <cp:lastModifiedBy>Microsoft Office User</cp:lastModifiedBy>
  <cp:revision>7</cp:revision>
  <dcterms:created xsi:type="dcterms:W3CDTF">2021-04-19T03:50:30Z</dcterms:created>
  <dcterms:modified xsi:type="dcterms:W3CDTF">2021-04-21T17:49:02Z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