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1A78E-AFE9-4869-A895-6FBC28900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1A78E-AFE9-4869-A895-6FBC289004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1A78E-AFE9-4869-A895-6FBC289004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apnic.net/?p=1033" TargetMode="External"/><Relationship Id="rId2" Type="http://schemas.openxmlformats.org/officeDocument/2006/relationships/hyperlink" Target="https://blog.apnic.net/2016/05/19/fragmenting-ipv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Fall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13B4-DDE4-43E6-BF76-8CC0BCE6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04EA-8086-438F-AEF3-FBE232EA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packet size &gt; MTU, and DNF is 0</a:t>
            </a:r>
          </a:p>
          <a:p>
            <a:pPr lvl="1"/>
            <a:r>
              <a:rPr lang="en-US" dirty="0"/>
              <a:t>Each fragment gets its own size</a:t>
            </a:r>
          </a:p>
          <a:p>
            <a:pPr lvl="1"/>
            <a:r>
              <a:rPr lang="en-US" dirty="0"/>
              <a:t>Each fragment except the last gets MF set to 1</a:t>
            </a:r>
          </a:p>
          <a:p>
            <a:pPr lvl="1"/>
            <a:r>
              <a:rPr lang="en-US" dirty="0"/>
              <a:t>Fragment offset is location in the original packet</a:t>
            </a:r>
          </a:p>
          <a:p>
            <a:pPr lvl="1"/>
            <a:r>
              <a:rPr lang="en-US" dirty="0"/>
              <a:t>Identification field is unique identifier of original datagram</a:t>
            </a:r>
          </a:p>
          <a:p>
            <a:r>
              <a:rPr lang="en-US" dirty="0"/>
              <a:t>Reassembly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, protocol, and identification to identify fragments</a:t>
            </a:r>
          </a:p>
          <a:p>
            <a:pPr lvl="1"/>
            <a:r>
              <a:rPr lang="en-US" dirty="0"/>
              <a:t>Use offset to store data in reassembly buffer</a:t>
            </a:r>
          </a:p>
          <a:p>
            <a:pPr lvl="1"/>
            <a:r>
              <a:rPr lang="en-US" dirty="0"/>
              <a:t>Use MF = 0 to recognize end of reassembly</a:t>
            </a:r>
          </a:p>
        </p:txBody>
      </p:sp>
    </p:spTree>
    <p:extLst>
      <p:ext uri="{BB962C8B-B14F-4D97-AF65-F5344CB8AC3E}">
        <p14:creationId xmlns:p14="http://schemas.microsoft.com/office/powerpoint/2010/main" val="213925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837D-45FB-4B8B-8D55-E1474449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9F46-5DFC-4591-9A4A-CFEDA587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IPv4 Fragmentation had security issues</a:t>
            </a:r>
          </a:p>
          <a:p>
            <a:pPr lvl="1"/>
            <a:r>
              <a:rPr lang="en-US" dirty="0"/>
              <a:t>IP Fragmentation Overlap (overwrite a fragment)</a:t>
            </a:r>
          </a:p>
          <a:p>
            <a:pPr lvl="1"/>
            <a:r>
              <a:rPr lang="en-US" dirty="0"/>
              <a:t>Buffer full (too many incomplete fragments)</a:t>
            </a:r>
          </a:p>
          <a:p>
            <a:pPr lvl="1"/>
            <a:r>
              <a:rPr lang="en-US" dirty="0"/>
              <a:t>Fragment overrun</a:t>
            </a:r>
          </a:p>
          <a:p>
            <a:pPr lvl="1"/>
            <a:r>
              <a:rPr lang="en-US" dirty="0"/>
              <a:t>(Note that most of these are DoS, but some evasion)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93EF-3D27-49AA-98E7-27CEAE6D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30949-1489-4DAF-8957-A15F2A94D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30" y="2372766"/>
            <a:ext cx="6407140" cy="43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0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7484-2D98-441D-A21A-B09DA110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6366-92FB-42F0-9FE3-D7CFD1BF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339" y="2133600"/>
            <a:ext cx="7765322" cy="3695136"/>
          </a:xfrm>
        </p:spPr>
        <p:txBody>
          <a:bodyPr/>
          <a:lstStyle/>
          <a:p>
            <a:r>
              <a:rPr lang="en-US" dirty="0"/>
              <a:t>Version = 0110 (binary 6)</a:t>
            </a:r>
          </a:p>
          <a:p>
            <a:r>
              <a:rPr lang="en-US" dirty="0"/>
              <a:t>Traffic Class: Differentiated services plus ECN</a:t>
            </a:r>
          </a:p>
          <a:p>
            <a:r>
              <a:rPr lang="en-US" dirty="0"/>
              <a:t>Flow label: Hint for multiple outbound paths</a:t>
            </a:r>
          </a:p>
          <a:p>
            <a:r>
              <a:rPr lang="en-US" dirty="0"/>
              <a:t>Payload length: Includes extension headers, in bytes</a:t>
            </a:r>
          </a:p>
          <a:p>
            <a:r>
              <a:rPr lang="en-US" dirty="0"/>
              <a:t>Next header: Type of next extension or transport header</a:t>
            </a:r>
          </a:p>
          <a:p>
            <a:r>
              <a:rPr lang="en-US" dirty="0"/>
              <a:t>Hop limit: Decrement by 1, discard if 0</a:t>
            </a:r>
          </a:p>
        </p:txBody>
      </p:sp>
    </p:spTree>
    <p:extLst>
      <p:ext uri="{BB962C8B-B14F-4D97-AF65-F5344CB8AC3E}">
        <p14:creationId xmlns:p14="http://schemas.microsoft.com/office/powerpoint/2010/main" val="382103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032F-A14C-41A6-A040-428AB096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41C1-B5F6-4555-A117-00006DE7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is always 40 bytes for main header</a:t>
            </a:r>
          </a:p>
          <a:p>
            <a:r>
              <a:rPr lang="en-US" dirty="0"/>
              <a:t>Can have additional headers: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E7A8E-921A-4770-AE23-3900D4066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53" y="3031888"/>
            <a:ext cx="52768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3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DC0C-DF99-4DB3-A621-CDB3A4A5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Extension Headers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4C7E4-8A11-4759-B6B5-435CD8886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527" y="2615137"/>
            <a:ext cx="572894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10AD-E13D-4EE8-81BC-002C9B30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9E76-9A1C-47C1-8E97-13E2C65F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deal with IPv4 Frag issues, ONLY SENDER can frag in IPv6</a:t>
            </a:r>
          </a:p>
          <a:p>
            <a:r>
              <a:rPr lang="en-US" dirty="0"/>
              <a:t>Ergo, </a:t>
            </a:r>
            <a:r>
              <a:rPr lang="en-US" b="1" i="1" dirty="0"/>
              <a:t>sender must know smallest MTU of path!</a:t>
            </a:r>
            <a:endParaRPr lang="en-US" dirty="0"/>
          </a:p>
          <a:p>
            <a:r>
              <a:rPr lang="en-US" dirty="0"/>
              <a:t>Path MTU Discovery (PMTUD) </a:t>
            </a:r>
          </a:p>
          <a:p>
            <a:pPr lvl="1"/>
            <a:r>
              <a:rPr lang="en-US" dirty="0"/>
              <a:t>If too big, send an ICMPv6 “packet too big”  to sender</a:t>
            </a:r>
          </a:p>
          <a:p>
            <a:r>
              <a:rPr lang="en-US" dirty="0">
                <a:effectLst/>
              </a:rPr>
              <a:t>Otherwise, max IPv6 packet size is 1,280 bytes. </a:t>
            </a:r>
          </a:p>
          <a:p>
            <a:r>
              <a:rPr lang="en-US" dirty="0">
                <a:effectLst/>
              </a:rPr>
              <a:t>Uses a fragmentation extension header</a:t>
            </a:r>
          </a:p>
          <a:p>
            <a:pPr lvl="1"/>
            <a:r>
              <a:rPr lang="en-US" dirty="0">
                <a:effectLst/>
              </a:rPr>
              <a:t>Identification</a:t>
            </a:r>
          </a:p>
          <a:p>
            <a:pPr lvl="1"/>
            <a:r>
              <a:rPr lang="en-US" dirty="0">
                <a:effectLst/>
              </a:rPr>
              <a:t>MF, </a:t>
            </a:r>
            <a:r>
              <a:rPr lang="en-US" dirty="0" err="1">
                <a:effectLst/>
              </a:rPr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8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BC79-A432-4DC2-B717-96D3BFCD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Frag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FCCE-22B5-4FC3-BCE2-D3697529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Studies from 2014-present indicate IPv6 fragmentation fails</a:t>
            </a:r>
          </a:p>
          <a:p>
            <a:r>
              <a:rPr lang="en-US" dirty="0"/>
              <a:t>About one-third of IPv6 hosts could not receive frags</a:t>
            </a:r>
          </a:p>
          <a:p>
            <a:r>
              <a:rPr lang="en-US" dirty="0"/>
              <a:t>Many are concluding that IPv6 fragmentation is deprecated</a:t>
            </a:r>
          </a:p>
          <a:p>
            <a:r>
              <a:rPr lang="en-US" dirty="0"/>
              <a:t>Maximum IPv6 packet size between 1280 and 1350</a:t>
            </a:r>
          </a:p>
          <a:p>
            <a:r>
              <a:rPr lang="en-US" dirty="0"/>
              <a:t>See, </a:t>
            </a:r>
          </a:p>
          <a:p>
            <a:pPr lvl="1"/>
            <a:r>
              <a:rPr lang="en-US" dirty="0">
                <a:hlinkClick r:id="rId2"/>
              </a:rPr>
              <a:t>https://blog.apnic.net/2016/05/19/fragmenting-ipv6/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https://labs.apnic.net/?p=1033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0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425-64D3-4EED-99DE-47C0DB4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47E2-11A8-4212-A713-3ACD3E29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4 Protocol</a:t>
            </a:r>
          </a:p>
          <a:p>
            <a:r>
              <a:rPr lang="en-US" dirty="0"/>
              <a:t>Multiplexing (ports)</a:t>
            </a:r>
          </a:p>
          <a:p>
            <a:r>
              <a:rPr lang="en-US" dirty="0"/>
              <a:t>Reliable Delivery (ack/resend)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Units called *segments*</a:t>
            </a:r>
          </a:p>
        </p:txBody>
      </p:sp>
    </p:spTree>
    <p:extLst>
      <p:ext uri="{BB962C8B-B14F-4D97-AF65-F5344CB8AC3E}">
        <p14:creationId xmlns:p14="http://schemas.microsoft.com/office/powerpoint/2010/main" val="3853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AC70-0003-4582-9EFA-255920E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9FA6-DDC6-4F34-B596-2F36F203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</a:t>
            </a:r>
            <a:r>
              <a:rPr lang="en-US" b="1" i="1" dirty="0"/>
              <a:t>frame</a:t>
            </a:r>
            <a:endParaRPr lang="en-US" dirty="0"/>
          </a:p>
          <a:p>
            <a:r>
              <a:rPr lang="en-US" dirty="0"/>
              <a:t>IP </a:t>
            </a:r>
            <a:r>
              <a:rPr lang="en-US" b="1" i="1" dirty="0"/>
              <a:t>packet</a:t>
            </a:r>
            <a:endParaRPr lang="en-US" dirty="0"/>
          </a:p>
          <a:p>
            <a:r>
              <a:rPr lang="en-US" dirty="0"/>
              <a:t>TCP </a:t>
            </a:r>
            <a:r>
              <a:rPr lang="en-US" b="1" i="1" dirty="0"/>
              <a:t>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8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425-64D3-4EED-99DE-47C0DB4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47E2-11A8-4212-A713-3ACD3E29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3 Protocol</a:t>
            </a:r>
          </a:p>
          <a:p>
            <a:r>
              <a:rPr lang="en-US" dirty="0"/>
              <a:t>Handles fragmentation and reassembly</a:t>
            </a:r>
          </a:p>
          <a:p>
            <a:pPr lvl="1"/>
            <a:r>
              <a:rPr lang="en-US" dirty="0"/>
              <a:t>Assumed that across multiple LANS, multiple MAC protocols</a:t>
            </a:r>
          </a:p>
          <a:p>
            <a:pPr lvl="1"/>
            <a:r>
              <a:rPr lang="en-US" dirty="0"/>
              <a:t>Each MAC protocol might have its own MTU</a:t>
            </a:r>
          </a:p>
          <a:p>
            <a:r>
              <a:rPr lang="en-US" dirty="0"/>
              <a:t>Also, of course, includes the global IP address</a:t>
            </a:r>
          </a:p>
          <a:p>
            <a:pPr lvl="1"/>
            <a:r>
              <a:rPr lang="en-US" dirty="0"/>
              <a:t>Kind of global…</a:t>
            </a:r>
          </a:p>
        </p:txBody>
      </p:sp>
    </p:spTree>
    <p:extLst>
      <p:ext uri="{BB962C8B-B14F-4D97-AF65-F5344CB8AC3E}">
        <p14:creationId xmlns:p14="http://schemas.microsoft.com/office/powerpoint/2010/main" val="48164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A6A5-3EF3-46AA-9C74-1EBE5E5A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7C138-43FD-403D-9565-39E1A116C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28" y="2468179"/>
            <a:ext cx="6816543" cy="39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0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2AD5-465B-4EB8-B0A6-F1C16E5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E35A-72DC-4B5E-B9A6-CFECA6D1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484" y="2133600"/>
            <a:ext cx="7765322" cy="3695136"/>
          </a:xfrm>
        </p:spPr>
        <p:txBody>
          <a:bodyPr/>
          <a:lstStyle/>
          <a:p>
            <a:r>
              <a:rPr lang="en-US" dirty="0"/>
              <a:t>Source Port, Destination Port for multiplexing</a:t>
            </a:r>
          </a:p>
          <a:p>
            <a:r>
              <a:rPr lang="en-US" dirty="0"/>
              <a:t>Sequence Number of the first data byte</a:t>
            </a:r>
          </a:p>
          <a:p>
            <a:r>
              <a:rPr lang="en-US" dirty="0"/>
              <a:t>Acknowledgement Number of next expected seq. no.</a:t>
            </a:r>
          </a:p>
          <a:p>
            <a:r>
              <a:rPr lang="en-US" dirty="0" err="1"/>
              <a:t>Hlen</a:t>
            </a:r>
            <a:r>
              <a:rPr lang="en-US" dirty="0"/>
              <a:t> number of 32-byte words in the TCP header</a:t>
            </a:r>
          </a:p>
          <a:p>
            <a:r>
              <a:rPr lang="en-US" dirty="0"/>
              <a:t>Window number of bytes willing to receive</a:t>
            </a:r>
          </a:p>
          <a:p>
            <a:r>
              <a:rPr lang="en-US" dirty="0"/>
              <a:t>Checksum over the header and data</a:t>
            </a:r>
          </a:p>
        </p:txBody>
      </p:sp>
    </p:spTree>
    <p:extLst>
      <p:ext uri="{BB962C8B-B14F-4D97-AF65-F5344CB8AC3E}">
        <p14:creationId xmlns:p14="http://schemas.microsoft.com/office/powerpoint/2010/main" val="319855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30F6-A754-4432-9DBE-598968C0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C362-C719-49DA-8991-0C8BDAE0D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346" y="2133600"/>
            <a:ext cx="7765322" cy="3695136"/>
          </a:xfrm>
        </p:spPr>
        <p:txBody>
          <a:bodyPr/>
          <a:lstStyle/>
          <a:p>
            <a:r>
              <a:rPr lang="en-US" dirty="0"/>
              <a:t>URG	The URGENT POINTER field contains valid data</a:t>
            </a:r>
          </a:p>
          <a:p>
            <a:r>
              <a:rPr lang="en-US" dirty="0"/>
              <a:t>ACK	The acknowledgement number is valid</a:t>
            </a:r>
          </a:p>
          <a:p>
            <a:r>
              <a:rPr lang="en-US" dirty="0"/>
              <a:t>PSH	The receiver should pass this data to the application as soon as possible</a:t>
            </a:r>
          </a:p>
          <a:p>
            <a:r>
              <a:rPr lang="en-US" dirty="0"/>
              <a:t>RST	Reset the connection</a:t>
            </a:r>
          </a:p>
          <a:p>
            <a:r>
              <a:rPr lang="en-US" dirty="0"/>
              <a:t>SYN	Synchronize sequence numbers to initiate a connection.</a:t>
            </a:r>
          </a:p>
          <a:p>
            <a:r>
              <a:rPr lang="en-US" dirty="0"/>
              <a:t>FIN 	Sender is finished sending data</a:t>
            </a:r>
          </a:p>
        </p:txBody>
      </p:sp>
    </p:spTree>
    <p:extLst>
      <p:ext uri="{BB962C8B-B14F-4D97-AF65-F5344CB8AC3E}">
        <p14:creationId xmlns:p14="http://schemas.microsoft.com/office/powerpoint/2010/main" val="264077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913F-0F67-4F88-A471-56583268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 Flags added in RFC 3168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D374-2437-49CA-BCFD-D7312661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in 2001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A0748-890D-4DEE-9947-7FCCA26F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43200"/>
            <a:ext cx="754963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0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80C7-C192-44D0-BD54-3B095AEF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9CA4-4323-4018-8448-C96C02C5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CWR – Acknowledges that congestion notification received</a:t>
            </a:r>
          </a:p>
          <a:p>
            <a:r>
              <a:rPr lang="en-US" dirty="0"/>
              <a:t>ECN – indicates congestion notification via IP layer</a:t>
            </a:r>
          </a:p>
          <a:p>
            <a:pPr lvl="1"/>
            <a:r>
              <a:rPr lang="en-US" dirty="0"/>
              <a:t>(NOTE! Requires ECN capable IP layer!)</a:t>
            </a:r>
          </a:p>
          <a:p>
            <a:pPr lvl="1"/>
            <a:r>
              <a:rPr lang="en-US" dirty="0"/>
              <a:t>Sent until CWR received</a:t>
            </a:r>
          </a:p>
          <a:p>
            <a:r>
              <a:rPr lang="en-US" dirty="0"/>
              <a:t>Only used if negotiated using TCP options during handshake</a:t>
            </a:r>
          </a:p>
        </p:txBody>
      </p:sp>
    </p:spTree>
    <p:extLst>
      <p:ext uri="{BB962C8B-B14F-4D97-AF65-F5344CB8AC3E}">
        <p14:creationId xmlns:p14="http://schemas.microsoft.com/office/powerpoint/2010/main" val="134382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A42F-254D-4AB8-BE4C-2209FA6D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NS flag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663A4-67B9-4524-BEF3-221969204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47" y="2895600"/>
            <a:ext cx="7945762" cy="2514600"/>
          </a:xfrm>
        </p:spPr>
      </p:pic>
    </p:spTree>
    <p:extLst>
      <p:ext uri="{BB962C8B-B14F-4D97-AF65-F5344CB8AC3E}">
        <p14:creationId xmlns:p14="http://schemas.microsoft.com/office/powerpoint/2010/main" val="232928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88DE-F856-4A76-B2AD-1896F824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One-Bit Nonce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3CD2-7207-4526-8C1F-CADDDD84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 is a parity bit used to catch changes to a packet</a:t>
            </a:r>
          </a:p>
          <a:p>
            <a:r>
              <a:rPr lang="en-US" dirty="0"/>
              <a:t>Because it’s only one bit, a cheater can guess it 50% right</a:t>
            </a:r>
          </a:p>
          <a:p>
            <a:r>
              <a:rPr lang="en-US" dirty="0"/>
              <a:t>But, over repeated trials (frequent congestion) will get caught</a:t>
            </a:r>
          </a:p>
        </p:txBody>
      </p:sp>
    </p:spTree>
    <p:extLst>
      <p:ext uri="{BB962C8B-B14F-4D97-AF65-F5344CB8AC3E}">
        <p14:creationId xmlns:p14="http://schemas.microsoft.com/office/powerpoint/2010/main" val="2116183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396-8910-4E18-B7AB-DF74954A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0FA8-CE0A-4A45-A974-678B940E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can be “extended” with options</a:t>
            </a:r>
          </a:p>
          <a:p>
            <a:r>
              <a:rPr lang="en-US" dirty="0"/>
              <a:t>Each option can have up to three fields:</a:t>
            </a:r>
          </a:p>
          <a:p>
            <a:pPr lvl="1"/>
            <a:r>
              <a:rPr lang="en-US" dirty="0"/>
              <a:t>Option Type (1 byte)</a:t>
            </a:r>
          </a:p>
          <a:p>
            <a:pPr lvl="1"/>
            <a:r>
              <a:rPr lang="en-US" dirty="0"/>
              <a:t>Option Length (1 byte)</a:t>
            </a:r>
          </a:p>
          <a:p>
            <a:pPr lvl="1"/>
            <a:r>
              <a:rPr lang="en-US" dirty="0"/>
              <a:t>Option data (variable)</a:t>
            </a:r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Selective acknowledgement</a:t>
            </a:r>
          </a:p>
          <a:p>
            <a:pPr lvl="1"/>
            <a:r>
              <a:rPr lang="en-US" dirty="0"/>
              <a:t>ECN</a:t>
            </a:r>
          </a:p>
        </p:txBody>
      </p:sp>
    </p:spTree>
    <p:extLst>
      <p:ext uri="{BB962C8B-B14F-4D97-AF65-F5344CB8AC3E}">
        <p14:creationId xmlns:p14="http://schemas.microsoft.com/office/powerpoint/2010/main" val="262763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5B99-E2B9-4BFC-9DF6-23AC013C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Sequence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9BF8-DC45-491E-98D4-2C365CFC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header has a value for seq num and ack num every time</a:t>
            </a:r>
          </a:p>
          <a:p>
            <a:r>
              <a:rPr lang="en-US" dirty="0"/>
              <a:t>SYN Sequence Number random between </a:t>
            </a:r>
            <a:r>
              <a:rPr lang="en-US" dirty="0">
                <a:effectLst/>
              </a:rPr>
              <a:t>0-4,294,967,295</a:t>
            </a:r>
          </a:p>
          <a:p>
            <a:r>
              <a:rPr lang="en-US" dirty="0">
                <a:effectLst/>
              </a:rPr>
              <a:t>SYN Ack Num should be 0 (but any value should be ignored)</a:t>
            </a:r>
          </a:p>
          <a:p>
            <a:r>
              <a:rPr lang="en-US" dirty="0">
                <a:effectLst/>
              </a:rPr>
              <a:t>SYN-ACK Seq Num also random</a:t>
            </a:r>
          </a:p>
          <a:p>
            <a:r>
              <a:rPr lang="en-US" dirty="0">
                <a:effectLst/>
              </a:rPr>
              <a:t>SYN-ACK Ack Num is SYN Seq Num + 1</a:t>
            </a:r>
          </a:p>
          <a:p>
            <a:r>
              <a:rPr lang="en-US" dirty="0">
                <a:effectLst/>
              </a:rPr>
              <a:t>(SYN-ACK) ACK Seq Num is SYN Seq Num + 1</a:t>
            </a:r>
          </a:p>
          <a:p>
            <a:r>
              <a:rPr lang="en-US" dirty="0">
                <a:effectLst/>
              </a:rPr>
              <a:t>(SYN-ACK) ACK </a:t>
            </a:r>
            <a:r>
              <a:rPr lang="en-US" dirty="0" err="1">
                <a:effectLst/>
              </a:rPr>
              <a:t>Ack</a:t>
            </a:r>
            <a:r>
              <a:rPr lang="en-US" dirty="0">
                <a:effectLst/>
              </a:rPr>
              <a:t> Num is SYN-ACK Seq Num + 1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52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FFBE-4315-4491-B793-61A7C7AB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Sequence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E6C5-DFA1-4C3E-8A3C-D525101F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Technically, there is only one packet type in TCP</a:t>
            </a:r>
          </a:p>
          <a:p>
            <a:r>
              <a:rPr lang="en-US" dirty="0"/>
              <a:t>Flags simply indicate how the values can be used</a:t>
            </a:r>
          </a:p>
          <a:p>
            <a:r>
              <a:rPr lang="en-US" dirty="0"/>
              <a:t>Sequence number is set every time</a:t>
            </a:r>
          </a:p>
          <a:p>
            <a:r>
              <a:rPr lang="en-US" dirty="0"/>
              <a:t>But only increased by the length of the data</a:t>
            </a:r>
          </a:p>
          <a:p>
            <a:r>
              <a:rPr lang="en-US" dirty="0"/>
              <a:t>(or increased by +1 for SYN and FIN)</a:t>
            </a:r>
          </a:p>
          <a:p>
            <a:r>
              <a:rPr lang="en-US" dirty="0"/>
              <a:t>Ack field indicates that the ACK number is valid</a:t>
            </a:r>
          </a:p>
        </p:txBody>
      </p:sp>
    </p:spTree>
    <p:extLst>
      <p:ext uri="{BB962C8B-B14F-4D97-AF65-F5344CB8AC3E}">
        <p14:creationId xmlns:p14="http://schemas.microsoft.com/office/powerpoint/2010/main" val="21245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A6A5-3EF3-46AA-9C74-1EBE5E5A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B8908-2A5C-4834-963D-E8CCB4F0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03758"/>
            <a:ext cx="77846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4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1A72-8736-4A61-908B-E8A69A1B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05840"/>
            <a:ext cx="7729728" cy="1188720"/>
          </a:xfrm>
        </p:spPr>
        <p:txBody>
          <a:bodyPr/>
          <a:lstStyle/>
          <a:p>
            <a:r>
              <a:rPr lang="en-US" dirty="0"/>
              <a:t>Wireshark Trace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53AFF-8F24-47D5-A0C2-7C5A6CB2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10" y="1840332"/>
            <a:ext cx="5307779" cy="48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1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5692-40DB-45C5-A281-A99880E1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Shutdown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A7673-AAA3-4945-9744-373412B6A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64" y="2762250"/>
            <a:ext cx="7376296" cy="2876550"/>
          </a:xfrm>
        </p:spPr>
      </p:pic>
    </p:spTree>
    <p:extLst>
      <p:ext uri="{BB962C8B-B14F-4D97-AF65-F5344CB8AC3E}">
        <p14:creationId xmlns:p14="http://schemas.microsoft.com/office/powerpoint/2010/main" val="3300321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F708-47C0-465F-9FAD-D0310250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1DF0-2F92-403D-A22C-E1A6F32C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Obviously, TCP is not designed with security in mind</a:t>
            </a:r>
          </a:p>
          <a:p>
            <a:pPr lvl="1"/>
            <a:r>
              <a:rPr lang="en-US" dirty="0"/>
              <a:t>No confidentiality!</a:t>
            </a:r>
          </a:p>
          <a:p>
            <a:pPr lvl="1"/>
            <a:r>
              <a:rPr lang="en-US" dirty="0"/>
              <a:t>No authentication!</a:t>
            </a:r>
          </a:p>
          <a:p>
            <a:pPr lvl="1"/>
            <a:r>
              <a:rPr lang="en-US" dirty="0"/>
              <a:t>No integrity (checksum is not cryptographic)</a:t>
            </a:r>
          </a:p>
          <a:p>
            <a:r>
              <a:rPr lang="en-US" dirty="0"/>
              <a:t>No secure availability either!</a:t>
            </a:r>
          </a:p>
          <a:p>
            <a:pPr lvl="1"/>
            <a:r>
              <a:rPr lang="en-US" dirty="0"/>
              <a:t>End any connection with RST</a:t>
            </a:r>
          </a:p>
        </p:txBody>
      </p:sp>
    </p:spTree>
    <p:extLst>
      <p:ext uri="{BB962C8B-B14F-4D97-AF65-F5344CB8AC3E}">
        <p14:creationId xmlns:p14="http://schemas.microsoft.com/office/powerpoint/2010/main" val="68820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2AD5-465B-4EB8-B0A6-F1C16E5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E35A-72DC-4B5E-B9A6-CFECA6D1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484" y="2133600"/>
            <a:ext cx="7765322" cy="3695136"/>
          </a:xfrm>
        </p:spPr>
        <p:txBody>
          <a:bodyPr/>
          <a:lstStyle/>
          <a:p>
            <a:r>
              <a:rPr lang="en-US" dirty="0"/>
              <a:t>Version – 0100 (binary 4)</a:t>
            </a:r>
          </a:p>
          <a:p>
            <a:r>
              <a:rPr lang="en-US" dirty="0"/>
              <a:t>Header Length – Length of header in 4-byte increments</a:t>
            </a:r>
          </a:p>
          <a:p>
            <a:r>
              <a:rPr lang="en-US" dirty="0"/>
              <a:t>Total Length – Size of header and data in bytes (max 65535)</a:t>
            </a:r>
          </a:p>
          <a:p>
            <a:r>
              <a:rPr lang="en-US" dirty="0"/>
              <a:t> Identification – for recognizing fragments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Reserved. Always 0</a:t>
            </a:r>
          </a:p>
          <a:p>
            <a:pPr lvl="1"/>
            <a:r>
              <a:rPr lang="en-US" dirty="0"/>
              <a:t>Don’t fragment</a:t>
            </a:r>
          </a:p>
          <a:p>
            <a:pPr lvl="1"/>
            <a:r>
              <a:rPr lang="en-US" dirty="0"/>
              <a:t>More fragments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30F6-A754-4432-9DBE-598968C0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IPV4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C362-C719-49DA-8991-0C8BDAE0D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346" y="2133600"/>
            <a:ext cx="7765322" cy="3695136"/>
          </a:xfrm>
        </p:spPr>
        <p:txBody>
          <a:bodyPr/>
          <a:lstStyle/>
          <a:p>
            <a:r>
              <a:rPr lang="en-US" dirty="0"/>
              <a:t>Fragment Offset – Offset in original datagram</a:t>
            </a:r>
          </a:p>
          <a:p>
            <a:r>
              <a:rPr lang="en-US" dirty="0"/>
              <a:t>TTL – Counter to prevent infinite routing</a:t>
            </a:r>
          </a:p>
          <a:p>
            <a:r>
              <a:rPr lang="en-US" dirty="0"/>
              <a:t>Protocol – Information about upper layer (17=UDP, 6=TCP)</a:t>
            </a:r>
          </a:p>
          <a:p>
            <a:r>
              <a:rPr lang="en-US" dirty="0"/>
              <a:t>Header Checksum</a:t>
            </a:r>
          </a:p>
          <a:p>
            <a:pPr lvl="1"/>
            <a:r>
              <a:rPr lang="en-US" dirty="0"/>
              <a:t>Recomputed each hop (because of TTL changes)</a:t>
            </a:r>
          </a:p>
          <a:p>
            <a:pPr lvl="1"/>
            <a:r>
              <a:rPr lang="en-US" dirty="0"/>
              <a:t>Checksum field itself always presumed to be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D002-2D4B-4AEC-971D-27AECFF8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ToS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CB4D4-3EF4-4354-9F59-D477F32C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93" y="2345792"/>
            <a:ext cx="6050214" cy="41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7B90-66BE-4CE7-BC0F-C7E8FCD4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371" y="685801"/>
            <a:ext cx="7765321" cy="1326321"/>
          </a:xfrm>
        </p:spPr>
        <p:txBody>
          <a:bodyPr/>
          <a:lstStyle/>
          <a:p>
            <a:r>
              <a:rPr lang="en-US" dirty="0"/>
              <a:t>Differentiated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A3B1F-0B49-47CD-9872-92154AF1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2514600"/>
            <a:ext cx="6474589" cy="1905000"/>
          </a:xfrm>
        </p:spPr>
      </p:pic>
    </p:spTree>
    <p:extLst>
      <p:ext uri="{BB962C8B-B14F-4D97-AF65-F5344CB8AC3E}">
        <p14:creationId xmlns:p14="http://schemas.microsoft.com/office/powerpoint/2010/main" val="310854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FFBE-4315-4491-B793-61A7C7AB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E6C5-DFA1-4C3E-8A3C-D525101F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Congestion Notification</a:t>
            </a:r>
          </a:p>
          <a:p>
            <a:r>
              <a:rPr lang="en-US" dirty="0"/>
              <a:t>When enabled, indicates congestion without dropping</a:t>
            </a:r>
          </a:p>
          <a:p>
            <a:r>
              <a:rPr lang="en-US" dirty="0"/>
              <a:t>Not all hardware/software supports ECN</a:t>
            </a:r>
          </a:p>
        </p:txBody>
      </p:sp>
    </p:spTree>
    <p:extLst>
      <p:ext uri="{BB962C8B-B14F-4D97-AF65-F5344CB8AC3E}">
        <p14:creationId xmlns:p14="http://schemas.microsoft.com/office/powerpoint/2010/main" val="420794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0E26-2D68-48E1-AA50-162CD0B0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B1E6-D660-4BDC-9A4C-BA5A099C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IPv4 Addresses are </a:t>
            </a:r>
            <a:r>
              <a:rPr lang="en-US" dirty="0" err="1"/>
              <a:t>a.b.c.d</a:t>
            </a:r>
            <a:r>
              <a:rPr lang="en-US" dirty="0"/>
              <a:t> where each is between 0-255</a:t>
            </a:r>
          </a:p>
          <a:p>
            <a:r>
              <a:rPr lang="en-US" dirty="0"/>
              <a:t>In actuality, just a 32-bit number (“four octets”)</a:t>
            </a:r>
          </a:p>
          <a:p>
            <a:pPr lvl="1"/>
            <a:r>
              <a:rPr lang="en-US" dirty="0">
                <a:effectLst/>
              </a:rPr>
              <a:t>192.0.2.235</a:t>
            </a:r>
          </a:p>
          <a:p>
            <a:pPr lvl="1"/>
            <a:r>
              <a:rPr lang="en-US" dirty="0">
                <a:effectLst/>
              </a:rPr>
              <a:t>3221226219</a:t>
            </a:r>
          </a:p>
          <a:p>
            <a:pPr lvl="1"/>
            <a:r>
              <a:rPr lang="en-US" dirty="0">
                <a:effectLst/>
              </a:rPr>
              <a:t>0xC00002EB (0xC0.0x00.0x02.0xEB)</a:t>
            </a:r>
          </a:p>
          <a:p>
            <a:r>
              <a:rPr lang="en-US" dirty="0">
                <a:effectLst/>
              </a:rPr>
              <a:t>Private Networks:</a:t>
            </a:r>
          </a:p>
          <a:p>
            <a:pPr lvl="1"/>
            <a:r>
              <a:rPr lang="en-US" dirty="0">
                <a:effectLst/>
              </a:rPr>
              <a:t>10.0.0.0</a:t>
            </a:r>
          </a:p>
          <a:p>
            <a:pPr lvl="1"/>
            <a:r>
              <a:rPr lang="en-US" dirty="0">
                <a:effectLst/>
              </a:rPr>
              <a:t>172.16.0.0</a:t>
            </a:r>
          </a:p>
          <a:p>
            <a:pPr lvl="1"/>
            <a:r>
              <a:rPr lang="en-US" dirty="0">
                <a:effectLst/>
              </a:rPr>
              <a:t>192.168.0.0</a:t>
            </a:r>
          </a:p>
        </p:txBody>
      </p:sp>
    </p:spTree>
    <p:extLst>
      <p:ext uri="{BB962C8B-B14F-4D97-AF65-F5344CB8AC3E}">
        <p14:creationId xmlns:p14="http://schemas.microsoft.com/office/powerpoint/2010/main" val="35516953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3036</TotalTime>
  <Words>907</Words>
  <Application>Microsoft Office PowerPoint</Application>
  <PresentationFormat>Widescreen</PresentationFormat>
  <Paragraphs>163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Gill Sans MT</vt:lpstr>
      <vt:lpstr>Parcel</vt:lpstr>
      <vt:lpstr>TCP/IP</vt:lpstr>
      <vt:lpstr>IPv4 Protocol</vt:lpstr>
      <vt:lpstr>IPV4 Header</vt:lpstr>
      <vt:lpstr>IPv4 Header FIELDS</vt:lpstr>
      <vt:lpstr>More IPV4 Header Fields</vt:lpstr>
      <vt:lpstr>Original ToS</vt:lpstr>
      <vt:lpstr>Differentiated Services</vt:lpstr>
      <vt:lpstr>ECN</vt:lpstr>
      <vt:lpstr>IPV4 Addresses</vt:lpstr>
      <vt:lpstr>Fragmentation</vt:lpstr>
      <vt:lpstr>Fragmentation Issues</vt:lpstr>
      <vt:lpstr>IPv6</vt:lpstr>
      <vt:lpstr>IPV6 Header Fields</vt:lpstr>
      <vt:lpstr>Extension Headers</vt:lpstr>
      <vt:lpstr>Common Extension Headers</vt:lpstr>
      <vt:lpstr>IPV6 Fragmentation</vt:lpstr>
      <vt:lpstr>IPv6 Frag Problems</vt:lpstr>
      <vt:lpstr>TCP Protocol</vt:lpstr>
      <vt:lpstr>Review</vt:lpstr>
      <vt:lpstr>TCP Header</vt:lpstr>
      <vt:lpstr>TCP Header FIELDS</vt:lpstr>
      <vt:lpstr>TCP Flags</vt:lpstr>
      <vt:lpstr>ECN Flags added in RFC 3168</vt:lpstr>
      <vt:lpstr>TCP Flags (Cont)</vt:lpstr>
      <vt:lpstr>Optional NS flag</vt:lpstr>
      <vt:lpstr>One-Bit Nonce</vt:lpstr>
      <vt:lpstr>TCP Options</vt:lpstr>
      <vt:lpstr>TCP Sequence Numbers</vt:lpstr>
      <vt:lpstr>Data Sequence Numbers</vt:lpstr>
      <vt:lpstr>Wireshark Trace</vt:lpstr>
      <vt:lpstr>TCP Shutdown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35</cp:revision>
  <dcterms:created xsi:type="dcterms:W3CDTF">2019-01-26T18:10:59Z</dcterms:created>
  <dcterms:modified xsi:type="dcterms:W3CDTF">2019-10-07T18:04:32Z</dcterms:modified>
</cp:coreProperties>
</file>