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15" r:id="rId3"/>
    <p:sldId id="320" r:id="rId4"/>
    <p:sldId id="371" r:id="rId5"/>
    <p:sldId id="372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73" r:id="rId18"/>
    <p:sldId id="270" r:id="rId19"/>
    <p:sldId id="403" r:id="rId20"/>
    <p:sldId id="365" r:id="rId21"/>
    <p:sldId id="271" r:id="rId22"/>
    <p:sldId id="366" r:id="rId23"/>
    <p:sldId id="375" r:id="rId24"/>
    <p:sldId id="376" r:id="rId25"/>
    <p:sldId id="377" r:id="rId26"/>
    <p:sldId id="331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2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s://shippingandfreightresource.com/vintage-shipping-the-way-it-was-do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commons.wikimedia.org/wiki/File:1328101978_Web-page.png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commons.wikimedia.org/wiki/File:Skull_%26_crossbones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://www.freestockphotos.biz/stockphoto/1449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://www.freestockphotos.biz/stockphoto/1449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://www.freestockphotos.biz/stockphoto/1449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lturaltravelguide.com/how-to-plan-a-trip-choosing-attraction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s://pixabay.com/en/lake-landscape-mountain-river-2026083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lturaltravelguide.com/how-to-plan-a-trip-choosing-attraction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alan-dean/4604833079/" TargetMode="External"/><Relationship Id="rId3" Type="http://schemas.openxmlformats.org/officeDocument/2006/relationships/hyperlink" Target="http://openclipart.org/detail/168412" TargetMode="External"/><Relationship Id="rId7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www.pngall.com/fingerprint-png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creativecommons.org/licenses/by/3.0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uman-humanity-silhouettes-camera-109103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lipart.org/detail/202771/social-network-connections-by-pnx-202771" TargetMode="Externa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ientacionandujar.es/2015/11/06/coleccion-en-unidades-didacticas-de-experiencias-educativas-en-aprendizaje-cooperativo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ublicdomainpictures.net/view-image.php?image=35693&amp;picture=store-shop-clip-art" TargetMode="External"/><Relationship Id="rId5" Type="http://schemas.openxmlformats.org/officeDocument/2006/relationships/image" Target="../media/image16.jpg"/><Relationship Id="rId4" Type="http://schemas.openxmlformats.org/officeDocument/2006/relationships/hyperlink" Target="https://creativecommons.org/licenses/by-nc-sa/3.0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s://graphicdesign.stackexchange.com/questions/323/new-generation-of-save-icon-that-is-not-a-dis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s://commons.wikimedia.org/wiki/File:1328101978_Web-page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s://commons.wikimedia.org/wiki/File:1328101978_Web-page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shippingandfreightresource.com/vintage-shipping-the-way-it-was-do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2575-5FB0-488E-A0DA-ED155F9C6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Security and Privacy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2CF0D-1DE7-4507-90AD-C7834CF6B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 Security Fall 2019</a:t>
            </a:r>
          </a:p>
          <a:p>
            <a:r>
              <a:rPr lang="en-US" dirty="0"/>
              <a:t>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67931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2A20-6C33-495B-B219-CFB1A9E3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</a:t>
            </a:r>
            <a:br>
              <a:rPr lang="en-US" dirty="0"/>
            </a:br>
            <a:r>
              <a:rPr lang="en-US" dirty="0"/>
              <a:t>authenticated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F30C1-35E4-41F6-81ED-584BD7DA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411636" y="2515193"/>
            <a:ext cx="1846426" cy="233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C4E91-25F9-4E60-B646-410722F9B522}"/>
              </a:ext>
            </a:extLst>
          </p:cNvPr>
          <p:cNvSpPr txBox="1"/>
          <p:nvPr/>
        </p:nvSpPr>
        <p:spPr>
          <a:xfrm>
            <a:off x="3712149" y="4200560"/>
            <a:ext cx="1805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intercepted</a:t>
            </a:r>
          </a:p>
          <a:p>
            <a:r>
              <a:rPr lang="en-US" sz="2000" dirty="0"/>
              <a:t>www.alice.com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22D05A6-2F18-4A5D-B9A1-1B8E14B258F1}"/>
              </a:ext>
            </a:extLst>
          </p:cNvPr>
          <p:cNvSpPr/>
          <p:nvPr/>
        </p:nvSpPr>
        <p:spPr>
          <a:xfrm>
            <a:off x="6342077" y="2617365"/>
            <a:ext cx="394282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4A5E8-D6B6-4650-8563-B0CA39BBEA53}"/>
              </a:ext>
            </a:extLst>
          </p:cNvPr>
          <p:cNvSpPr txBox="1"/>
          <p:nvPr/>
        </p:nvSpPr>
        <p:spPr>
          <a:xfrm>
            <a:off x="6681658" y="2432699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http://alice.com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62C3717-4C6E-4470-9B49-BC392ECC7E04}"/>
              </a:ext>
            </a:extLst>
          </p:cNvPr>
          <p:cNvSpPr/>
          <p:nvPr/>
        </p:nvSpPr>
        <p:spPr>
          <a:xfrm flipH="1">
            <a:off x="5303884" y="3196410"/>
            <a:ext cx="3942824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1" name="Picture 10" descr="A picture containing monitor&#10;&#10;Description automatically generated">
            <a:extLst>
              <a:ext uri="{FF2B5EF4-FFF2-40B4-BE49-F238E27FC236}">
                <a16:creationId xmlns:a16="http://schemas.microsoft.com/office/drawing/2014/main" id="{429B341A-07AC-42D8-8F39-38EB0DDFE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94105" y="3649211"/>
            <a:ext cx="2438400" cy="2438400"/>
          </a:xfrm>
          <a:prstGeom prst="rect">
            <a:avLst/>
          </a:prstGeom>
        </p:spPr>
      </p:pic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A8A3F50-9445-4C04-9604-E068287BD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57600" y="2515193"/>
            <a:ext cx="1666875" cy="1695450"/>
          </a:xfrm>
          <a:prstGeom prst="rect">
            <a:avLst/>
          </a:prstGeom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503A141-9E67-4FDE-ACE4-F1C98C90F202}"/>
              </a:ext>
            </a:extLst>
          </p:cNvPr>
          <p:cNvSpPr/>
          <p:nvPr/>
        </p:nvSpPr>
        <p:spPr>
          <a:xfrm>
            <a:off x="4783122" y="895524"/>
            <a:ext cx="2884415" cy="1096110"/>
          </a:xfrm>
          <a:prstGeom prst="wedgeRectCallout">
            <a:avLst>
              <a:gd name="adj1" fmla="val -46372"/>
              <a:gd name="adj2" fmla="val 1002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Worse, a hacker could intercept the request and then impersonate Alice.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B75962-84BD-4EC5-8A54-F4E4E99E91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4511" y="4529202"/>
            <a:ext cx="825879" cy="7966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DE2B9-4391-47F9-BBF9-B7951FFE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BE2-5FFC-460B-A628-F7FC9387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Data-in-Motion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5CB4-79AE-4B0F-8670-1D6FCDB0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needs to know he’s talking to the real Alice,</a:t>
            </a:r>
          </a:p>
          <a:p>
            <a:r>
              <a:rPr lang="en-US" dirty="0"/>
              <a:t>Bob needs to know his communications with Alice are secret</a:t>
            </a:r>
          </a:p>
          <a:p>
            <a:r>
              <a:rPr lang="en-US" dirty="0"/>
              <a:t>Bob needs to know that communications can’t be altered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591B530-8E8A-4A11-AAB4-B4F67BFE2372}"/>
              </a:ext>
            </a:extLst>
          </p:cNvPr>
          <p:cNvSpPr/>
          <p:nvPr/>
        </p:nvSpPr>
        <p:spPr>
          <a:xfrm>
            <a:off x="4051883" y="805343"/>
            <a:ext cx="1904300" cy="998290"/>
          </a:xfrm>
          <a:prstGeom prst="wedgeRectCallout">
            <a:avLst>
              <a:gd name="adj1" fmla="val 171679"/>
              <a:gd name="adj2" fmla="val 1566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Entity Authentication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9551C13-9F99-49A3-AE46-072C2AA6E019}"/>
              </a:ext>
            </a:extLst>
          </p:cNvPr>
          <p:cNvSpPr/>
          <p:nvPr/>
        </p:nvSpPr>
        <p:spPr>
          <a:xfrm>
            <a:off x="8239388" y="1123837"/>
            <a:ext cx="1904300" cy="998290"/>
          </a:xfrm>
          <a:prstGeom prst="wedgeRectCallout">
            <a:avLst>
              <a:gd name="adj1" fmla="val 50533"/>
              <a:gd name="adj2" fmla="val 1641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Confidentiality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90942B-E210-4DA6-824E-1F542FE6BBAA}"/>
              </a:ext>
            </a:extLst>
          </p:cNvPr>
          <p:cNvSpPr/>
          <p:nvPr/>
        </p:nvSpPr>
        <p:spPr>
          <a:xfrm>
            <a:off x="9489892" y="4236729"/>
            <a:ext cx="1904300" cy="998290"/>
          </a:xfrm>
          <a:prstGeom prst="wedgeRectCallout">
            <a:avLst>
              <a:gd name="adj1" fmla="val -38013"/>
              <a:gd name="adj2" fmla="val -736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Data-origin Authentication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1F47A-65B3-444E-A206-96FC19EC1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27384" y="4285653"/>
            <a:ext cx="2413337" cy="2106185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A585155-35FF-4BF5-96BF-2314AED446A0}"/>
              </a:ext>
            </a:extLst>
          </p:cNvPr>
          <p:cNvSpPr/>
          <p:nvPr/>
        </p:nvSpPr>
        <p:spPr>
          <a:xfrm>
            <a:off x="6540721" y="4846381"/>
            <a:ext cx="2413337" cy="887782"/>
          </a:xfrm>
          <a:prstGeom prst="cloudCallout">
            <a:avLst>
              <a:gd name="adj1" fmla="val -86493"/>
              <a:gd name="adj2" fmla="val -6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This seems familiar!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1BDBD-97E6-49F1-B8BA-911A5876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8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B58-E07C-444A-B921-D01BA32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 </a:t>
            </a:r>
            <a:br>
              <a:rPr lang="en-US" dirty="0"/>
            </a:br>
            <a:r>
              <a:rPr lang="en-US" dirty="0"/>
              <a:t>HTTP over TLS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BC639-8CFB-4F9B-811B-32427EE02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411636" y="2515193"/>
            <a:ext cx="1846426" cy="2331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BBED5-3714-49D6-BC7F-B270D960A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086" y="2515193"/>
            <a:ext cx="2601288" cy="2601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AF892-C7F7-45FF-B7D3-882E19447C45}"/>
              </a:ext>
            </a:extLst>
          </p:cNvPr>
          <p:cNvSpPr txBox="1"/>
          <p:nvPr/>
        </p:nvSpPr>
        <p:spPr>
          <a:xfrm>
            <a:off x="3657600" y="5268286"/>
            <a:ext cx="2007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www.alice.com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654202D-9C29-4EC8-BC2B-4327AD0CDC5A}"/>
              </a:ext>
            </a:extLst>
          </p:cNvPr>
          <p:cNvSpPr/>
          <p:nvPr/>
        </p:nvSpPr>
        <p:spPr>
          <a:xfrm>
            <a:off x="6342077" y="2617365"/>
            <a:ext cx="394282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D4F66-B6C6-4FFE-AC87-1185E8CA5735}"/>
              </a:ext>
            </a:extLst>
          </p:cNvPr>
          <p:cNvSpPr txBox="1"/>
          <p:nvPr/>
        </p:nvSpPr>
        <p:spPr>
          <a:xfrm>
            <a:off x="6681658" y="2381613"/>
            <a:ext cx="311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000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://alice.com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E5028A3-6494-4D4E-BD0F-A10C60A74C4E}"/>
              </a:ext>
            </a:extLst>
          </p:cNvPr>
          <p:cNvSpPr/>
          <p:nvPr/>
        </p:nvSpPr>
        <p:spPr>
          <a:xfrm>
            <a:off x="5900843" y="636719"/>
            <a:ext cx="2892137" cy="1346899"/>
          </a:xfrm>
          <a:prstGeom prst="wedgeRectCallout">
            <a:avLst>
              <a:gd name="adj1" fmla="val 7189"/>
              <a:gd name="adj2" fmla="val 851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Before the HTTP request is sent, TLS creates a </a:t>
            </a:r>
            <a:r>
              <a:rPr lang="en-US" sz="2000" b="1" dirty="0"/>
              <a:t>secure channel</a:t>
            </a:r>
            <a:r>
              <a:rPr lang="en-US" sz="20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7FFC1-9D06-4B4A-8C56-19279EB6FDB6}"/>
              </a:ext>
            </a:extLst>
          </p:cNvPr>
          <p:cNvSpPr txBox="1"/>
          <p:nvPr/>
        </p:nvSpPr>
        <p:spPr>
          <a:xfrm>
            <a:off x="6096000" y="5358365"/>
            <a:ext cx="444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TLS stands for Transport Layer Security.</a:t>
            </a:r>
          </a:p>
          <a:p>
            <a:r>
              <a:rPr lang="en-US" sz="2000" dirty="0"/>
              <a:t>It replaced SSL, Secure Socket Layer, although that name is still used.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8BF11-8A6E-4B8E-BF86-FAC19418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1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B58-E07C-444A-B921-D01BA32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TLS*: Start with a Firm Handshake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BC639-8CFB-4F9B-811B-32427EE02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411636" y="2515193"/>
            <a:ext cx="1846426" cy="2331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BBED5-3714-49D6-BC7F-B270D960A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086" y="2515193"/>
            <a:ext cx="2601288" cy="2601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AF892-C7F7-45FF-B7D3-882E19447C45}"/>
              </a:ext>
            </a:extLst>
          </p:cNvPr>
          <p:cNvSpPr txBox="1"/>
          <p:nvPr/>
        </p:nvSpPr>
        <p:spPr>
          <a:xfrm>
            <a:off x="3657600" y="5268286"/>
            <a:ext cx="180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www.alice.com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654202D-9C29-4EC8-BC2B-4327AD0CDC5A}"/>
              </a:ext>
            </a:extLst>
          </p:cNvPr>
          <p:cNvSpPr/>
          <p:nvPr/>
        </p:nvSpPr>
        <p:spPr>
          <a:xfrm>
            <a:off x="6342077" y="2617365"/>
            <a:ext cx="394282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D4F66-B6C6-4FFE-AC87-1185E8CA5735}"/>
              </a:ext>
            </a:extLst>
          </p:cNvPr>
          <p:cNvSpPr txBox="1"/>
          <p:nvPr/>
        </p:nvSpPr>
        <p:spPr>
          <a:xfrm>
            <a:off x="6681658" y="2381613"/>
            <a:ext cx="280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TLS: Client Hello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023E242-9237-4411-A898-E695C26061CE}"/>
              </a:ext>
            </a:extLst>
          </p:cNvPr>
          <p:cNvSpPr/>
          <p:nvPr/>
        </p:nvSpPr>
        <p:spPr>
          <a:xfrm flipH="1">
            <a:off x="5303884" y="3196410"/>
            <a:ext cx="3942824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17721-7CE9-4D37-8A2B-B48E76481C7E}"/>
              </a:ext>
            </a:extLst>
          </p:cNvPr>
          <p:cNvSpPr txBox="1"/>
          <p:nvPr/>
        </p:nvSpPr>
        <p:spPr>
          <a:xfrm>
            <a:off x="5348601" y="3633546"/>
            <a:ext cx="280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TLS: Server Hello</a:t>
            </a: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15F167B3-3BD3-4EB0-BBE2-5E2E7E10054D}"/>
              </a:ext>
            </a:extLst>
          </p:cNvPr>
          <p:cNvSpPr/>
          <p:nvPr/>
        </p:nvSpPr>
        <p:spPr>
          <a:xfrm>
            <a:off x="5209563" y="3973481"/>
            <a:ext cx="1599502" cy="1143000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Alice.com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4ECD7B-ACCD-42C7-A0C3-1D7F18C30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96128" y="4118178"/>
            <a:ext cx="876148" cy="424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3C6B84-AC5F-48D2-BD38-E4C26F9584F8}"/>
              </a:ext>
            </a:extLst>
          </p:cNvPr>
          <p:cNvSpPr txBox="1"/>
          <p:nvPr/>
        </p:nvSpPr>
        <p:spPr>
          <a:xfrm>
            <a:off x="6872467" y="4136730"/>
            <a:ext cx="71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71D1EF3-57C5-4576-81FD-C3727715CF68}"/>
              </a:ext>
            </a:extLst>
          </p:cNvPr>
          <p:cNvSpPr/>
          <p:nvPr/>
        </p:nvSpPr>
        <p:spPr>
          <a:xfrm>
            <a:off x="8095376" y="5225874"/>
            <a:ext cx="3141677" cy="1359483"/>
          </a:xfrm>
          <a:prstGeom prst="wedgeRectCallout">
            <a:avLst>
              <a:gd name="adj1" fmla="val -89757"/>
              <a:gd name="adj2" fmla="val -947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Alice sends her </a:t>
            </a:r>
            <a:r>
              <a:rPr lang="en-US" sz="2000" b="1" i="1" dirty="0"/>
              <a:t>certificate</a:t>
            </a:r>
            <a:r>
              <a:rPr lang="en-US" sz="2000" dirty="0"/>
              <a:t> and an </a:t>
            </a:r>
            <a:r>
              <a:rPr lang="en-US" sz="2000" b="1" i="1" dirty="0"/>
              <a:t>asymmetric key </a:t>
            </a:r>
            <a:r>
              <a:rPr lang="en-US" sz="2000" dirty="0"/>
              <a:t>that will be used to </a:t>
            </a:r>
            <a:r>
              <a:rPr lang="en-US" sz="2000" i="1" dirty="0"/>
              <a:t>create</a:t>
            </a:r>
            <a:r>
              <a:rPr lang="en-US" sz="2000" dirty="0"/>
              <a:t> a temporary symmetric key.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CE0E3-8A72-46BF-AB06-F3A0598E5373}"/>
              </a:ext>
            </a:extLst>
          </p:cNvPr>
          <p:cNvSpPr txBox="1"/>
          <p:nvPr/>
        </p:nvSpPr>
        <p:spPr>
          <a:xfrm>
            <a:off x="1405800" y="6323171"/>
            <a:ext cx="626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*For simplicity, these TLS examples relate to version 1.2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837A08-7E01-451F-8F4E-8C50CD80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2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B58-E07C-444A-B921-D01BA32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</a:t>
            </a:r>
            <a:br>
              <a:rPr lang="en-US" dirty="0"/>
            </a:br>
            <a:r>
              <a:rPr lang="en-US" dirty="0"/>
              <a:t>Stranger Danger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BC639-8CFB-4F9B-811B-32427EE02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352913" y="3656095"/>
            <a:ext cx="1846426" cy="2331698"/>
          </a:xfrm>
          <a:prstGeom prst="rect">
            <a:avLst/>
          </a:prstGeom>
        </p:spPr>
      </p:pic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15F167B3-3BD3-4EB0-BBE2-5E2E7E10054D}"/>
              </a:ext>
            </a:extLst>
          </p:cNvPr>
          <p:cNvSpPr/>
          <p:nvPr/>
        </p:nvSpPr>
        <p:spPr>
          <a:xfrm>
            <a:off x="8372213" y="2782558"/>
            <a:ext cx="1792447" cy="1486192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Alice.com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71D1EF3-57C5-4576-81FD-C3727715CF68}"/>
              </a:ext>
            </a:extLst>
          </p:cNvPr>
          <p:cNvSpPr/>
          <p:nvPr/>
        </p:nvSpPr>
        <p:spPr>
          <a:xfrm>
            <a:off x="3595728" y="3017509"/>
            <a:ext cx="3141677" cy="1359483"/>
          </a:xfrm>
          <a:prstGeom prst="wedgeRectCallout">
            <a:avLst>
              <a:gd name="adj1" fmla="val 134008"/>
              <a:gd name="adj2" fmla="val 7243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Bob </a:t>
            </a:r>
            <a:r>
              <a:rPr lang="en-US" sz="2000" b="1" i="1" dirty="0"/>
              <a:t>verifies</a:t>
            </a:r>
            <a:r>
              <a:rPr lang="en-US" sz="2000" i="1" dirty="0"/>
              <a:t> the certificate by checking if it is signed by someone he trusts and has the right data (i.e., for Alice)</a:t>
            </a:r>
            <a:endParaRPr lang="en-US" sz="2000" dirty="0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15DAF968-2235-4FD1-80B2-21F090843A27}"/>
              </a:ext>
            </a:extLst>
          </p:cNvPr>
          <p:cNvSpPr/>
          <p:nvPr/>
        </p:nvSpPr>
        <p:spPr>
          <a:xfrm>
            <a:off x="8372213" y="896434"/>
            <a:ext cx="1792447" cy="1486192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TrustMe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C2E378DC-6695-4ECB-8CCE-6E11F7425413}"/>
              </a:ext>
            </a:extLst>
          </p:cNvPr>
          <p:cNvSpPr/>
          <p:nvPr/>
        </p:nvSpPr>
        <p:spPr>
          <a:xfrm flipV="1">
            <a:off x="10164660" y="2036844"/>
            <a:ext cx="731520" cy="143468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2A0F5-0443-4B5D-9619-A4E0C0C6B512}"/>
              </a:ext>
            </a:extLst>
          </p:cNvPr>
          <p:cNvSpPr txBox="1"/>
          <p:nvPr/>
        </p:nvSpPr>
        <p:spPr>
          <a:xfrm>
            <a:off x="10113396" y="2542180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Signed By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778C2-CC66-40E0-BA74-80E2E406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8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B58-E07C-444A-B921-D01BA32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Get a Temporary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BC639-8CFB-4F9B-811B-32427EE02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411636" y="2515193"/>
            <a:ext cx="1846426" cy="2331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BBED5-3714-49D6-BC7F-B270D960A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086" y="2515193"/>
            <a:ext cx="2601288" cy="2601288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D654202D-9C29-4EC8-BC2B-4327AD0CDC5A}"/>
              </a:ext>
            </a:extLst>
          </p:cNvPr>
          <p:cNvSpPr/>
          <p:nvPr/>
        </p:nvSpPr>
        <p:spPr>
          <a:xfrm>
            <a:off x="6342077" y="2617365"/>
            <a:ext cx="394282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D4F66-B6C6-4FFE-AC87-1185E8CA5735}"/>
              </a:ext>
            </a:extLst>
          </p:cNvPr>
          <p:cNvSpPr txBox="1"/>
          <p:nvPr/>
        </p:nvSpPr>
        <p:spPr>
          <a:xfrm>
            <a:off x="6681658" y="2381613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TLS: Client Key Exchange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023E242-9237-4411-A898-E695C26061CE}"/>
              </a:ext>
            </a:extLst>
          </p:cNvPr>
          <p:cNvSpPr/>
          <p:nvPr/>
        </p:nvSpPr>
        <p:spPr>
          <a:xfrm flipH="1">
            <a:off x="5303884" y="3196410"/>
            <a:ext cx="3942824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17721-7CE9-4D37-8A2B-B48E76481C7E}"/>
              </a:ext>
            </a:extLst>
          </p:cNvPr>
          <p:cNvSpPr txBox="1"/>
          <p:nvPr/>
        </p:nvSpPr>
        <p:spPr>
          <a:xfrm>
            <a:off x="5348601" y="3633546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TLS: Start Encrypting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4ECD7B-ACCD-42C7-A0C3-1D7F18C30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89448" y="5116481"/>
            <a:ext cx="876148" cy="424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3C6B84-AC5F-48D2-BD38-E4C26F9584F8}"/>
              </a:ext>
            </a:extLst>
          </p:cNvPr>
          <p:cNvSpPr txBox="1"/>
          <p:nvPr/>
        </p:nvSpPr>
        <p:spPr>
          <a:xfrm>
            <a:off x="4165787" y="5135033"/>
            <a:ext cx="71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71D1EF3-57C5-4576-81FD-C3727715CF68}"/>
              </a:ext>
            </a:extLst>
          </p:cNvPr>
          <p:cNvSpPr/>
          <p:nvPr/>
        </p:nvSpPr>
        <p:spPr>
          <a:xfrm>
            <a:off x="4317777" y="777477"/>
            <a:ext cx="3141677" cy="1129177"/>
          </a:xfrm>
          <a:prstGeom prst="wedgeRectCallout">
            <a:avLst>
              <a:gd name="adj1" fmla="val 99028"/>
              <a:gd name="adj2" fmla="val 69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After verifying Alice’s certificate, Bob sends an asymmetric key of his own.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3ACF50-D3BC-4C32-8518-08044B4D6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05049" y="2030561"/>
            <a:ext cx="876148" cy="4249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51E34F-5E82-4BB7-A7C5-66C384FF4FFE}"/>
              </a:ext>
            </a:extLst>
          </p:cNvPr>
          <p:cNvSpPr txBox="1"/>
          <p:nvPr/>
        </p:nvSpPr>
        <p:spPr>
          <a:xfrm>
            <a:off x="9081388" y="2049113"/>
            <a:ext cx="71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F58225-073D-45E1-A7DB-5F5B5FDDD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89448" y="5598635"/>
            <a:ext cx="876148" cy="4249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0DCAFA-A30C-415C-BF00-CE34B01E2CB0}"/>
              </a:ext>
            </a:extLst>
          </p:cNvPr>
          <p:cNvSpPr txBox="1"/>
          <p:nvPr/>
        </p:nvSpPr>
        <p:spPr>
          <a:xfrm>
            <a:off x="4165787" y="5617187"/>
            <a:ext cx="71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9CF674-CA4B-4ACF-8FCC-6AD8BBBB3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53338" y="5064091"/>
            <a:ext cx="876148" cy="4249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96A7F8-E245-40BA-8886-388C6B16BCB8}"/>
              </a:ext>
            </a:extLst>
          </p:cNvPr>
          <p:cNvSpPr txBox="1"/>
          <p:nvPr/>
        </p:nvSpPr>
        <p:spPr>
          <a:xfrm>
            <a:off x="9929677" y="5082643"/>
            <a:ext cx="71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373CA7-A8EB-4CF9-93D4-59CBC62934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53338" y="5546245"/>
            <a:ext cx="876148" cy="4249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97D4E7-676D-435B-8D7A-CCD7D47289E9}"/>
              </a:ext>
            </a:extLst>
          </p:cNvPr>
          <p:cNvSpPr txBox="1"/>
          <p:nvPr/>
        </p:nvSpPr>
        <p:spPr>
          <a:xfrm>
            <a:off x="9929677" y="5564797"/>
            <a:ext cx="71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CAFB9-3C41-4AD6-AAC3-6867629E3CF8}"/>
              </a:ext>
            </a:extLst>
          </p:cNvPr>
          <p:cNvSpPr txBox="1"/>
          <p:nvPr/>
        </p:nvSpPr>
        <p:spPr>
          <a:xfrm>
            <a:off x="4980613" y="5116481"/>
            <a:ext cx="210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Alice’s private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9ABEE1-F243-48C2-8E5C-A1353D887256}"/>
              </a:ext>
            </a:extLst>
          </p:cNvPr>
          <p:cNvSpPr txBox="1"/>
          <p:nvPr/>
        </p:nvSpPr>
        <p:spPr>
          <a:xfrm>
            <a:off x="4982024" y="5598635"/>
            <a:ext cx="1905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Bob’s public Key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FB26AB-12F6-4803-8129-88A289AB60A6}"/>
              </a:ext>
            </a:extLst>
          </p:cNvPr>
          <p:cNvSpPr txBox="1"/>
          <p:nvPr/>
        </p:nvSpPr>
        <p:spPr>
          <a:xfrm>
            <a:off x="7934701" y="5116481"/>
            <a:ext cx="2001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Alice’s public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0FB133-2860-41DA-BC21-5D563F4AD80F}"/>
              </a:ext>
            </a:extLst>
          </p:cNvPr>
          <p:cNvSpPr txBox="1"/>
          <p:nvPr/>
        </p:nvSpPr>
        <p:spPr>
          <a:xfrm>
            <a:off x="7936112" y="5598635"/>
            <a:ext cx="2011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Bob’s private Key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91E481D-BE45-4527-B7A1-422212731533}"/>
              </a:ext>
            </a:extLst>
          </p:cNvPr>
          <p:cNvSpPr/>
          <p:nvPr/>
        </p:nvSpPr>
        <p:spPr>
          <a:xfrm>
            <a:off x="5653375" y="3950632"/>
            <a:ext cx="3418682" cy="1129177"/>
          </a:xfrm>
          <a:prstGeom prst="wedgeRectCallout">
            <a:avLst>
              <a:gd name="adj1" fmla="val -4043"/>
              <a:gd name="adj2" fmla="val 684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Using these asymmetric keys, Alice and Bob can create a 1-time use (</a:t>
            </a:r>
            <a:r>
              <a:rPr lang="en-US" sz="2000" b="1" i="1" dirty="0"/>
              <a:t>ephemeral</a:t>
            </a:r>
            <a:r>
              <a:rPr lang="en-US" sz="2000" dirty="0"/>
              <a:t>)  symmetric key!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02C3EE-64C0-41EF-A04E-91728083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1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B58-E07C-444A-B921-D01BA32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</a:t>
            </a:r>
            <a:br>
              <a:rPr lang="en-US" dirty="0"/>
            </a:br>
            <a:r>
              <a:rPr lang="en-US" dirty="0"/>
              <a:t>Bulk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BC639-8CFB-4F9B-811B-32427EE02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411636" y="2515193"/>
            <a:ext cx="1846426" cy="2331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BBED5-3714-49D6-BC7F-B270D960A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086" y="2515193"/>
            <a:ext cx="2601288" cy="2601288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D654202D-9C29-4EC8-BC2B-4327AD0CDC5A}"/>
              </a:ext>
            </a:extLst>
          </p:cNvPr>
          <p:cNvSpPr/>
          <p:nvPr/>
        </p:nvSpPr>
        <p:spPr>
          <a:xfrm>
            <a:off x="6342077" y="2617365"/>
            <a:ext cx="394282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D4F66-B6C6-4FFE-AC87-1185E8CA5735}"/>
              </a:ext>
            </a:extLst>
          </p:cNvPr>
          <p:cNvSpPr txBox="1"/>
          <p:nvPr/>
        </p:nvSpPr>
        <p:spPr>
          <a:xfrm>
            <a:off x="6681658" y="2381613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TLS: Encrypted HTTP data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023E242-9237-4411-A898-E695C26061CE}"/>
              </a:ext>
            </a:extLst>
          </p:cNvPr>
          <p:cNvSpPr/>
          <p:nvPr/>
        </p:nvSpPr>
        <p:spPr>
          <a:xfrm flipH="1">
            <a:off x="5303884" y="3196410"/>
            <a:ext cx="3942824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17721-7CE9-4D37-8A2B-B48E76481C7E}"/>
              </a:ext>
            </a:extLst>
          </p:cNvPr>
          <p:cNvSpPr txBox="1"/>
          <p:nvPr/>
        </p:nvSpPr>
        <p:spPr>
          <a:xfrm>
            <a:off x="5348601" y="3633546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TLS: Encrypted HTTP 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3ACF50-D3BC-4C32-8518-08044B4D6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96775" y="4980471"/>
            <a:ext cx="876148" cy="424932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91E481D-BE45-4527-B7A1-422212731533}"/>
              </a:ext>
            </a:extLst>
          </p:cNvPr>
          <p:cNvSpPr/>
          <p:nvPr/>
        </p:nvSpPr>
        <p:spPr>
          <a:xfrm>
            <a:off x="5452207" y="740492"/>
            <a:ext cx="3473679" cy="1129177"/>
          </a:xfrm>
          <a:prstGeom prst="wedgeRectCallout">
            <a:avLst>
              <a:gd name="adj1" fmla="val -9650"/>
              <a:gd name="adj2" fmla="val 9369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Using the symmetric key, Alice and Bob exchange encrypted messages using AES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7DBB2F-919C-467C-8CB0-A0038C123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14656" y="5066299"/>
            <a:ext cx="876148" cy="424932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4428EAC0-0298-4182-8F14-B19D1FF9AF04}"/>
              </a:ext>
            </a:extLst>
          </p:cNvPr>
          <p:cNvSpPr/>
          <p:nvPr/>
        </p:nvSpPr>
        <p:spPr>
          <a:xfrm>
            <a:off x="5985073" y="4628348"/>
            <a:ext cx="3141677" cy="1129177"/>
          </a:xfrm>
          <a:prstGeom prst="wedgeRectCallout">
            <a:avLst>
              <a:gd name="adj1" fmla="val -23802"/>
              <a:gd name="adj2" fmla="val -1017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data is also sent with a MAC to ensure data origin authentication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25D5E-28EA-4F38-A135-109F7819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2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A248-D35A-4F04-8EFE-944DD26A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Data-in-Motion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051D-0F8A-47B4-BCD9-9381ABB0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Data-in-Motion shows up in:</a:t>
            </a:r>
          </a:p>
          <a:p>
            <a:pPr lvl="1"/>
            <a:r>
              <a:rPr lang="en-US" dirty="0"/>
              <a:t>A single system when data moves from the hard drive to RAM</a:t>
            </a:r>
          </a:p>
          <a:p>
            <a:pPr lvl="1"/>
            <a:r>
              <a:rPr lang="en-US" dirty="0"/>
              <a:t>An enterprise system as data flows between systems</a:t>
            </a:r>
          </a:p>
          <a:p>
            <a:pPr lvl="1"/>
            <a:r>
              <a:rPr lang="en-US" dirty="0"/>
              <a:t>A system made up of multiple computers (e.g., </a:t>
            </a:r>
            <a:r>
              <a:rPr lang="en-US" b="1" dirty="0"/>
              <a:t>data lake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One enterprise system to another</a:t>
            </a:r>
          </a:p>
          <a:p>
            <a:r>
              <a:rPr lang="en-US" dirty="0"/>
              <a:t>TLS provides an overview and an intro to data-in-motion issues</a:t>
            </a:r>
          </a:p>
          <a:p>
            <a:r>
              <a:rPr lang="en-US" dirty="0"/>
              <a:t>There are other security concerns, of course</a:t>
            </a:r>
          </a:p>
          <a:p>
            <a:r>
              <a:rPr lang="en-US" dirty="0"/>
              <a:t>Many of these concerns show up in data-at-rest</a:t>
            </a:r>
          </a:p>
          <a:p>
            <a:r>
              <a:rPr lang="en-US" dirty="0"/>
              <a:t>So for now, let’s move on</a:t>
            </a:r>
          </a:p>
          <a:p>
            <a:r>
              <a:rPr lang="en-US" dirty="0"/>
              <a:t>(We’ll see some data-in-motion examples near the end of class!)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7C8BD-1DF5-4211-9F79-59DA3EDC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3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67B63B-99F6-419F-BD31-2AC7372A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12EFF3-6315-4CB7-8847-1062AB0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</a:t>
            </a:r>
            <a:br>
              <a:rPr lang="en-US" dirty="0"/>
            </a:br>
            <a:r>
              <a:rPr lang="en-US" dirty="0"/>
              <a:t>Data at Rest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C2A86-6316-4C5A-BA1F-F2DD106867B4}"/>
              </a:ext>
            </a:extLst>
          </p:cNvPr>
          <p:cNvSpPr/>
          <p:nvPr/>
        </p:nvSpPr>
        <p:spPr>
          <a:xfrm>
            <a:off x="3620277" y="684730"/>
            <a:ext cx="5371324" cy="256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latin typeface="MV Boli" panose="02000500030200090000" pitchFamily="2" charset="0"/>
                <a:cs typeface="MV Boli" panose="02000500030200090000" pitchFamily="2" charset="0"/>
              </a:rPr>
              <a:t>Data-At-Rest: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inert information stored on physical media such as disks, tapes, databases, etc.</a:t>
            </a:r>
          </a:p>
          <a:p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u="sng" dirty="0">
                <a:latin typeface="MV Boli" panose="02000500030200090000" pitchFamily="2" charset="0"/>
                <a:cs typeface="MV Boli" panose="02000500030200090000" pitchFamily="2" charset="0"/>
              </a:rPr>
              <a:t>Security approaches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: encryption, access controls, key management, audits, tokenization, and conscientious governance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D29FD-EE27-4D76-BEC4-3D7E2BFA1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00196" y="3538284"/>
            <a:ext cx="3269699" cy="285355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C4739D7-4C43-4F8D-A783-A08BC7775B43}"/>
              </a:ext>
            </a:extLst>
          </p:cNvPr>
          <p:cNvSpPr/>
          <p:nvPr/>
        </p:nvSpPr>
        <p:spPr>
          <a:xfrm>
            <a:off x="8052318" y="5035499"/>
            <a:ext cx="3056457" cy="1356340"/>
          </a:xfrm>
          <a:prstGeom prst="cloudCallout">
            <a:avLst>
              <a:gd name="adj1" fmla="val -86493"/>
              <a:gd name="adj2" fmla="val -6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Now this is more like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D5744-0494-4527-9FEF-B2E2BAB0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5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67B63B-99F6-419F-BD31-2AC7372A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12EFF3-6315-4CB7-8847-1062AB0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this Idea too…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C2A86-6316-4C5A-BA1F-F2DD106867B4}"/>
              </a:ext>
            </a:extLst>
          </p:cNvPr>
          <p:cNvSpPr/>
          <p:nvPr/>
        </p:nvSpPr>
        <p:spPr>
          <a:xfrm>
            <a:off x="3620277" y="684730"/>
            <a:ext cx="5371324" cy="2562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Data-At-Rest: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inert information stored on physical media such as disks, tapes, databases, etc.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Security approaches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encryption, access controls, key management, audits, tokenization, and conscientious governance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D5744-0494-4527-9FEF-B2E2BAB0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533226-EBE7-4835-BC62-E2D0048C3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94718" y="4101661"/>
            <a:ext cx="2175231" cy="189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7917A-2949-4072-824F-7EBEC8E95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034793" cy="2034793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D7B905C-F688-4371-ABD0-C7E32738CE56}"/>
              </a:ext>
            </a:extLst>
          </p:cNvPr>
          <p:cNvSpPr/>
          <p:nvPr/>
        </p:nvSpPr>
        <p:spPr>
          <a:xfrm>
            <a:off x="5217984" y="3184622"/>
            <a:ext cx="2743200" cy="1300644"/>
          </a:xfrm>
          <a:prstGeom prst="wedgeEllipseCallout">
            <a:avLst>
              <a:gd name="adj1" fmla="val -67327"/>
              <a:gd name="adj2" fmla="val 63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We aren’t going to talk much about this today.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2957C992-E14D-49EB-8FAB-208203E554A6}"/>
              </a:ext>
            </a:extLst>
          </p:cNvPr>
          <p:cNvSpPr/>
          <p:nvPr/>
        </p:nvSpPr>
        <p:spPr>
          <a:xfrm>
            <a:off x="10089500" y="3723685"/>
            <a:ext cx="1564434" cy="1004198"/>
          </a:xfrm>
          <a:prstGeom prst="wedgeEllipseCallout">
            <a:avLst>
              <a:gd name="adj1" fmla="val -66625"/>
              <a:gd name="adj2" fmla="val 20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Why not?!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9EE01BF6-EAAE-46B8-8D1C-BFE7909A46E3}"/>
              </a:ext>
            </a:extLst>
          </p:cNvPr>
          <p:cNvSpPr/>
          <p:nvPr/>
        </p:nvSpPr>
        <p:spPr>
          <a:xfrm>
            <a:off x="4797564" y="5096624"/>
            <a:ext cx="3941702" cy="1300644"/>
          </a:xfrm>
          <a:prstGeom prst="wedgeEllipseCallout">
            <a:avLst>
              <a:gd name="adj1" fmla="val -47198"/>
              <a:gd name="adj2" fmla="val -7732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Data in Motion isn’t as applicable to “Network” Security</a:t>
            </a:r>
          </a:p>
        </p:txBody>
      </p:sp>
    </p:spTree>
    <p:extLst>
      <p:ext uri="{BB962C8B-B14F-4D97-AF65-F5344CB8AC3E}">
        <p14:creationId xmlns:p14="http://schemas.microsoft.com/office/powerpoint/2010/main" val="332828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ylinder 9">
            <a:extLst>
              <a:ext uri="{FF2B5EF4-FFF2-40B4-BE49-F238E27FC236}">
                <a16:creationId xmlns:a16="http://schemas.microsoft.com/office/drawing/2014/main" id="{D6D91813-F1A5-4EC7-A1B0-120D765E9869}"/>
              </a:ext>
            </a:extLst>
          </p:cNvPr>
          <p:cNvSpPr/>
          <p:nvPr/>
        </p:nvSpPr>
        <p:spPr>
          <a:xfrm>
            <a:off x="9543750" y="3682527"/>
            <a:ext cx="914400" cy="8372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FA39B-2D8C-4DF7-9E42-A1880888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</a:t>
            </a:r>
            <a:br>
              <a:rPr lang="en-US" dirty="0"/>
            </a:br>
            <a:r>
              <a:rPr lang="en-US" dirty="0"/>
              <a:t>Data Security Basics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B3A0555-C69E-4A9F-9C9A-A2E644153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46865" y="1814512"/>
            <a:ext cx="4762500" cy="3228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14F02-55B2-42C7-BACA-C386A9045091}"/>
              </a:ext>
            </a:extLst>
          </p:cNvPr>
          <p:cNvSpPr txBox="1"/>
          <p:nvPr/>
        </p:nvSpPr>
        <p:spPr>
          <a:xfrm>
            <a:off x="3846865" y="5043487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culturaltravelguide.com/how-to-plan-a-trip-choosing-attraction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5DA67E4-7B48-4C7B-A422-4D9F90011E89}"/>
              </a:ext>
            </a:extLst>
          </p:cNvPr>
          <p:cNvSpPr/>
          <p:nvPr/>
        </p:nvSpPr>
        <p:spPr>
          <a:xfrm>
            <a:off x="3965512" y="1313507"/>
            <a:ext cx="1940766" cy="1002010"/>
          </a:xfrm>
          <a:prstGeom prst="wedgeEllipseCallout">
            <a:avLst>
              <a:gd name="adj1" fmla="val -26660"/>
              <a:gd name="adj2" fmla="val 86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My feet are killing me!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E0FDAA0-729C-4F62-A4A1-F0FC1AE1F44C}"/>
              </a:ext>
            </a:extLst>
          </p:cNvPr>
          <p:cNvSpPr/>
          <p:nvPr/>
        </p:nvSpPr>
        <p:spPr>
          <a:xfrm>
            <a:off x="8439326" y="767053"/>
            <a:ext cx="3123248" cy="32289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A648E3D-B0C0-427C-8765-43A207EC0B30}"/>
              </a:ext>
            </a:extLst>
          </p:cNvPr>
          <p:cNvSpPr/>
          <p:nvPr/>
        </p:nvSpPr>
        <p:spPr>
          <a:xfrm>
            <a:off x="8609365" y="1123837"/>
            <a:ext cx="2803848" cy="258420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in Use (brief)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in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at 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4A358-E2E9-4263-8F59-541C91E7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0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55E1-1641-4FF8-A0AE-3CF1FA1A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World of Big Data, Cloud Storage,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891F-E4B0-406F-8DE9-D1990A2C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 world has changed drastically within the last decade</a:t>
            </a:r>
          </a:p>
          <a:p>
            <a:r>
              <a:rPr lang="en-US" dirty="0"/>
              <a:t>Companies are accelerating moving data resources to the cloud</a:t>
            </a:r>
          </a:p>
          <a:p>
            <a:r>
              <a:rPr lang="en-US" dirty="0"/>
              <a:t>Big data is… well, </a:t>
            </a:r>
            <a:r>
              <a:rPr lang="en-US" b="1" i="1" dirty="0"/>
              <a:t>big</a:t>
            </a:r>
            <a:r>
              <a:rPr lang="en-US" dirty="0"/>
              <a:t>. And technologies are changing to match</a:t>
            </a:r>
          </a:p>
          <a:p>
            <a:r>
              <a:rPr lang="en-US" dirty="0"/>
              <a:t>New technologies are introducing new security challenges</a:t>
            </a:r>
          </a:p>
          <a:p>
            <a:r>
              <a:rPr lang="en-US" dirty="0"/>
              <a:t>For example, “Data Lakes” have to protect data in all 3 states!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668F-33D8-441C-9B8B-B03C8E7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4DA-E7D3-4C5E-97AC-1FCADEB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C65DB-1F97-48A4-BFCB-C77572E73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5323" y="3179959"/>
            <a:ext cx="1364879" cy="1894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0095C-C086-49F5-BD32-C40C945A5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59856" y="1123837"/>
            <a:ext cx="1946142" cy="194614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F7AE2F4-0479-4DE7-A4EE-045956D40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64280" y="4466437"/>
            <a:ext cx="5511566" cy="1407953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89C2AF9C-43C0-48CF-8E27-AF7E0C5EBE73}"/>
              </a:ext>
            </a:extLst>
          </p:cNvPr>
          <p:cNvSpPr/>
          <p:nvPr/>
        </p:nvSpPr>
        <p:spPr>
          <a:xfrm rot="5400000">
            <a:off x="4898981" y="3011459"/>
            <a:ext cx="2125322" cy="1364878"/>
          </a:xfrm>
          <a:prstGeom prst="bentArrow">
            <a:avLst>
              <a:gd name="adj1" fmla="val 25000"/>
              <a:gd name="adj2" fmla="val 25000"/>
              <a:gd name="adj3" fmla="val 2561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0C6A774-7B93-4175-8CD6-B79DBDD32CAD}"/>
              </a:ext>
            </a:extLst>
          </p:cNvPr>
          <p:cNvSpPr/>
          <p:nvPr/>
        </p:nvSpPr>
        <p:spPr>
          <a:xfrm rot="5400000">
            <a:off x="4409958" y="3523220"/>
            <a:ext cx="1845249" cy="1258119"/>
          </a:xfrm>
          <a:prstGeom prst="bentArrow">
            <a:avLst>
              <a:gd name="adj1" fmla="val 25000"/>
              <a:gd name="adj2" fmla="val 25000"/>
              <a:gd name="adj3" fmla="val 2561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D159B86-FC0A-4048-A300-E43F8A62721E}"/>
              </a:ext>
            </a:extLst>
          </p:cNvPr>
          <p:cNvSpPr/>
          <p:nvPr/>
        </p:nvSpPr>
        <p:spPr>
          <a:xfrm>
            <a:off x="5519800" y="565953"/>
            <a:ext cx="3952763" cy="1946141"/>
          </a:xfrm>
          <a:prstGeom prst="wedgeRectCallout">
            <a:avLst>
              <a:gd name="adj1" fmla="val 4574"/>
              <a:gd name="adj2" fmla="val 1559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</a:t>
            </a:r>
            <a:r>
              <a:rPr lang="en-US" sz="2000" i="1" dirty="0"/>
              <a:t>data lake</a:t>
            </a:r>
            <a:r>
              <a:rPr lang="en-US" sz="2000" dirty="0"/>
              <a:t>  stores </a:t>
            </a:r>
            <a:r>
              <a:rPr lang="en-US" sz="2000" u="sng" dirty="0"/>
              <a:t>raw</a:t>
            </a:r>
            <a:r>
              <a:rPr lang="en-US" sz="2000" dirty="0"/>
              <a:t> data, from wide input sources, into a single logical store. Using search and “big data” engines, it provides discovery, analytics, reporting, and so forth.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7CB70-93A4-4D15-B61D-BC52BECF8918}"/>
              </a:ext>
            </a:extLst>
          </p:cNvPr>
          <p:cNvSpPr txBox="1"/>
          <p:nvPr/>
        </p:nvSpPr>
        <p:spPr>
          <a:xfrm>
            <a:off x="3522125" y="5026481"/>
            <a:ext cx="1418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Bob’s Sales </a:t>
            </a:r>
          </a:p>
          <a:p>
            <a:r>
              <a:rPr lang="en-US" sz="2000" dirty="0"/>
              <a:t>Office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34F56-2660-445D-AE0E-C49351AE9AC9}"/>
              </a:ext>
            </a:extLst>
          </p:cNvPr>
          <p:cNvSpPr txBox="1"/>
          <p:nvPr/>
        </p:nvSpPr>
        <p:spPr>
          <a:xfrm>
            <a:off x="3417673" y="758546"/>
            <a:ext cx="2177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Alice’s engineering</a:t>
            </a:r>
          </a:p>
          <a:p>
            <a:r>
              <a:rPr lang="en-US" sz="2000" dirty="0"/>
              <a:t>team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2DE7A128-3044-4475-A7C6-B6C38E7C1563}"/>
              </a:ext>
            </a:extLst>
          </p:cNvPr>
          <p:cNvSpPr/>
          <p:nvPr/>
        </p:nvSpPr>
        <p:spPr>
          <a:xfrm>
            <a:off x="8285582" y="5494914"/>
            <a:ext cx="2005626" cy="97120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Search/Data Engines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4C24CE0B-A485-4B32-8DEC-3243F53B15B2}"/>
              </a:ext>
            </a:extLst>
          </p:cNvPr>
          <p:cNvSpPr/>
          <p:nvPr/>
        </p:nvSpPr>
        <p:spPr>
          <a:xfrm>
            <a:off x="8481527" y="2771192"/>
            <a:ext cx="793102" cy="2399221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BFC002BA-85A0-425B-B692-F2C2AFB25947}"/>
              </a:ext>
            </a:extLst>
          </p:cNvPr>
          <p:cNvSpPr/>
          <p:nvPr/>
        </p:nvSpPr>
        <p:spPr>
          <a:xfrm>
            <a:off x="8881294" y="3179959"/>
            <a:ext cx="793102" cy="1990454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1CCFD7A-3ACC-4758-9870-F47999505611}"/>
              </a:ext>
            </a:extLst>
          </p:cNvPr>
          <p:cNvSpPr/>
          <p:nvPr/>
        </p:nvSpPr>
        <p:spPr>
          <a:xfrm>
            <a:off x="9283362" y="3594317"/>
            <a:ext cx="793102" cy="1576096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B22EB65E-94EA-4056-B82E-6A1C995C3F4A}"/>
              </a:ext>
            </a:extLst>
          </p:cNvPr>
          <p:cNvSpPr/>
          <p:nvPr/>
        </p:nvSpPr>
        <p:spPr>
          <a:xfrm>
            <a:off x="4474680" y="556806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7CCB549-D11E-4AE4-8789-753F2D0E5694}"/>
              </a:ext>
            </a:extLst>
          </p:cNvPr>
          <p:cNvSpPr/>
          <p:nvPr/>
        </p:nvSpPr>
        <p:spPr>
          <a:xfrm>
            <a:off x="5504442" y="585782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B592CEC7-6B72-450E-9164-8EDFAB08D9C0}"/>
              </a:ext>
            </a:extLst>
          </p:cNvPr>
          <p:cNvSpPr/>
          <p:nvPr/>
        </p:nvSpPr>
        <p:spPr>
          <a:xfrm>
            <a:off x="6581782" y="543652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D65A74-4817-4CFB-8F7A-2DFBC8BBC0F9}"/>
              </a:ext>
            </a:extLst>
          </p:cNvPr>
          <p:cNvSpPr txBox="1"/>
          <p:nvPr/>
        </p:nvSpPr>
        <p:spPr>
          <a:xfrm>
            <a:off x="4181123" y="6062921"/>
            <a:ext cx="356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Interconnected Storage Devices</a:t>
            </a:r>
          </a:p>
          <a:p>
            <a:pPr algn="ctr"/>
            <a:r>
              <a:rPr lang="en-US" sz="2000" dirty="0"/>
              <a:t>(raw, unformatted data)</a:t>
            </a:r>
          </a:p>
        </p:txBody>
      </p:sp>
      <p:sp>
        <p:nvSpPr>
          <p:cNvPr id="19" name="Flowchart: Internal Storage 18">
            <a:extLst>
              <a:ext uri="{FF2B5EF4-FFF2-40B4-BE49-F238E27FC236}">
                <a16:creationId xmlns:a16="http://schemas.microsoft.com/office/drawing/2014/main" id="{F8E22DB8-6A35-4F35-A8A2-C0653763984D}"/>
              </a:ext>
            </a:extLst>
          </p:cNvPr>
          <p:cNvSpPr/>
          <p:nvPr/>
        </p:nvSpPr>
        <p:spPr>
          <a:xfrm>
            <a:off x="10076463" y="2509935"/>
            <a:ext cx="1530927" cy="136477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Reports, Analysis, Discovery, etc.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9D975D-9CBE-4C1A-BA89-77758BD6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28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4C91-C6C2-4BDD-BDAD-F749E394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Security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FEB7-68F2-4C5E-B12C-F1C34EC8A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 variety of data stored together. </a:t>
            </a:r>
          </a:p>
          <a:p>
            <a:pPr lvl="1"/>
            <a:r>
              <a:rPr lang="en-US" dirty="0"/>
              <a:t>Where did data come from?</a:t>
            </a:r>
          </a:p>
          <a:p>
            <a:pPr lvl="1"/>
            <a:r>
              <a:rPr lang="en-US" dirty="0"/>
              <a:t>Who touched it?</a:t>
            </a:r>
          </a:p>
          <a:p>
            <a:pPr lvl="1"/>
            <a:r>
              <a:rPr lang="en-US" dirty="0"/>
              <a:t>Who is authorized to access it?</a:t>
            </a:r>
          </a:p>
          <a:p>
            <a:r>
              <a:rPr lang="en-US" b="1" i="1" dirty="0"/>
              <a:t>All three states of data!</a:t>
            </a:r>
            <a:r>
              <a:rPr lang="en-US" dirty="0"/>
              <a:t> (rest, motion, use)</a:t>
            </a:r>
            <a:endParaRPr lang="en-US" b="1" i="1" dirty="0"/>
          </a:p>
          <a:p>
            <a:r>
              <a:rPr lang="en-US" dirty="0"/>
              <a:t>Encryption questions abound, especially for processing</a:t>
            </a:r>
          </a:p>
          <a:p>
            <a:r>
              <a:rPr lang="en-US" dirty="0"/>
              <a:t>Access control questions outside, </a:t>
            </a:r>
            <a:r>
              <a:rPr lang="en-US" i="1" dirty="0"/>
              <a:t>and inside</a:t>
            </a:r>
            <a:r>
              <a:rPr lang="en-US" dirty="0"/>
              <a:t>, the lake</a:t>
            </a:r>
          </a:p>
          <a:p>
            <a:pPr lvl="1"/>
            <a:r>
              <a:rPr lang="en-US" dirty="0"/>
              <a:t>Most of the advice I find is about outside access</a:t>
            </a:r>
          </a:p>
          <a:p>
            <a:pPr lvl="1"/>
            <a:r>
              <a:rPr lang="en-US" dirty="0"/>
              <a:t>But a “Data Lake” is a concept on top of hardware. Who has access?</a:t>
            </a:r>
          </a:p>
          <a:p>
            <a:r>
              <a:rPr lang="en-US" b="1" i="1" dirty="0"/>
              <a:t>Some data experts recommend not storing PII in the Data Lake!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49838-294D-4A10-B790-BBCF2824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5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6850-0A5C-4314-8B7F-55A9475D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Gmail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E6E7-A015-4B33-B811-0D1C4A2D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still use Gmail for personal email, and Google for my business</a:t>
            </a:r>
          </a:p>
          <a:p>
            <a:r>
              <a:rPr lang="en-US" dirty="0"/>
              <a:t>I do not end-to-end encrypt my mail</a:t>
            </a:r>
          </a:p>
          <a:p>
            <a:pPr lvl="1"/>
            <a:r>
              <a:rPr lang="en-US" dirty="0"/>
              <a:t>It is encrypted “at rest” on Gmail servers</a:t>
            </a:r>
          </a:p>
          <a:p>
            <a:pPr lvl="1"/>
            <a:r>
              <a:rPr lang="en-US" dirty="0"/>
              <a:t>But it is un-encrypted and analyzed by Gmail search servers</a:t>
            </a:r>
          </a:p>
          <a:p>
            <a:r>
              <a:rPr lang="en-US" dirty="0"/>
              <a:t>I could use </a:t>
            </a:r>
            <a:r>
              <a:rPr lang="en-US" b="1" i="1" dirty="0"/>
              <a:t>proton mail</a:t>
            </a:r>
            <a:r>
              <a:rPr lang="en-US" dirty="0"/>
              <a:t> for completely secure email, but I don’t.</a:t>
            </a:r>
          </a:p>
          <a:p>
            <a:r>
              <a:rPr lang="en-US" dirty="0"/>
              <a:t>Why? Because I’ve come to rely on Gmail search.</a:t>
            </a:r>
          </a:p>
          <a:p>
            <a:pPr lvl="1"/>
            <a:r>
              <a:rPr lang="en-US" dirty="0"/>
              <a:t>I’m not sure I could function without this search capability</a:t>
            </a:r>
          </a:p>
          <a:p>
            <a:pPr lvl="1"/>
            <a:r>
              <a:rPr lang="en-US" dirty="0"/>
              <a:t>Unfortunately, I have to trust Google with my data for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A3EC-37FE-49E1-A227-F6142106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7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717-E219-4C6B-A3DB-70CDA90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2F60-7245-4EE7-BF0F-0AB3D735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talked primarily about securing Data-in-Motion</a:t>
            </a:r>
          </a:p>
          <a:p>
            <a:r>
              <a:rPr lang="en-US" dirty="0"/>
              <a:t>But all three states matter for network security at least indirectly</a:t>
            </a:r>
          </a:p>
          <a:p>
            <a:r>
              <a:rPr lang="en-US" dirty="0"/>
              <a:t>Data Lakes deal with security in all states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focus has been security; now we need to talk about </a:t>
            </a:r>
            <a:r>
              <a:rPr lang="en-US" b="1" i="1" dirty="0"/>
              <a:t>Privacy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574BC-BCE0-4074-AD31-6159A3BA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3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ylinder 9">
            <a:extLst>
              <a:ext uri="{FF2B5EF4-FFF2-40B4-BE49-F238E27FC236}">
                <a16:creationId xmlns:a16="http://schemas.microsoft.com/office/drawing/2014/main" id="{D6D91813-F1A5-4EC7-A1B0-120D765E9869}"/>
              </a:ext>
            </a:extLst>
          </p:cNvPr>
          <p:cNvSpPr/>
          <p:nvPr/>
        </p:nvSpPr>
        <p:spPr>
          <a:xfrm>
            <a:off x="9585695" y="3721406"/>
            <a:ext cx="914400" cy="8372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FA39B-2D8C-4DF7-9E42-A1880888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  <a:br>
              <a:rPr lang="en-US" dirty="0"/>
            </a:br>
            <a:r>
              <a:rPr lang="en-US" dirty="0"/>
              <a:t>Data Privacy Basics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B3A0555-C69E-4A9F-9C9A-A2E644153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46865" y="1814512"/>
            <a:ext cx="4762500" cy="3228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14F02-55B2-42C7-BACA-C386A9045091}"/>
              </a:ext>
            </a:extLst>
          </p:cNvPr>
          <p:cNvSpPr txBox="1"/>
          <p:nvPr/>
        </p:nvSpPr>
        <p:spPr>
          <a:xfrm>
            <a:off x="3846865" y="5043487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culturaltravelguide.com/how-to-plan-a-trip-choosing-attraction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5DA67E4-7B48-4C7B-A422-4D9F90011E89}"/>
              </a:ext>
            </a:extLst>
          </p:cNvPr>
          <p:cNvSpPr/>
          <p:nvPr/>
        </p:nvSpPr>
        <p:spPr>
          <a:xfrm>
            <a:off x="3965512" y="1313507"/>
            <a:ext cx="1940766" cy="1002010"/>
          </a:xfrm>
          <a:prstGeom prst="wedgeEllipseCallout">
            <a:avLst>
              <a:gd name="adj1" fmla="val -26660"/>
              <a:gd name="adj2" fmla="val 86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How long is this tour?!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E0FDAA0-729C-4F62-A4A1-F0FC1AE1F44C}"/>
              </a:ext>
            </a:extLst>
          </p:cNvPr>
          <p:cNvSpPr/>
          <p:nvPr/>
        </p:nvSpPr>
        <p:spPr>
          <a:xfrm>
            <a:off x="8523216" y="767053"/>
            <a:ext cx="3039358" cy="32289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A648E3D-B0C0-427C-8765-43A207EC0B30}"/>
              </a:ext>
            </a:extLst>
          </p:cNvPr>
          <p:cNvSpPr/>
          <p:nvPr/>
        </p:nvSpPr>
        <p:spPr>
          <a:xfrm>
            <a:off x="8728012" y="1123837"/>
            <a:ext cx="2685201" cy="258420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Privacy?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Sensitivities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Regulatory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Query Controls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51C81-5BB8-481E-BA6D-F8CAE0EC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69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Privacy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13330" cy="256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latin typeface="MV Boli" panose="02000500030200090000" pitchFamily="2" charset="0"/>
                <a:cs typeface="MV Boli" panose="02000500030200090000" pitchFamily="2" charset="0"/>
              </a:rPr>
              <a:t>Data Privacy: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is the relationship between dissemination of data and the gathering/use/management thereof. It includes legal, policy, and technical issues. </a:t>
            </a:r>
          </a:p>
          <a:p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For our class, we will only talk about the technology issues.</a:t>
            </a:r>
            <a:endParaRPr 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6100F-12B7-402A-9951-86AA65889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00196" y="3538284"/>
            <a:ext cx="3269699" cy="285355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1546B0-9DA1-47BC-8E4B-4C444FF9265D}"/>
              </a:ext>
            </a:extLst>
          </p:cNvPr>
          <p:cNvSpPr/>
          <p:nvPr/>
        </p:nvSpPr>
        <p:spPr>
          <a:xfrm>
            <a:off x="8052318" y="5035499"/>
            <a:ext cx="3056457" cy="1356340"/>
          </a:xfrm>
          <a:prstGeom prst="cloudCallout">
            <a:avLst>
              <a:gd name="adj1" fmla="val -86493"/>
              <a:gd name="adj2" fmla="val -6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Who cares?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F6DE1-60B2-4D72-9285-C4CB7C6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75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Privacy: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relationship between dissemination of data and the gathering/use/management thereof. It includes legal, policy, and technical issues. 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our class, we will only talk about the technology issues.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7510" y="3772374"/>
            <a:ext cx="2853954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601288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029200" y="3381276"/>
            <a:ext cx="3505543" cy="2717520"/>
          </a:xfrm>
          <a:prstGeom prst="wedgeEllipseCallout">
            <a:avLst>
              <a:gd name="adj1" fmla="val -50858"/>
              <a:gd name="adj2" fmla="val -305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People care because data collected about them could be used to manipulate, rob, embarrass, blackmail, or even control them.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713509" y="3717092"/>
            <a:ext cx="1564434" cy="1004198"/>
          </a:xfrm>
          <a:prstGeom prst="wedgeEllipseCallout">
            <a:avLst>
              <a:gd name="adj1" fmla="val -76813"/>
              <a:gd name="adj2" fmla="val -2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Control them?!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EDF41-37C5-4CC6-A7A9-914A99E9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2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A2E-4117-4249-A0ED-4CC5EE38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a Means of Control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6D7DE1D-3F45-4CC9-AD65-B15D6B6D1403}"/>
              </a:ext>
            </a:extLst>
          </p:cNvPr>
          <p:cNvSpPr/>
          <p:nvPr/>
        </p:nvSpPr>
        <p:spPr>
          <a:xfrm>
            <a:off x="3431097" y="360784"/>
            <a:ext cx="4341303" cy="1897225"/>
          </a:xfrm>
          <a:prstGeom prst="wedgeEllipseCallout">
            <a:avLst>
              <a:gd name="adj1" fmla="val -49413"/>
              <a:gd name="adj2" fmla="val 2996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Yes, control. Some experts are concerned that genetics might be used to control where you live or go to school.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56E3D3A-D7B9-457C-9F24-D16014C07C78}"/>
              </a:ext>
            </a:extLst>
          </p:cNvPr>
          <p:cNvSpPr/>
          <p:nvPr/>
        </p:nvSpPr>
        <p:spPr>
          <a:xfrm>
            <a:off x="7772400" y="1324950"/>
            <a:ext cx="3704253" cy="1642189"/>
          </a:xfrm>
          <a:prstGeom prst="wedgeEllipseCallout">
            <a:avLst>
              <a:gd name="adj1" fmla="val 56356"/>
              <a:gd name="adj2" fmla="val 17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Where you live? Go to school? How?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05FE79E3-4CED-4806-8197-3FE7DA24FFA5}"/>
              </a:ext>
            </a:extLst>
          </p:cNvPr>
          <p:cNvSpPr/>
          <p:nvPr/>
        </p:nvSpPr>
        <p:spPr>
          <a:xfrm>
            <a:off x="3666930" y="2304711"/>
            <a:ext cx="4341303" cy="1992708"/>
          </a:xfrm>
          <a:prstGeom prst="wedgeEllipseCallout">
            <a:avLst>
              <a:gd name="adj1" fmla="val -55403"/>
              <a:gd name="adj2" fmla="val 48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 condo association forces you to submit to a DNA test. If you have a predisposition to Alzheimer’s disease, you can’t live there.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361831E-35FC-4BA6-809A-1CCBA174B3C0}"/>
              </a:ext>
            </a:extLst>
          </p:cNvPr>
          <p:cNvSpPr/>
          <p:nvPr/>
        </p:nvSpPr>
        <p:spPr>
          <a:xfrm>
            <a:off x="7772399" y="3299951"/>
            <a:ext cx="3704253" cy="1642189"/>
          </a:xfrm>
          <a:prstGeom prst="wedgeEllipseCallout">
            <a:avLst>
              <a:gd name="adj1" fmla="val 56356"/>
              <a:gd name="adj2" fmla="val 17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That’s terrible!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56F9E4D-A666-46EB-A67D-9C36956E93DF}"/>
              </a:ext>
            </a:extLst>
          </p:cNvPr>
          <p:cNvSpPr/>
          <p:nvPr/>
        </p:nvSpPr>
        <p:spPr>
          <a:xfrm>
            <a:off x="3666930" y="4344121"/>
            <a:ext cx="4105469" cy="2377354"/>
          </a:xfrm>
          <a:prstGeom prst="wedgeEllipseCallout">
            <a:avLst>
              <a:gd name="adj1" fmla="val -54790"/>
              <a:gd name="adj2" fmla="val -1544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And right now, some feel Big Data is being used to exploit individuals with addiction issues. Is that “control” or just “manipulation”?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62A7A62-87FC-4FAC-93CA-8F26D22D22A0}"/>
              </a:ext>
            </a:extLst>
          </p:cNvPr>
          <p:cNvSpPr/>
          <p:nvPr/>
        </p:nvSpPr>
        <p:spPr>
          <a:xfrm>
            <a:off x="7878146" y="5103846"/>
            <a:ext cx="3704253" cy="1642189"/>
          </a:xfrm>
          <a:prstGeom prst="wedgeEllipseCallout">
            <a:avLst>
              <a:gd name="adj1" fmla="val 56356"/>
              <a:gd name="adj2" fmla="val 17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Ugh! It doesn’t matter!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16350-2767-40A1-BA38-ED4EF1A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32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vs Law vs Policy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9175" y="1467713"/>
            <a:ext cx="2853954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892" y="3661809"/>
            <a:ext cx="2601288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055727" y="3661809"/>
            <a:ext cx="4096662" cy="2490723"/>
          </a:xfrm>
          <a:prstGeom prst="wedgeEllipseCallout">
            <a:avLst>
              <a:gd name="adj1" fmla="val -50858"/>
              <a:gd name="adj2" fmla="val -305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Maybe. But we also have to develop technologies that can keep </a:t>
            </a:r>
            <a:r>
              <a:rPr lang="en-US" sz="2000" b="1" i="1" dirty="0">
                <a:latin typeface="Comic Sans MS" panose="030F0702030302020204" pitchFamily="66" charset="0"/>
              </a:rPr>
              <a:t>data private</a:t>
            </a:r>
            <a:r>
              <a:rPr lang="en-US" sz="2000" dirty="0">
                <a:latin typeface="Comic Sans MS" panose="030F0702030302020204" pitchFamily="66" charset="0"/>
              </a:rPr>
              <a:t> so that there isn’t even the option to disseminate.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8142858" y="302743"/>
            <a:ext cx="3585722" cy="2123216"/>
          </a:xfrm>
          <a:prstGeom prst="wedgeEllipseCallout">
            <a:avLst>
              <a:gd name="adj1" fmla="val -53511"/>
              <a:gd name="adj2" fmla="val 1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But shouldn’t we just pass laws banning these kinds of activities?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8476A-4B5F-42E0-B340-ED1866A3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0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7271-D7E6-4272-9E57-470D42CC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 of Digital Data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B783A08-157A-4395-9835-390307271FFB}"/>
              </a:ext>
            </a:extLst>
          </p:cNvPr>
          <p:cNvSpPr/>
          <p:nvPr/>
        </p:nvSpPr>
        <p:spPr>
          <a:xfrm>
            <a:off x="6680718" y="1436913"/>
            <a:ext cx="1903446" cy="96105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at REST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56EB8E0-F62C-497B-AD65-F732529BD486}"/>
              </a:ext>
            </a:extLst>
          </p:cNvPr>
          <p:cNvSpPr/>
          <p:nvPr/>
        </p:nvSpPr>
        <p:spPr>
          <a:xfrm>
            <a:off x="8584164" y="3688699"/>
            <a:ext cx="1903446" cy="96105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in Motion 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54A9657-1400-4392-A26B-A444B37C1462}"/>
              </a:ext>
            </a:extLst>
          </p:cNvPr>
          <p:cNvSpPr/>
          <p:nvPr/>
        </p:nvSpPr>
        <p:spPr>
          <a:xfrm>
            <a:off x="4777272" y="3688699"/>
            <a:ext cx="1903446" cy="961053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in Use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24F2199-7E69-4BE2-B402-54172CC6F223}"/>
              </a:ext>
            </a:extLst>
          </p:cNvPr>
          <p:cNvSpPr/>
          <p:nvPr/>
        </p:nvSpPr>
        <p:spPr>
          <a:xfrm>
            <a:off x="7091266" y="392690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1CDF62D-31BB-469A-AFB4-E3546A1A7AFF}"/>
              </a:ext>
            </a:extLst>
          </p:cNvPr>
          <p:cNvSpPr/>
          <p:nvPr/>
        </p:nvSpPr>
        <p:spPr>
          <a:xfrm rot="19789608">
            <a:off x="5425163" y="273351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036E7712-9E51-4346-8D9B-0C0CF0194749}"/>
              </a:ext>
            </a:extLst>
          </p:cNvPr>
          <p:cNvSpPr/>
          <p:nvPr/>
        </p:nvSpPr>
        <p:spPr>
          <a:xfrm rot="2333339">
            <a:off x="8601521" y="273351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628D0-F379-4EEC-A39C-AD12A112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99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FE60-E822-4644-B432-ACEC715B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vs Stewardship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237A-4D51-4D87-B257-0F1BE5C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“owns” data about you? This is a legal/political question</a:t>
            </a:r>
          </a:p>
          <a:p>
            <a:r>
              <a:rPr lang="en-US" dirty="0"/>
              <a:t>In Europe, laws generally support that you own the data about you</a:t>
            </a:r>
          </a:p>
          <a:p>
            <a:r>
              <a:rPr lang="en-US" dirty="0"/>
              <a:t>In the United States, laws are generally moving towards this</a:t>
            </a:r>
          </a:p>
          <a:p>
            <a:r>
              <a:rPr lang="en-US" dirty="0"/>
              <a:t>For purposes of this class, we assume a user owns their own data</a:t>
            </a:r>
          </a:p>
          <a:p>
            <a:r>
              <a:rPr lang="en-US" dirty="0"/>
              <a:t>We will call one who handles data for another a </a:t>
            </a:r>
            <a:r>
              <a:rPr lang="en-US" b="1" i="1" dirty="0"/>
              <a:t>data steward</a:t>
            </a:r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A6761-82BA-49CD-ADA6-D0DEC9E14225}"/>
              </a:ext>
            </a:extLst>
          </p:cNvPr>
          <p:cNvSpPr txBox="1"/>
          <p:nvPr/>
        </p:nvSpPr>
        <p:spPr>
          <a:xfrm>
            <a:off x="8538194" y="6075144"/>
            <a:ext cx="329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b="1" i="1" dirty="0"/>
              <a:t>McGilvray</a:t>
            </a:r>
            <a:r>
              <a:rPr lang="en-US" i="1" dirty="0"/>
              <a:t>,</a:t>
            </a:r>
            <a:r>
              <a:rPr lang="en-US" dirty="0"/>
              <a:t> pp. 53-54</a:t>
            </a:r>
          </a:p>
          <a:p>
            <a:r>
              <a:rPr lang="en-US" dirty="0"/>
              <a:t>    </a:t>
            </a:r>
            <a:r>
              <a:rPr lang="en-US" b="1" dirty="0"/>
              <a:t>O’Keefe</a:t>
            </a:r>
            <a:r>
              <a:rPr lang="en-US" dirty="0"/>
              <a:t>, pp. 102-105, 236-244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320E5-02E0-420B-8BEB-131D646A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14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E402-12E6-4BC6-83BD-ABFE30F2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Privacy Technology Goals*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137B-A00F-47E0-A85F-63DBA0D1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identification of ownership and stewardship of data</a:t>
            </a:r>
          </a:p>
          <a:p>
            <a:r>
              <a:rPr lang="en-US" dirty="0"/>
              <a:t>Enable owners to maintain policy for their own data</a:t>
            </a:r>
          </a:p>
          <a:p>
            <a:r>
              <a:rPr lang="en-US" dirty="0"/>
              <a:t>Enable stewards to communicate data handling to owners</a:t>
            </a:r>
          </a:p>
          <a:p>
            <a:r>
              <a:rPr lang="en-US" dirty="0"/>
              <a:t>Enable data handling by a steward to adhere to owner policy</a:t>
            </a:r>
          </a:p>
          <a:p>
            <a:r>
              <a:rPr lang="en-US" dirty="0"/>
              <a:t>Enable permitted data handling to expose minimal privacy risk</a:t>
            </a:r>
          </a:p>
          <a:p>
            <a:r>
              <a:rPr lang="en-US" dirty="0"/>
              <a:t>Enable accountability of data stewards to data owners</a:t>
            </a:r>
          </a:p>
          <a:p>
            <a:r>
              <a:rPr lang="en-US" dirty="0"/>
              <a:t>Enable transparency of data, handling, stewardship to owners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FC749-CE55-4B2B-8CFD-D05EF54A3818}"/>
              </a:ext>
            </a:extLst>
          </p:cNvPr>
          <p:cNvSpPr txBox="1"/>
          <p:nvPr/>
        </p:nvSpPr>
        <p:spPr>
          <a:xfrm>
            <a:off x="252919" y="6136024"/>
            <a:ext cx="484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*Others have expressed similar goals differently. </a:t>
            </a:r>
          </a:p>
          <a:p>
            <a:r>
              <a:rPr lang="en-US" dirty="0"/>
              <a:t>These are Dr. Nielson’s formulations.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AF2BA-4A08-442E-BBC8-0BBD8D4A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9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F59F-2755-451F-9307-2A0E9DEC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Information/PII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8C3E-6239-4F3F-B8DD-6962F973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data privacy begins with identifying “personal” data</a:t>
            </a:r>
          </a:p>
          <a:p>
            <a:r>
              <a:rPr lang="en-US" dirty="0"/>
              <a:t>The defined set of personal data varies by legal jurisdiction</a:t>
            </a:r>
          </a:p>
          <a:p>
            <a:r>
              <a:rPr lang="en-US" dirty="0"/>
              <a:t>For example, in Europe an IP address is personal, but not in the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F061-E94D-4FB7-B87E-8997E397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28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C773-0A7C-4029-9E44-5F821E40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in the United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6C9E-55B1-41D2-9842-0208ED9F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any information about an individual maintained by an agency, including (1) any information that can be used to </a:t>
            </a:r>
            <a:r>
              <a:rPr lang="en-US" sz="2800" b="1" i="1" dirty="0"/>
              <a:t>distinguish or trace an individual's identity</a:t>
            </a:r>
            <a:r>
              <a:rPr lang="en-US" sz="2800" i="1" dirty="0"/>
              <a:t>, such as name, social security number, date and place of birth, mother's maiden name, or biometric records; and (2) </a:t>
            </a:r>
            <a:r>
              <a:rPr lang="en-US" sz="2800" b="1" i="1" dirty="0"/>
              <a:t>any other information that is linked or linkable to an individual</a:t>
            </a:r>
            <a:r>
              <a:rPr lang="en-US" sz="2800" i="1" dirty="0"/>
              <a:t>, such as medical, educational, financial, and employment information.”</a:t>
            </a:r>
          </a:p>
          <a:p>
            <a:pPr marL="0" indent="0">
              <a:buNone/>
            </a:pPr>
            <a:r>
              <a:rPr lang="en-US" sz="2400" dirty="0"/>
              <a:t>(NIST Special Publication 800-122, emphasis added)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3E524-EFA6-4D61-90FE-2963C3B9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78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Audit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6819" y="2505153"/>
            <a:ext cx="2853954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892" y="2336123"/>
            <a:ext cx="2853954" cy="2853954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719B643-7407-4C91-BE08-BCD9A7E9B9A3}"/>
              </a:ext>
            </a:extLst>
          </p:cNvPr>
          <p:cNvSpPr/>
          <p:nvPr/>
        </p:nvSpPr>
        <p:spPr>
          <a:xfrm>
            <a:off x="5235437" y="3791824"/>
            <a:ext cx="4142791" cy="2379299"/>
          </a:xfrm>
          <a:prstGeom prst="wedgeEllipseCallout">
            <a:avLst>
              <a:gd name="adj1" fmla="val -47466"/>
              <a:gd name="adj2" fmla="val -840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I’m tempted to suggest </a:t>
            </a:r>
            <a:r>
              <a:rPr lang="en-US" sz="2000" i="1" dirty="0">
                <a:latin typeface="Comic Sans MS" panose="030F0702030302020204" pitchFamily="66" charset="0"/>
              </a:rPr>
              <a:t>Privacy by Design</a:t>
            </a:r>
            <a:r>
              <a:rPr lang="en-US" sz="2000" dirty="0">
                <a:latin typeface="Comic Sans MS" panose="030F0702030302020204" pitchFamily="66" charset="0"/>
              </a:rPr>
              <a:t>*, but for now let’s start with a </a:t>
            </a:r>
            <a:r>
              <a:rPr lang="en-US" sz="2000" b="1" i="1" dirty="0">
                <a:latin typeface="Comic Sans MS" panose="030F0702030302020204" pitchFamily="66" charset="0"/>
              </a:rPr>
              <a:t>PII Audit</a:t>
            </a:r>
            <a:r>
              <a:rPr lang="en-US" sz="2000" i="1" dirty="0">
                <a:latin typeface="Comic Sans MS" panose="030F0702030302020204" pitchFamily="66" charset="0"/>
              </a:rPr>
              <a:t>. You can’t protect data you don’t know about.</a:t>
            </a:r>
            <a:endParaRPr lang="en-US" sz="2000" b="1" i="1" dirty="0">
              <a:latin typeface="Comic Sans MS" panose="030F0702030302020204" pitchFamily="66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75CABCF-CF13-4C1A-8E6B-5952EC122323}"/>
              </a:ext>
            </a:extLst>
          </p:cNvPr>
          <p:cNvSpPr/>
          <p:nvPr/>
        </p:nvSpPr>
        <p:spPr>
          <a:xfrm>
            <a:off x="8125699" y="120488"/>
            <a:ext cx="3585722" cy="2123216"/>
          </a:xfrm>
          <a:prstGeom prst="wedgeEllipseCallout">
            <a:avLst>
              <a:gd name="adj1" fmla="val -12137"/>
              <a:gd name="adj2" fmla="val 71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Ok Alice, I’m sold. I want to make privacy a priority. Where do I start?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62E20-3694-4BF9-8DE3-DAF5A3C98B2F}"/>
              </a:ext>
            </a:extLst>
          </p:cNvPr>
          <p:cNvSpPr txBox="1"/>
          <p:nvPr/>
        </p:nvSpPr>
        <p:spPr>
          <a:xfrm>
            <a:off x="8419558" y="6337264"/>
            <a:ext cx="329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See </a:t>
            </a:r>
            <a:r>
              <a:rPr lang="en-US" b="1" i="1" dirty="0"/>
              <a:t>O’Keefe</a:t>
            </a:r>
            <a:r>
              <a:rPr lang="en-US" dirty="0"/>
              <a:t>, pp. 259-260, 265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15E8D0-90D5-472A-BB5D-509F72B6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06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2E82-9BBA-4757-A5D6-7729D2E6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1623933-57B7-4709-B77B-5CF801BC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9123" y="895516"/>
            <a:ext cx="3174603" cy="2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2EDF7-D137-42EC-8AA1-99078BF01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4359" y="2472612"/>
            <a:ext cx="2189584" cy="1642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0705C0-33EA-4E79-8FE6-61771550EDCC}"/>
              </a:ext>
            </a:extLst>
          </p:cNvPr>
          <p:cNvSpPr txBox="1"/>
          <p:nvPr/>
        </p:nvSpPr>
        <p:spPr>
          <a:xfrm>
            <a:off x="8083421" y="4114800"/>
            <a:ext cx="3371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://www.pngall.com/fingerprint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3F0B9ADB-476A-49F6-8EFD-C2B34DF6B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108580" y="3333783"/>
            <a:ext cx="1562034" cy="1562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8CC68-673C-4E54-81E7-F05D9790E72A}"/>
              </a:ext>
            </a:extLst>
          </p:cNvPr>
          <p:cNvSpPr txBox="1"/>
          <p:nvPr/>
        </p:nvSpPr>
        <p:spPr>
          <a:xfrm>
            <a:off x="4108580" y="4895817"/>
            <a:ext cx="171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8" tooltip="https://www.flickr.com/photos/alan-dean/4604833079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9" tooltip="https://creativecommons.org/licenses/by/3.0/"/>
              </a:rPr>
              <a:t>CC BY</a:t>
            </a:r>
            <a:endParaRPr lang="en-US" sz="900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56B69A4-8D32-4548-BFC4-24648ACC7C90}"/>
              </a:ext>
            </a:extLst>
          </p:cNvPr>
          <p:cNvSpPr/>
          <p:nvPr/>
        </p:nvSpPr>
        <p:spPr>
          <a:xfrm>
            <a:off x="5626359" y="4419734"/>
            <a:ext cx="5237583" cy="2195670"/>
          </a:xfrm>
          <a:prstGeom prst="wedgeEllipseCallout">
            <a:avLst>
              <a:gd name="adj1" fmla="val -30035"/>
              <a:gd name="adj2" fmla="val 584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Obviously, any data that directly identifies someone is PII. NIST calls this “distinguishing” data. It includes name, DOB and even biometrics.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05996-021E-4236-892F-BFF87BE4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60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2468-B354-4818-B30C-F2818A4D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Data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A3CCCA3-ED5C-41C3-8545-08913943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6960" y="1754155"/>
            <a:ext cx="3323514" cy="234723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1D3758F-EB2F-41A2-9306-2817B883C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76262" y="2320855"/>
            <a:ext cx="3663820" cy="2027314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B022374-3B69-4A96-A973-EA12278A774E}"/>
              </a:ext>
            </a:extLst>
          </p:cNvPr>
          <p:cNvSpPr/>
          <p:nvPr/>
        </p:nvSpPr>
        <p:spPr>
          <a:xfrm>
            <a:off x="5192785" y="4268172"/>
            <a:ext cx="4865615" cy="2347232"/>
          </a:xfrm>
          <a:prstGeom prst="wedgeEllipseCallout">
            <a:avLst>
              <a:gd name="adj1" fmla="val 26176"/>
              <a:gd name="adj2" fmla="val 56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PII also includes data that could be used to determine an individual’s activities or status. This includes </a:t>
            </a:r>
            <a:r>
              <a:rPr lang="en-US" sz="2000" b="1" i="1" dirty="0">
                <a:latin typeface="Comic Sans MS" panose="030F0702030302020204" pitchFamily="66" charset="0"/>
              </a:rPr>
              <a:t>log files</a:t>
            </a:r>
            <a:r>
              <a:rPr lang="en-US" sz="2000" dirty="0">
                <a:latin typeface="Comic Sans MS" panose="030F0702030302020204" pitchFamily="66" charset="0"/>
              </a:rPr>
              <a:t> or camera recordings.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98AD72-2E99-4220-8269-A498AD72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09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68BC-1A2D-4889-87FE-EC1DB02C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Data (linked or linkable)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45FCE-F1F1-4930-BF88-A171AB7CA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14322" y="1371521"/>
            <a:ext cx="3269023" cy="2304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D9C9E-B160-4807-8220-E75951E47B11}"/>
              </a:ext>
            </a:extLst>
          </p:cNvPr>
          <p:cNvSpPr txBox="1"/>
          <p:nvPr/>
        </p:nvSpPr>
        <p:spPr>
          <a:xfrm>
            <a:off x="3614322" y="3817923"/>
            <a:ext cx="3467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orientacionandujar.es/2015/11/06/coleccion-en-unidades-didacticas-de-experiencias-educativas-en-aprendizaje-cooperativo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F72C2F0-8E18-459D-8F45-4D4E6246BF63}"/>
              </a:ext>
            </a:extLst>
          </p:cNvPr>
          <p:cNvGraphicFramePr>
            <a:graphicFrameLocks noGrp="1"/>
          </p:cNvGraphicFramePr>
          <p:nvPr/>
        </p:nvGraphicFramePr>
        <p:xfrm>
          <a:off x="7203233" y="4134670"/>
          <a:ext cx="47358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961">
                  <a:extLst>
                    <a:ext uri="{9D8B030D-6E8A-4147-A177-3AD203B41FA5}">
                      <a16:colId xmlns:a16="http://schemas.microsoft.com/office/drawing/2014/main" val="3507655442"/>
                    </a:ext>
                  </a:extLst>
                </a:gridCol>
                <a:gridCol w="1183961">
                  <a:extLst>
                    <a:ext uri="{9D8B030D-6E8A-4147-A177-3AD203B41FA5}">
                      <a16:colId xmlns:a16="http://schemas.microsoft.com/office/drawing/2014/main" val="1578312245"/>
                    </a:ext>
                  </a:extLst>
                </a:gridCol>
                <a:gridCol w="1183961">
                  <a:extLst>
                    <a:ext uri="{9D8B030D-6E8A-4147-A177-3AD203B41FA5}">
                      <a16:colId xmlns:a16="http://schemas.microsoft.com/office/drawing/2014/main" val="2610858375"/>
                    </a:ext>
                  </a:extLst>
                </a:gridCol>
                <a:gridCol w="1183961">
                  <a:extLst>
                    <a:ext uri="{9D8B030D-6E8A-4147-A177-3AD203B41FA5}">
                      <a16:colId xmlns:a16="http://schemas.microsoft.com/office/drawing/2014/main" val="26078821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67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4’5”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100lbs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4920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365209F-D7B8-4A00-8244-3D530D48C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61669" y="1371521"/>
            <a:ext cx="2947483" cy="21062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3371A8-4194-49DB-A542-9C3C56F52B22}"/>
              </a:ext>
            </a:extLst>
          </p:cNvPr>
          <p:cNvSpPr txBox="1"/>
          <p:nvPr/>
        </p:nvSpPr>
        <p:spPr>
          <a:xfrm>
            <a:off x="8061669" y="3770489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School Uniforms Online Store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D903A4FB-C277-425B-A567-2B5540B74ED7}"/>
              </a:ext>
            </a:extLst>
          </p:cNvPr>
          <p:cNvSpPr/>
          <p:nvPr/>
        </p:nvSpPr>
        <p:spPr>
          <a:xfrm>
            <a:off x="4506686" y="5094514"/>
            <a:ext cx="6344816" cy="1520889"/>
          </a:xfrm>
          <a:prstGeom prst="wedgeEllipseCallout">
            <a:avLst>
              <a:gd name="adj1" fmla="val 294"/>
              <a:gd name="adj2" fmla="val 62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Finally, “linked” data is data already linked to the person. “Linkable data” is data that </a:t>
            </a:r>
            <a:r>
              <a:rPr lang="en-US" sz="2000" i="1" dirty="0">
                <a:latin typeface="Comic Sans MS" panose="030F0702030302020204" pitchFamily="66" charset="0"/>
              </a:rPr>
              <a:t>could</a:t>
            </a:r>
            <a:r>
              <a:rPr lang="en-US" sz="2000" dirty="0">
                <a:latin typeface="Comic Sans MS" panose="030F0702030302020204" pitchFamily="66" charset="0"/>
              </a:rPr>
              <a:t> be linked to the person.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D744092-5C45-48BB-9428-25F80900244E}"/>
              </a:ext>
            </a:extLst>
          </p:cNvPr>
          <p:cNvSpPr/>
          <p:nvPr/>
        </p:nvSpPr>
        <p:spPr>
          <a:xfrm>
            <a:off x="2136710" y="184544"/>
            <a:ext cx="1716833" cy="1101062"/>
          </a:xfrm>
          <a:prstGeom prst="wedgeRectCallout">
            <a:avLst>
              <a:gd name="adj1" fmla="val 34602"/>
              <a:gd name="adj2" fmla="val 304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data is already linked to the student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2F1FDAC-3F6C-48A3-B686-936550EA3001}"/>
              </a:ext>
            </a:extLst>
          </p:cNvPr>
          <p:cNvGraphicFramePr>
            <a:graphicFrameLocks noGrp="1"/>
          </p:cNvGraphicFramePr>
          <p:nvPr/>
        </p:nvGraphicFramePr>
        <p:xfrm>
          <a:off x="2292726" y="4134670"/>
          <a:ext cx="48513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36">
                  <a:extLst>
                    <a:ext uri="{9D8B030D-6E8A-4147-A177-3AD203B41FA5}">
                      <a16:colId xmlns:a16="http://schemas.microsoft.com/office/drawing/2014/main" val="2308401915"/>
                    </a:ext>
                  </a:extLst>
                </a:gridCol>
                <a:gridCol w="1212836">
                  <a:extLst>
                    <a:ext uri="{9D8B030D-6E8A-4147-A177-3AD203B41FA5}">
                      <a16:colId xmlns:a16="http://schemas.microsoft.com/office/drawing/2014/main" val="645262310"/>
                    </a:ext>
                  </a:extLst>
                </a:gridCol>
                <a:gridCol w="1212836">
                  <a:extLst>
                    <a:ext uri="{9D8B030D-6E8A-4147-A177-3AD203B41FA5}">
                      <a16:colId xmlns:a16="http://schemas.microsoft.com/office/drawing/2014/main" val="25511447"/>
                    </a:ext>
                  </a:extLst>
                </a:gridCol>
                <a:gridCol w="1212836">
                  <a:extLst>
                    <a:ext uri="{9D8B030D-6E8A-4147-A177-3AD203B41FA5}">
                      <a16:colId xmlns:a16="http://schemas.microsoft.com/office/drawing/2014/main" val="2529026818"/>
                    </a:ext>
                  </a:extLst>
                </a:gridCol>
              </a:tblGrid>
              <a:tr h="353841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00762"/>
                  </a:ext>
                </a:extLst>
              </a:tr>
              <a:tr h="353841">
                <a:tc>
                  <a:txBody>
                    <a:bodyPr/>
                    <a:lstStyle/>
                    <a:p>
                      <a:r>
                        <a:rPr lang="en-US" dirty="0"/>
                        <a:t>Bob Jr.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4’5”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100lbs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4464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14208-EC4E-4CAE-9BD7-FC6B4E82BE97}"/>
              </a:ext>
            </a:extLst>
          </p:cNvPr>
          <p:cNvCxnSpPr>
            <a:cxnSpLocks/>
          </p:cNvCxnSpPr>
          <p:nvPr/>
        </p:nvCxnSpPr>
        <p:spPr>
          <a:xfrm>
            <a:off x="7144070" y="65314"/>
            <a:ext cx="0" cy="502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A5B795F1-5C94-4E17-9414-9E21BEF217FE}"/>
              </a:ext>
            </a:extLst>
          </p:cNvPr>
          <p:cNvSpPr/>
          <p:nvPr/>
        </p:nvSpPr>
        <p:spPr>
          <a:xfrm>
            <a:off x="9433253" y="242597"/>
            <a:ext cx="2177140" cy="1101062"/>
          </a:xfrm>
          <a:prstGeom prst="wedgeRectCallout">
            <a:avLst>
              <a:gd name="adj1" fmla="val 34602"/>
              <a:gd name="adj2" fmla="val 304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data could be linked to the student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F12CF-241B-45D4-AEEC-53426CB2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43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Audit Solutions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6819" y="2505153"/>
            <a:ext cx="2853954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892" y="2336123"/>
            <a:ext cx="2853954" cy="2853954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719B643-7407-4C91-BE08-BCD9A7E9B9A3}"/>
              </a:ext>
            </a:extLst>
          </p:cNvPr>
          <p:cNvSpPr/>
          <p:nvPr/>
        </p:nvSpPr>
        <p:spPr>
          <a:xfrm>
            <a:off x="4966283" y="4226766"/>
            <a:ext cx="4690901" cy="2490723"/>
          </a:xfrm>
          <a:prstGeom prst="wedgeEllipseCallout">
            <a:avLst>
              <a:gd name="adj1" fmla="val -45357"/>
              <a:gd name="adj2" fmla="val -1055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 by reading NIST SP 800-122. It has a number of good starting points. If you’re doing business in Europe, you may need a GDPR specialist.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75CABCF-CF13-4C1A-8E6B-5952EC122323}"/>
              </a:ext>
            </a:extLst>
          </p:cNvPr>
          <p:cNvSpPr/>
          <p:nvPr/>
        </p:nvSpPr>
        <p:spPr>
          <a:xfrm>
            <a:off x="8125699" y="120488"/>
            <a:ext cx="3585722" cy="2123216"/>
          </a:xfrm>
          <a:prstGeom prst="wedgeEllipseCallout">
            <a:avLst>
              <a:gd name="adj1" fmla="val -12137"/>
              <a:gd name="adj2" fmla="val 71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That’s a lot of PII! How can I find all of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78C9E-44C0-47CE-A16A-1508609B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7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15F7-F0DB-4A91-AD63-A88F9EDC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Safeguards*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B82C-8879-484C-9E13-23E7345B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Privacy-Specific Safeguards</a:t>
            </a:r>
          </a:p>
          <a:p>
            <a:pPr lvl="1"/>
            <a:r>
              <a:rPr lang="en-US" dirty="0"/>
              <a:t>Minimizing the Use, Collection, and Retention of PII</a:t>
            </a:r>
          </a:p>
          <a:p>
            <a:pPr lvl="1"/>
            <a:r>
              <a:rPr lang="en-US" dirty="0"/>
              <a:t>De-Identifying Information</a:t>
            </a:r>
          </a:p>
          <a:p>
            <a:pPr lvl="1"/>
            <a:r>
              <a:rPr lang="en-US" dirty="0"/>
              <a:t>Anonymizing Information</a:t>
            </a:r>
          </a:p>
          <a:p>
            <a:r>
              <a:rPr lang="en-US" dirty="0"/>
              <a:t>Security Controls</a:t>
            </a:r>
          </a:p>
          <a:p>
            <a:pPr lvl="1"/>
            <a:r>
              <a:rPr lang="en-US" dirty="0"/>
              <a:t>Access Enforcement</a:t>
            </a:r>
          </a:p>
          <a:p>
            <a:pPr lvl="1"/>
            <a:r>
              <a:rPr lang="en-US" dirty="0"/>
              <a:t>Auditable Events</a:t>
            </a:r>
          </a:p>
          <a:p>
            <a:pPr lvl="1"/>
            <a:r>
              <a:rPr lang="en-US" dirty="0"/>
              <a:t>Information System Monitoring</a:t>
            </a:r>
          </a:p>
          <a:p>
            <a:pPr lvl="1"/>
            <a:r>
              <a:rPr lang="en-US" dirty="0"/>
              <a:t>Media Sanitization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AB851-1836-4292-96D2-E7D7DE557DE7}"/>
              </a:ext>
            </a:extLst>
          </p:cNvPr>
          <p:cNvSpPr txBox="1"/>
          <p:nvPr/>
        </p:nvSpPr>
        <p:spPr>
          <a:xfrm>
            <a:off x="911310" y="6186196"/>
            <a:ext cx="591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This is a subset of safeguards described in NIST SP 800-122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1B4DA-A97E-430C-8F28-EB343037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9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DB1C-6635-408C-84F5-96CF4F7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</a:t>
            </a:r>
            <a:br>
              <a:rPr lang="en-US" dirty="0"/>
            </a:br>
            <a:r>
              <a:rPr lang="en-US" dirty="0"/>
              <a:t>Data in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3DEBF-D212-40B3-89C2-24DB4537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676186-9046-4554-AEAD-CDE7E7AD37CD}"/>
              </a:ext>
            </a:extLst>
          </p:cNvPr>
          <p:cNvSpPr/>
          <p:nvPr/>
        </p:nvSpPr>
        <p:spPr>
          <a:xfrm>
            <a:off x="3620277" y="684730"/>
            <a:ext cx="5230108" cy="256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latin typeface="MV Boli" panose="02000500030200090000" pitchFamily="2" charset="0"/>
                <a:cs typeface="MV Boli" panose="02000500030200090000" pitchFamily="2" charset="0"/>
              </a:rPr>
              <a:t>Data-In-Use: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information in CPU, RAM, registers, etc. for current processing and applications</a:t>
            </a:r>
          </a:p>
          <a:p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u="sng" dirty="0">
                <a:latin typeface="MV Boli" panose="02000500030200090000" pitchFamily="2" charset="0"/>
                <a:cs typeface="MV Boli" panose="02000500030200090000" pitchFamily="2" charset="0"/>
              </a:rPr>
              <a:t>Security approaches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: full memory encryption, secure enclaves, isolated systems, homomorphic encryption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ADFC6-9616-4535-AC95-F2333B184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00196" y="3538284"/>
            <a:ext cx="3269699" cy="285355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26275E7-21A8-48F0-83AF-74C78200140F}"/>
              </a:ext>
            </a:extLst>
          </p:cNvPr>
          <p:cNvSpPr/>
          <p:nvPr/>
        </p:nvSpPr>
        <p:spPr>
          <a:xfrm>
            <a:off x="8052318" y="5035499"/>
            <a:ext cx="3056457" cy="1356340"/>
          </a:xfrm>
          <a:prstGeom prst="cloudCallout">
            <a:avLst>
              <a:gd name="adj1" fmla="val -86493"/>
              <a:gd name="adj2" fmla="val -6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This sounds interesting…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343A5-EF0A-4D3C-8422-CCAB97BC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60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PII Use, Collection, and Retention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77406" y="2654441"/>
            <a:ext cx="2853954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70718" y="2472826"/>
            <a:ext cx="2853954" cy="2853954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719B643-7407-4C91-BE08-BCD9A7E9B9A3}"/>
              </a:ext>
            </a:extLst>
          </p:cNvPr>
          <p:cNvSpPr/>
          <p:nvPr/>
        </p:nvSpPr>
        <p:spPr>
          <a:xfrm>
            <a:off x="3672325" y="165065"/>
            <a:ext cx="5194838" cy="1592081"/>
          </a:xfrm>
          <a:prstGeom prst="wedgeEllipseCallout">
            <a:avLst>
              <a:gd name="adj1" fmla="val -30438"/>
              <a:gd name="adj2" fmla="val 895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 first, </a:t>
            </a:r>
            <a:r>
              <a:rPr lang="en-US" sz="2000" b="1" i="1" dirty="0">
                <a:latin typeface="Comic Sans MS" panose="030F0702030302020204" pitchFamily="66" charset="0"/>
              </a:rPr>
              <a:t>and perhaps most important step</a:t>
            </a:r>
            <a:r>
              <a:rPr lang="en-US" sz="2000" dirty="0">
                <a:latin typeface="Comic Sans MS" panose="030F0702030302020204" pitchFamily="66" charset="0"/>
              </a:rPr>
              <a:t>, in protecting PII is </a:t>
            </a:r>
            <a:r>
              <a:rPr lang="en-US" sz="2000" b="1" i="1" dirty="0">
                <a:latin typeface="Comic Sans MS" panose="030F0702030302020204" pitchFamily="66" charset="0"/>
              </a:rPr>
              <a:t>NOT TO COLLECT, USE, and/or RETAIN </a:t>
            </a:r>
            <a:r>
              <a:rPr lang="en-US" sz="2000" dirty="0">
                <a:latin typeface="Comic Sans MS" panose="030F0702030302020204" pitchFamily="66" charset="0"/>
              </a:rPr>
              <a:t>it.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75CABCF-CF13-4C1A-8E6B-5952EC122323}"/>
              </a:ext>
            </a:extLst>
          </p:cNvPr>
          <p:cNvSpPr/>
          <p:nvPr/>
        </p:nvSpPr>
        <p:spPr>
          <a:xfrm>
            <a:off x="8167740" y="1494325"/>
            <a:ext cx="3585722" cy="978501"/>
          </a:xfrm>
          <a:prstGeom prst="wedgeEllipseCallout">
            <a:avLst>
              <a:gd name="adj1" fmla="val -10575"/>
              <a:gd name="adj2" fmla="val 6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That’s impossible!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97781DE-A6B0-4063-81C4-EF2275C4920D}"/>
              </a:ext>
            </a:extLst>
          </p:cNvPr>
          <p:cNvSpPr/>
          <p:nvPr/>
        </p:nvSpPr>
        <p:spPr>
          <a:xfrm>
            <a:off x="5082143" y="2065255"/>
            <a:ext cx="4019912" cy="1937567"/>
          </a:xfrm>
          <a:prstGeom prst="wedgeEllipseCallout">
            <a:avLst>
              <a:gd name="adj1" fmla="val -53196"/>
              <a:gd name="adj2" fmla="val -142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It very well might be! If you’re a medical records company, you have to. But start with this mindset.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BF8E0CA-C44D-4E6C-B1A4-5E54D5595D7B}"/>
              </a:ext>
            </a:extLst>
          </p:cNvPr>
          <p:cNvSpPr/>
          <p:nvPr/>
        </p:nvSpPr>
        <p:spPr>
          <a:xfrm>
            <a:off x="5402510" y="3821816"/>
            <a:ext cx="3956094" cy="1341124"/>
          </a:xfrm>
          <a:prstGeom prst="wedgeEllipseCallout">
            <a:avLst>
              <a:gd name="adj1" fmla="val 38334"/>
              <a:gd name="adj2" fmla="val -53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We’re a data company. Processing data is what we do.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DF9DA50-0A19-46C6-9891-3FDFE181B2C0}"/>
              </a:ext>
            </a:extLst>
          </p:cNvPr>
          <p:cNvSpPr/>
          <p:nvPr/>
        </p:nvSpPr>
        <p:spPr>
          <a:xfrm>
            <a:off x="5164725" y="5326778"/>
            <a:ext cx="4592353" cy="1366157"/>
          </a:xfrm>
          <a:prstGeom prst="wedgeEllipseCallout">
            <a:avLst>
              <a:gd name="adj1" fmla="val -49420"/>
              <a:gd name="adj2" fmla="val -820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 by remembering it isn’t </a:t>
            </a:r>
            <a:r>
              <a:rPr lang="en-US" sz="2000" b="1" i="1" dirty="0">
                <a:latin typeface="Comic Sans MS" panose="030F0702030302020204" pitchFamily="66" charset="0"/>
              </a:rPr>
              <a:t>your </a:t>
            </a:r>
            <a:r>
              <a:rPr lang="en-US" sz="2000" dirty="0">
                <a:latin typeface="Comic Sans MS" panose="030F0702030302020204" pitchFamily="66" charset="0"/>
              </a:rPr>
              <a:t>data. You should only have data you absolutely need.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A2B0F-922A-4D30-A2EF-8DB7FB0C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PII Use, Collection, and Retention 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6737" y="3335576"/>
            <a:ext cx="2853954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80049" y="3153961"/>
            <a:ext cx="2853954" cy="2853954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719B643-7407-4C91-BE08-BCD9A7E9B9A3}"/>
              </a:ext>
            </a:extLst>
          </p:cNvPr>
          <p:cNvSpPr/>
          <p:nvPr/>
        </p:nvSpPr>
        <p:spPr>
          <a:xfrm>
            <a:off x="4167860" y="816241"/>
            <a:ext cx="4441372" cy="1441793"/>
          </a:xfrm>
          <a:prstGeom prst="wedgeEllipseCallout">
            <a:avLst>
              <a:gd name="adj1" fmla="val -34241"/>
              <a:gd name="adj2" fmla="val 1133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If you absolutely must have PII data, minimize all engagement with the data.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75CABCF-CF13-4C1A-8E6B-5952EC122323}"/>
              </a:ext>
            </a:extLst>
          </p:cNvPr>
          <p:cNvSpPr/>
          <p:nvPr/>
        </p:nvSpPr>
        <p:spPr>
          <a:xfrm>
            <a:off x="8177071" y="2227144"/>
            <a:ext cx="3585722" cy="978501"/>
          </a:xfrm>
          <a:prstGeom prst="wedgeEllipseCallout">
            <a:avLst>
              <a:gd name="adj1" fmla="val -10575"/>
              <a:gd name="adj2" fmla="val 6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Meaning?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97781DE-A6B0-4063-81C4-EF2275C4920D}"/>
              </a:ext>
            </a:extLst>
          </p:cNvPr>
          <p:cNvSpPr/>
          <p:nvPr/>
        </p:nvSpPr>
        <p:spPr>
          <a:xfrm>
            <a:off x="5139684" y="2617365"/>
            <a:ext cx="3847053" cy="2618404"/>
          </a:xfrm>
          <a:prstGeom prst="wedgeEllipseCallout">
            <a:avLst>
              <a:gd name="adj1" fmla="val -54513"/>
              <a:gd name="adj2" fmla="val -2238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Limit the roles that can access the data, limit the users assigned to those roles. Limit PII processing and limit where it is stored.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BF8E0CA-C44D-4E6C-B1A4-5E54D5595D7B}"/>
              </a:ext>
            </a:extLst>
          </p:cNvPr>
          <p:cNvSpPr/>
          <p:nvPr/>
        </p:nvSpPr>
        <p:spPr>
          <a:xfrm>
            <a:off x="5765450" y="5235769"/>
            <a:ext cx="3585722" cy="978501"/>
          </a:xfrm>
          <a:prstGeom prst="wedgeEllipseCallout">
            <a:avLst>
              <a:gd name="adj1" fmla="val 47974"/>
              <a:gd name="adj2" fmla="val -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How do you limit where it is stored?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9369C-0276-47EC-87B0-78E75FB1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03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4C51-DB6A-4083-803C-0E6ABD37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7" y="1123837"/>
            <a:ext cx="2947482" cy="4601183"/>
          </a:xfrm>
        </p:spPr>
        <p:txBody>
          <a:bodyPr/>
          <a:lstStyle/>
          <a:p>
            <a:r>
              <a:rPr lang="en-US" dirty="0"/>
              <a:t>Limiting PII Storage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5D4D528-B42B-4635-9315-B60AC67F58D7}"/>
              </a:ext>
            </a:extLst>
          </p:cNvPr>
          <p:cNvSpPr/>
          <p:nvPr/>
        </p:nvSpPr>
        <p:spPr>
          <a:xfrm>
            <a:off x="6231794" y="4823926"/>
            <a:ext cx="1380931" cy="75577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Storage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A9A2292-F911-40B0-BFAB-753112504D01}"/>
              </a:ext>
            </a:extLst>
          </p:cNvPr>
          <p:cNvSpPr/>
          <p:nvPr/>
        </p:nvSpPr>
        <p:spPr>
          <a:xfrm>
            <a:off x="6231794" y="3240053"/>
            <a:ext cx="1380931" cy="75577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Normal Storage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FBAEC6C1-C4D3-4AC8-A4D8-7C2BF9D6132B}"/>
              </a:ext>
            </a:extLst>
          </p:cNvPr>
          <p:cNvSpPr/>
          <p:nvPr/>
        </p:nvSpPr>
        <p:spPr>
          <a:xfrm>
            <a:off x="3733102" y="2410788"/>
            <a:ext cx="949812" cy="685385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16396BFA-54EC-4719-8AA9-D16AB8A75997}"/>
              </a:ext>
            </a:extLst>
          </p:cNvPr>
          <p:cNvSpPr/>
          <p:nvPr/>
        </p:nvSpPr>
        <p:spPr>
          <a:xfrm>
            <a:off x="3733100" y="3616771"/>
            <a:ext cx="949812" cy="685385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283F8A74-A13B-49CC-AA42-5988EA032AC5}"/>
              </a:ext>
            </a:extLst>
          </p:cNvPr>
          <p:cNvSpPr/>
          <p:nvPr/>
        </p:nvSpPr>
        <p:spPr>
          <a:xfrm>
            <a:off x="3733100" y="4779776"/>
            <a:ext cx="949812" cy="728363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100363-51F5-41E3-9A49-FC8E23F9F30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82911" y="3617943"/>
            <a:ext cx="1548883" cy="37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58531B-DE42-4C86-8BD6-E15E8D90220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4682914" y="2753481"/>
            <a:ext cx="1548880" cy="8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692B9-9FB2-47CC-8668-337D629DA373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>
            <a:off x="4682912" y="3959464"/>
            <a:ext cx="1548882" cy="124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C9B35-C8C3-4416-8D58-0776C86DC486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4682912" y="5143958"/>
            <a:ext cx="1548882" cy="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0DA03-4720-49C9-A364-FAEC8866BD1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82914" y="2753481"/>
            <a:ext cx="1331169" cy="168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55551375-9D61-48DF-AAC8-27B4C5ABC7F5}"/>
              </a:ext>
            </a:extLst>
          </p:cNvPr>
          <p:cNvSpPr/>
          <p:nvPr/>
        </p:nvSpPr>
        <p:spPr>
          <a:xfrm>
            <a:off x="5923880" y="4400128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3B6EB137-DE57-4D69-A285-881E8190D544}"/>
              </a:ext>
            </a:extLst>
          </p:cNvPr>
          <p:cNvSpPr/>
          <p:nvPr/>
        </p:nvSpPr>
        <p:spPr>
          <a:xfrm>
            <a:off x="6032742" y="4584418"/>
            <a:ext cx="1685731" cy="109166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0CD0226-B159-4B75-A8F6-260B8A9A2447}"/>
              </a:ext>
            </a:extLst>
          </p:cNvPr>
          <p:cNvSpPr/>
          <p:nvPr/>
        </p:nvSpPr>
        <p:spPr>
          <a:xfrm>
            <a:off x="6001635" y="3057330"/>
            <a:ext cx="1685731" cy="109166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E948A96-9E77-443B-B122-87939611DA5B}"/>
              </a:ext>
            </a:extLst>
          </p:cNvPr>
          <p:cNvSpPr/>
          <p:nvPr/>
        </p:nvSpPr>
        <p:spPr>
          <a:xfrm>
            <a:off x="5776131" y="3892405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92BDF-BC40-498F-94C5-C7F2418208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82912" y="4108578"/>
            <a:ext cx="1240968" cy="10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lowchart: Predefined Process 38">
            <a:extLst>
              <a:ext uri="{FF2B5EF4-FFF2-40B4-BE49-F238E27FC236}">
                <a16:creationId xmlns:a16="http://schemas.microsoft.com/office/drawing/2014/main" id="{638E81E9-1028-419C-90D2-3D3F654A16D8}"/>
              </a:ext>
            </a:extLst>
          </p:cNvPr>
          <p:cNvSpPr/>
          <p:nvPr/>
        </p:nvSpPr>
        <p:spPr>
          <a:xfrm>
            <a:off x="9273573" y="3616771"/>
            <a:ext cx="1823457" cy="685385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Processing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10FBE51C-EE26-4440-865B-B9E455A56905}"/>
              </a:ext>
            </a:extLst>
          </p:cNvPr>
          <p:cNvSpPr/>
          <p:nvPr/>
        </p:nvSpPr>
        <p:spPr>
          <a:xfrm>
            <a:off x="9317122" y="4779776"/>
            <a:ext cx="1823458" cy="66929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Processing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6643B6C5-6964-44A2-A396-88AD3D21A2F6}"/>
              </a:ext>
            </a:extLst>
          </p:cNvPr>
          <p:cNvSpPr/>
          <p:nvPr/>
        </p:nvSpPr>
        <p:spPr>
          <a:xfrm>
            <a:off x="5158774" y="5886029"/>
            <a:ext cx="2883159" cy="884823"/>
          </a:xfrm>
          <a:prstGeom prst="wedgeRectCallout">
            <a:avLst>
              <a:gd name="adj1" fmla="val 14258"/>
              <a:gd name="adj2" fmla="val -818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Ensure PII resides in a single (logical) DB. This is harder than it sounds.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CADAEEBA-A0B0-4D5B-BC40-7519C3FCB77F}"/>
              </a:ext>
            </a:extLst>
          </p:cNvPr>
          <p:cNvSpPr/>
          <p:nvPr/>
        </p:nvSpPr>
        <p:spPr>
          <a:xfrm>
            <a:off x="2849445" y="339319"/>
            <a:ext cx="2453950" cy="884823"/>
          </a:xfrm>
          <a:prstGeom prst="wedgeRectCallout">
            <a:avLst>
              <a:gd name="adj1" fmla="val 1825"/>
              <a:gd name="adj2" fmla="val 1860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not permit PII inputs unless explicitly authorized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6073EF2B-3839-4012-A23F-987189EA0A9B}"/>
              </a:ext>
            </a:extLst>
          </p:cNvPr>
          <p:cNvSpPr/>
          <p:nvPr/>
        </p:nvSpPr>
        <p:spPr>
          <a:xfrm>
            <a:off x="6015642" y="324075"/>
            <a:ext cx="2453950" cy="884823"/>
          </a:xfrm>
          <a:prstGeom prst="wedgeRectCallout">
            <a:avLst>
              <a:gd name="adj1" fmla="val -18708"/>
              <a:gd name="adj2" fmla="val 2566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Fence non PII DB’s to screen for accidental insertion attempts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612DD12C-CBE0-4DD0-A08F-73533E73860B}"/>
              </a:ext>
            </a:extLst>
          </p:cNvPr>
          <p:cNvSpPr/>
          <p:nvPr/>
        </p:nvSpPr>
        <p:spPr>
          <a:xfrm>
            <a:off x="1753598" y="5878221"/>
            <a:ext cx="2883159" cy="884823"/>
          </a:xfrm>
          <a:prstGeom prst="wedgeRectCallout">
            <a:avLst>
              <a:gd name="adj1" fmla="val 30763"/>
              <a:gd name="adj2" fmla="val -934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Ensure PII is deleted from ingress systems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A875C105-5323-4187-82AA-90D9924AC87C}"/>
              </a:ext>
            </a:extLst>
          </p:cNvPr>
          <p:cNvSpPr/>
          <p:nvPr/>
        </p:nvSpPr>
        <p:spPr>
          <a:xfrm>
            <a:off x="9018538" y="285211"/>
            <a:ext cx="2600213" cy="884823"/>
          </a:xfrm>
          <a:prstGeom prst="wedgeRectCallout">
            <a:avLst>
              <a:gd name="adj1" fmla="val -17187"/>
              <a:gd name="adj2" fmla="val 2092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access to PII for unauthorized applications and users</a:t>
            </a:r>
          </a:p>
        </p:txBody>
      </p: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7D787E7C-2A5C-4F2A-A0B9-68A171843283}"/>
              </a:ext>
            </a:extLst>
          </p:cNvPr>
          <p:cNvSpPr/>
          <p:nvPr/>
        </p:nvSpPr>
        <p:spPr>
          <a:xfrm>
            <a:off x="9273574" y="2523173"/>
            <a:ext cx="1823456" cy="685385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Non-PII Processing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482E-E6A0-4E8F-A48D-3EAA6FD1A9FC}"/>
              </a:ext>
            </a:extLst>
          </p:cNvPr>
          <p:cNvCxnSpPr>
            <a:cxnSpLocks/>
          </p:cNvCxnSpPr>
          <p:nvPr/>
        </p:nvCxnSpPr>
        <p:spPr>
          <a:xfrm flipV="1">
            <a:off x="7612725" y="4044020"/>
            <a:ext cx="690466" cy="115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98A5EA6A-CADB-4AF4-B494-953D6CF8232A}"/>
              </a:ext>
            </a:extLst>
          </p:cNvPr>
          <p:cNvSpPr/>
          <p:nvPr/>
        </p:nvSpPr>
        <p:spPr>
          <a:xfrm>
            <a:off x="8115024" y="3850423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1F26AE-6B8C-4BF5-A097-6C64A740B3F4}"/>
              </a:ext>
            </a:extLst>
          </p:cNvPr>
          <p:cNvCxnSpPr>
            <a:cxnSpLocks/>
            <a:stCxn id="6" idx="4"/>
            <a:endCxn id="39" idx="1"/>
          </p:cNvCxnSpPr>
          <p:nvPr/>
        </p:nvCxnSpPr>
        <p:spPr>
          <a:xfrm flipV="1">
            <a:off x="7612725" y="3959464"/>
            <a:ext cx="1660848" cy="124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97635F-252F-4CBF-A2D6-87A96A5CEE4C}"/>
              </a:ext>
            </a:extLst>
          </p:cNvPr>
          <p:cNvCxnSpPr>
            <a:cxnSpLocks/>
            <a:stCxn id="6" idx="4"/>
            <a:endCxn id="40" idx="1"/>
          </p:cNvCxnSpPr>
          <p:nvPr/>
        </p:nvCxnSpPr>
        <p:spPr>
          <a:xfrm flipV="1">
            <a:off x="7612725" y="5114426"/>
            <a:ext cx="1704397" cy="8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D9F565E9-61DC-472E-99D9-D351E3EB3B2A}"/>
              </a:ext>
            </a:extLst>
          </p:cNvPr>
          <p:cNvSpPr/>
          <p:nvPr/>
        </p:nvSpPr>
        <p:spPr>
          <a:xfrm>
            <a:off x="8674859" y="5878221"/>
            <a:ext cx="2883159" cy="884823"/>
          </a:xfrm>
          <a:prstGeom prst="wedgeRectCallout">
            <a:avLst>
              <a:gd name="adj1" fmla="val -65354"/>
              <a:gd name="adj2" fmla="val -12822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Watch out for caching or unauthorized replication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4CADA2-AA15-4987-B0A5-F041A10ECB38}"/>
              </a:ext>
            </a:extLst>
          </p:cNvPr>
          <p:cNvCxnSpPr>
            <a:cxnSpLocks/>
            <a:stCxn id="7" idx="4"/>
            <a:endCxn id="46" idx="1"/>
          </p:cNvCxnSpPr>
          <p:nvPr/>
        </p:nvCxnSpPr>
        <p:spPr>
          <a:xfrm flipV="1">
            <a:off x="7612725" y="2865866"/>
            <a:ext cx="1660849" cy="75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5F314D-67D6-478D-B02C-4BA3867F3C10}"/>
              </a:ext>
            </a:extLst>
          </p:cNvPr>
          <p:cNvCxnSpPr>
            <a:cxnSpLocks/>
            <a:stCxn id="7" idx="4"/>
            <a:endCxn id="39" idx="1"/>
          </p:cNvCxnSpPr>
          <p:nvPr/>
        </p:nvCxnSpPr>
        <p:spPr>
          <a:xfrm>
            <a:off x="7612725" y="3617943"/>
            <a:ext cx="1660848" cy="3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2DC39-2AD0-405A-9B2A-529B0AB4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073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71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PII Use, Collection, and Retention (3)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6737" y="3335576"/>
            <a:ext cx="2853954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80049" y="3153961"/>
            <a:ext cx="2853954" cy="2853954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97781DE-A6B0-4063-81C4-EF2275C4920D}"/>
              </a:ext>
            </a:extLst>
          </p:cNvPr>
          <p:cNvSpPr/>
          <p:nvPr/>
        </p:nvSpPr>
        <p:spPr>
          <a:xfrm>
            <a:off x="5139684" y="2693362"/>
            <a:ext cx="3847053" cy="2490723"/>
          </a:xfrm>
          <a:prstGeom prst="wedgeEllipseCallout">
            <a:avLst>
              <a:gd name="adj1" fmla="val -54295"/>
              <a:gd name="adj2" fmla="val -2213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Minimize retention. Securely delete PII the moment it is no longer needed. This is easier if you limited storage and use.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3A39A-4A27-4A8A-B1E4-858D377B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0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4C51-DB6A-4083-803C-0E6ABD37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De-Identification and </a:t>
            </a:r>
            <a:r>
              <a:rPr lang="en-US" sz="3500" dirty="0"/>
              <a:t>Anonymization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5D4D528-B42B-4635-9315-B60AC67F58D7}"/>
              </a:ext>
            </a:extLst>
          </p:cNvPr>
          <p:cNvSpPr/>
          <p:nvPr/>
        </p:nvSpPr>
        <p:spPr>
          <a:xfrm>
            <a:off x="3592781" y="2954220"/>
            <a:ext cx="1380931" cy="75577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Storage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A9A2292-F911-40B0-BFAB-753112504D01}"/>
              </a:ext>
            </a:extLst>
          </p:cNvPr>
          <p:cNvSpPr/>
          <p:nvPr/>
        </p:nvSpPr>
        <p:spPr>
          <a:xfrm>
            <a:off x="9181320" y="2954220"/>
            <a:ext cx="1380931" cy="7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Normal Storage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1A5DCC-F64D-49FE-A390-D481439DDB32}"/>
              </a:ext>
            </a:extLst>
          </p:cNvPr>
          <p:cNvSpPr/>
          <p:nvPr/>
        </p:nvSpPr>
        <p:spPr>
          <a:xfrm>
            <a:off x="5342022" y="940641"/>
            <a:ext cx="3470987" cy="5066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16E6BD3-338C-42E7-B740-632D0D594F19}"/>
              </a:ext>
            </a:extLst>
          </p:cNvPr>
          <p:cNvSpPr/>
          <p:nvPr/>
        </p:nvSpPr>
        <p:spPr>
          <a:xfrm>
            <a:off x="5653042" y="1173906"/>
            <a:ext cx="2883158" cy="188711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De-Identification</a:t>
            </a:r>
            <a:endParaRPr lang="en-US" sz="2000" u="sng" dirty="0"/>
          </a:p>
          <a:p>
            <a:r>
              <a:rPr lang="en-US" sz="2000" dirty="0"/>
              <a:t>Replacing PII fields with an opaque identifier, such as the cryptographic hash.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6C07781-338C-4378-B21E-46A4F17EB4E2}"/>
              </a:ext>
            </a:extLst>
          </p:cNvPr>
          <p:cNvSpPr/>
          <p:nvPr/>
        </p:nvSpPr>
        <p:spPr>
          <a:xfrm>
            <a:off x="5653042" y="3644190"/>
            <a:ext cx="2883158" cy="22159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Anonymization</a:t>
            </a:r>
          </a:p>
          <a:p>
            <a:r>
              <a:rPr lang="en-US" sz="2000" dirty="0"/>
              <a:t>Replacing PII fields with aggregates, lower quality variants, or even incorrect values when appropriate.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C922E0C6-E0E3-4B51-A320-6A716A217789}"/>
              </a:ext>
            </a:extLst>
          </p:cNvPr>
          <p:cNvSpPr/>
          <p:nvPr/>
        </p:nvSpPr>
        <p:spPr>
          <a:xfrm>
            <a:off x="4208757" y="1914542"/>
            <a:ext cx="1380930" cy="953372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F9A07957-BFD9-4385-A4F2-5EA1F4B03895}"/>
              </a:ext>
            </a:extLst>
          </p:cNvPr>
          <p:cNvSpPr/>
          <p:nvPr/>
        </p:nvSpPr>
        <p:spPr>
          <a:xfrm flipV="1">
            <a:off x="4208756" y="3864342"/>
            <a:ext cx="1444285" cy="1181703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76A71F95-D69E-4E44-9288-AA0139441CC7}"/>
              </a:ext>
            </a:extLst>
          </p:cNvPr>
          <p:cNvSpPr/>
          <p:nvPr/>
        </p:nvSpPr>
        <p:spPr>
          <a:xfrm rot="5400000">
            <a:off x="8834489" y="1808227"/>
            <a:ext cx="911061" cy="138093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Arrow: Bent 47">
            <a:extLst>
              <a:ext uri="{FF2B5EF4-FFF2-40B4-BE49-F238E27FC236}">
                <a16:creationId xmlns:a16="http://schemas.microsoft.com/office/drawing/2014/main" id="{8857514A-87BB-4964-A078-227E838B6D1B}"/>
              </a:ext>
            </a:extLst>
          </p:cNvPr>
          <p:cNvSpPr/>
          <p:nvPr/>
        </p:nvSpPr>
        <p:spPr>
          <a:xfrm rot="16200000" flipV="1">
            <a:off x="8752135" y="3557418"/>
            <a:ext cx="1153682" cy="145884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D9F565E9-61DC-472E-99D9-D351E3EB3B2A}"/>
              </a:ext>
            </a:extLst>
          </p:cNvPr>
          <p:cNvSpPr/>
          <p:nvPr/>
        </p:nvSpPr>
        <p:spPr>
          <a:xfrm>
            <a:off x="8314024" y="183095"/>
            <a:ext cx="3768666" cy="1515092"/>
          </a:xfrm>
          <a:prstGeom prst="wedgeRectCallout">
            <a:avLst>
              <a:gd name="adj1" fmla="val -47417"/>
              <a:gd name="adj2" fmla="val 7811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De-identified data </a:t>
            </a:r>
            <a:r>
              <a:rPr lang="en-US" sz="2000" i="1" dirty="0"/>
              <a:t>can</a:t>
            </a:r>
            <a:r>
              <a:rPr lang="en-US" sz="2000" dirty="0"/>
              <a:t> be re-identified. Must be on a separate system with access controls.</a:t>
            </a:r>
          </a:p>
          <a:p>
            <a:pPr algn="ctr"/>
            <a:r>
              <a:rPr lang="en-US" sz="2000" dirty="0"/>
              <a:t>Also, must not be re-identifiable with publicly available data.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612DD12C-CBE0-4DD0-A08F-73533E73860B}"/>
              </a:ext>
            </a:extLst>
          </p:cNvPr>
          <p:cNvSpPr/>
          <p:nvPr/>
        </p:nvSpPr>
        <p:spPr>
          <a:xfrm>
            <a:off x="6999759" y="5635068"/>
            <a:ext cx="4658433" cy="1170118"/>
          </a:xfrm>
          <a:prstGeom prst="wedgeRectCallout">
            <a:avLst>
              <a:gd name="adj1" fmla="val -56881"/>
              <a:gd name="adj2" fmla="val -44108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Examples include replacing a specific field with the average across all records or even shuffling PII fields amongst the records in the set.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632ADA3B-1187-43A1-8652-E58BD13052FE}"/>
              </a:ext>
            </a:extLst>
          </p:cNvPr>
          <p:cNvSpPr/>
          <p:nvPr/>
        </p:nvSpPr>
        <p:spPr>
          <a:xfrm>
            <a:off x="1479194" y="160568"/>
            <a:ext cx="3768666" cy="1515092"/>
          </a:xfrm>
          <a:prstGeom prst="wedgeRectCallout">
            <a:avLst>
              <a:gd name="adj1" fmla="val 68452"/>
              <a:gd name="adj2" fmla="val 5594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Replacing fields with a hash or other opaque identifier is sometimes called </a:t>
            </a:r>
            <a:r>
              <a:rPr lang="en-US" sz="2000" b="1" i="1" u="sng" dirty="0"/>
              <a:t>tokenization</a:t>
            </a:r>
            <a:endParaRPr lang="en-US" sz="2000" u="sng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D921BD-7A99-45E8-AF1A-8C59D2A2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77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553334" y="3429000"/>
            <a:ext cx="2287357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3200401" y="3247384"/>
            <a:ext cx="2700870" cy="2853954"/>
          </a:xfrm>
          <a:prstGeom prst="rect">
            <a:avLst/>
          </a:prstGeom>
        </p:spPr>
      </p:pic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84F19EF-36D7-4482-98DA-EB003485C079}"/>
              </a:ext>
            </a:extLst>
          </p:cNvPr>
          <p:cNvSpPr/>
          <p:nvPr/>
        </p:nvSpPr>
        <p:spPr>
          <a:xfrm>
            <a:off x="6852464" y="4101886"/>
            <a:ext cx="1380931" cy="75577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Storage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E1D2ECF-0E9F-458B-B61D-E627B41EE50D}"/>
              </a:ext>
            </a:extLst>
          </p:cNvPr>
          <p:cNvSpPr/>
          <p:nvPr/>
        </p:nvSpPr>
        <p:spPr>
          <a:xfrm>
            <a:off x="5974697" y="3326462"/>
            <a:ext cx="3016904" cy="2300473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E307841-1F71-4DB3-B5E3-14D88409CAFA}"/>
              </a:ext>
            </a:extLst>
          </p:cNvPr>
          <p:cNvSpPr/>
          <p:nvPr/>
        </p:nvSpPr>
        <p:spPr>
          <a:xfrm>
            <a:off x="3537659" y="35765"/>
            <a:ext cx="4441372" cy="1441793"/>
          </a:xfrm>
          <a:prstGeom prst="wedgeEllipseCallout">
            <a:avLst>
              <a:gd name="adj1" fmla="val -33856"/>
              <a:gd name="adj2" fmla="val 17991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Obviously, access control to PII is critical.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D987A8C-338B-4935-BC98-18799B94236A}"/>
              </a:ext>
            </a:extLst>
          </p:cNvPr>
          <p:cNvSpPr/>
          <p:nvPr/>
        </p:nvSpPr>
        <p:spPr>
          <a:xfrm>
            <a:off x="8094979" y="856599"/>
            <a:ext cx="3585722" cy="978501"/>
          </a:xfrm>
          <a:prstGeom prst="wedgeEllipseCallout">
            <a:avLst>
              <a:gd name="adj1" fmla="val 38059"/>
              <a:gd name="adj2" fmla="val 237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So, only letting certain users have access.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829CA77-8DF2-4799-9F7A-CC442DC10DC3}"/>
              </a:ext>
            </a:extLst>
          </p:cNvPr>
          <p:cNvSpPr/>
          <p:nvPr/>
        </p:nvSpPr>
        <p:spPr>
          <a:xfrm>
            <a:off x="4599992" y="3458171"/>
            <a:ext cx="2252471" cy="10140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ACCESS GRANTED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22D470E-EC71-4D78-A9D9-722F9B48413D}"/>
              </a:ext>
            </a:extLst>
          </p:cNvPr>
          <p:cNvSpPr/>
          <p:nvPr/>
        </p:nvSpPr>
        <p:spPr>
          <a:xfrm>
            <a:off x="9015516" y="3520442"/>
            <a:ext cx="1932117" cy="10347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ACCESS DENIED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75F6451E-31FE-40A2-A674-3226534589C7}"/>
              </a:ext>
            </a:extLst>
          </p:cNvPr>
          <p:cNvSpPr/>
          <p:nvPr/>
        </p:nvSpPr>
        <p:spPr>
          <a:xfrm>
            <a:off x="8553830" y="3723997"/>
            <a:ext cx="875542" cy="755778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4FDF6FD8-ACA2-40B2-9A57-A2A8A807E4D8}"/>
              </a:ext>
            </a:extLst>
          </p:cNvPr>
          <p:cNvSpPr/>
          <p:nvPr/>
        </p:nvSpPr>
        <p:spPr>
          <a:xfrm>
            <a:off x="5184396" y="1681114"/>
            <a:ext cx="4983061" cy="1566270"/>
          </a:xfrm>
          <a:prstGeom prst="wedgeEllipseCallout">
            <a:avLst>
              <a:gd name="adj1" fmla="val -67680"/>
              <a:gd name="adj2" fmla="val 699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Yes, but there are other options. You could have a program that grants </a:t>
            </a:r>
            <a:r>
              <a:rPr lang="en-US" sz="2000" i="1" dirty="0">
                <a:latin typeface="Comic Sans MS" panose="030F0702030302020204" pitchFamily="66" charset="0"/>
              </a:rPr>
              <a:t>mediated</a:t>
            </a:r>
            <a:r>
              <a:rPr lang="en-US" sz="2000" dirty="0">
                <a:latin typeface="Comic Sans MS" panose="030F0702030302020204" pitchFamily="66" charset="0"/>
              </a:rPr>
              <a:t> access to the PII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12E9E7F0-6BEF-4FD3-BDE8-945E08F1CAC5}"/>
              </a:ext>
            </a:extLst>
          </p:cNvPr>
          <p:cNvSpPr/>
          <p:nvPr/>
        </p:nvSpPr>
        <p:spPr>
          <a:xfrm>
            <a:off x="6463004" y="5307075"/>
            <a:ext cx="2158482" cy="612648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Access</a:t>
            </a: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E19D7FA1-2F7D-49C1-9BED-A8C33CB8BFF7}"/>
              </a:ext>
            </a:extLst>
          </p:cNvPr>
          <p:cNvSpPr/>
          <p:nvPr/>
        </p:nvSpPr>
        <p:spPr>
          <a:xfrm rot="10800000">
            <a:off x="7299928" y="5481119"/>
            <a:ext cx="2720495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115FE128-8C14-4BA5-93C6-DB3DD1536815}"/>
              </a:ext>
            </a:extLst>
          </p:cNvPr>
          <p:cNvSpPr/>
          <p:nvPr/>
        </p:nvSpPr>
        <p:spPr>
          <a:xfrm>
            <a:off x="7299929" y="4825140"/>
            <a:ext cx="484632" cy="60209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54E1D-6BAA-4553-B497-F20BC17A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54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4C51-DB6A-4083-803C-0E6ABD37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Auditable Events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System Monitoring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5D4D528-B42B-4635-9315-B60AC67F58D7}"/>
              </a:ext>
            </a:extLst>
          </p:cNvPr>
          <p:cNvSpPr/>
          <p:nvPr/>
        </p:nvSpPr>
        <p:spPr>
          <a:xfrm>
            <a:off x="6204856" y="4823926"/>
            <a:ext cx="1380931" cy="75577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Storage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A9A2292-F911-40B0-BFAB-753112504D01}"/>
              </a:ext>
            </a:extLst>
          </p:cNvPr>
          <p:cNvSpPr/>
          <p:nvPr/>
        </p:nvSpPr>
        <p:spPr>
          <a:xfrm>
            <a:off x="6204856" y="3240053"/>
            <a:ext cx="1380931" cy="75577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Normal Storage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FBAEC6C1-C4D3-4AC8-A4D8-7C2BF9D6132B}"/>
              </a:ext>
            </a:extLst>
          </p:cNvPr>
          <p:cNvSpPr/>
          <p:nvPr/>
        </p:nvSpPr>
        <p:spPr>
          <a:xfrm>
            <a:off x="3716324" y="2410788"/>
            <a:ext cx="939652" cy="685385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16396BFA-54EC-4719-8AA9-D16AB8A75997}"/>
              </a:ext>
            </a:extLst>
          </p:cNvPr>
          <p:cNvSpPr/>
          <p:nvPr/>
        </p:nvSpPr>
        <p:spPr>
          <a:xfrm>
            <a:off x="3716322" y="3656786"/>
            <a:ext cx="939652" cy="645370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283F8A74-A13B-49CC-AA42-5988EA032AC5}"/>
              </a:ext>
            </a:extLst>
          </p:cNvPr>
          <p:cNvSpPr/>
          <p:nvPr/>
        </p:nvSpPr>
        <p:spPr>
          <a:xfrm>
            <a:off x="3716322" y="4799783"/>
            <a:ext cx="939652" cy="708356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100363-51F5-41E3-9A49-FC8E23F9F30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55973" y="3617943"/>
            <a:ext cx="1548883" cy="37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58531B-DE42-4C86-8BD6-E15E8D90220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4655976" y="2753481"/>
            <a:ext cx="1548880" cy="8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692B9-9FB2-47CC-8668-337D629DA373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>
            <a:off x="4655974" y="3979471"/>
            <a:ext cx="1548882" cy="122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C9B35-C8C3-4416-8D58-0776C86DC486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4655974" y="5153961"/>
            <a:ext cx="1548882" cy="4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0DA03-4720-49C9-A364-FAEC8866BD1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55976" y="2753481"/>
            <a:ext cx="1331169" cy="168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55551375-9D61-48DF-AAC8-27B4C5ABC7F5}"/>
              </a:ext>
            </a:extLst>
          </p:cNvPr>
          <p:cNvSpPr/>
          <p:nvPr/>
        </p:nvSpPr>
        <p:spPr>
          <a:xfrm>
            <a:off x="5896942" y="4400128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3B6EB137-DE57-4D69-A285-881E8190D544}"/>
              </a:ext>
            </a:extLst>
          </p:cNvPr>
          <p:cNvSpPr/>
          <p:nvPr/>
        </p:nvSpPr>
        <p:spPr>
          <a:xfrm>
            <a:off x="6005804" y="4584418"/>
            <a:ext cx="1685731" cy="109166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0CD0226-B159-4B75-A8F6-260B8A9A2447}"/>
              </a:ext>
            </a:extLst>
          </p:cNvPr>
          <p:cNvSpPr/>
          <p:nvPr/>
        </p:nvSpPr>
        <p:spPr>
          <a:xfrm>
            <a:off x="5974697" y="3057330"/>
            <a:ext cx="1685731" cy="109166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E948A96-9E77-443B-B122-87939611DA5B}"/>
              </a:ext>
            </a:extLst>
          </p:cNvPr>
          <p:cNvSpPr/>
          <p:nvPr/>
        </p:nvSpPr>
        <p:spPr>
          <a:xfrm>
            <a:off x="5749193" y="3892405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92BDF-BC40-498F-94C5-C7F2418208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55974" y="4108577"/>
            <a:ext cx="1240968" cy="104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lowchart: Predefined Process 38">
            <a:extLst>
              <a:ext uri="{FF2B5EF4-FFF2-40B4-BE49-F238E27FC236}">
                <a16:creationId xmlns:a16="http://schemas.microsoft.com/office/drawing/2014/main" id="{638E81E9-1028-419C-90D2-3D3F654A16D8}"/>
              </a:ext>
            </a:extLst>
          </p:cNvPr>
          <p:cNvSpPr/>
          <p:nvPr/>
        </p:nvSpPr>
        <p:spPr>
          <a:xfrm>
            <a:off x="9246636" y="3656786"/>
            <a:ext cx="1768108" cy="64537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Processing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10FBE51C-EE26-4440-865B-B9E455A56905}"/>
              </a:ext>
            </a:extLst>
          </p:cNvPr>
          <p:cNvSpPr/>
          <p:nvPr/>
        </p:nvSpPr>
        <p:spPr>
          <a:xfrm>
            <a:off x="9246635" y="4795448"/>
            <a:ext cx="1768109" cy="653627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Processing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612DD12C-CBE0-4DD0-A08F-73533E73860B}"/>
              </a:ext>
            </a:extLst>
          </p:cNvPr>
          <p:cNvSpPr/>
          <p:nvPr/>
        </p:nvSpPr>
        <p:spPr>
          <a:xfrm>
            <a:off x="3546130" y="762833"/>
            <a:ext cx="3150635" cy="884823"/>
          </a:xfrm>
          <a:prstGeom prst="wedgeRectCallout">
            <a:avLst>
              <a:gd name="adj1" fmla="val 26179"/>
              <a:gd name="adj2" fmla="val 3147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Any PII activity that violates policy, </a:t>
            </a:r>
            <a:r>
              <a:rPr lang="en-US" sz="2000" b="1" i="1" dirty="0"/>
              <a:t>even if unsuccessful</a:t>
            </a:r>
            <a:r>
              <a:rPr lang="en-US" sz="2000" dirty="0"/>
              <a:t>, should be audited.</a:t>
            </a:r>
          </a:p>
        </p:txBody>
      </p: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7D787E7C-2A5C-4F2A-A0B9-68A171843283}"/>
              </a:ext>
            </a:extLst>
          </p:cNvPr>
          <p:cNvSpPr/>
          <p:nvPr/>
        </p:nvSpPr>
        <p:spPr>
          <a:xfrm>
            <a:off x="9246636" y="2475152"/>
            <a:ext cx="1826832" cy="733406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Non-PII Processing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482E-E6A0-4E8F-A48D-3EAA6FD1A9FC}"/>
              </a:ext>
            </a:extLst>
          </p:cNvPr>
          <p:cNvCxnSpPr>
            <a:cxnSpLocks/>
          </p:cNvCxnSpPr>
          <p:nvPr/>
        </p:nvCxnSpPr>
        <p:spPr>
          <a:xfrm flipV="1">
            <a:off x="7585787" y="4044020"/>
            <a:ext cx="690466" cy="115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98A5EA6A-CADB-4AF4-B494-953D6CF8232A}"/>
              </a:ext>
            </a:extLst>
          </p:cNvPr>
          <p:cNvSpPr/>
          <p:nvPr/>
        </p:nvSpPr>
        <p:spPr>
          <a:xfrm>
            <a:off x="8088086" y="3850423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1F26AE-6B8C-4BF5-A097-6C64A740B3F4}"/>
              </a:ext>
            </a:extLst>
          </p:cNvPr>
          <p:cNvCxnSpPr>
            <a:cxnSpLocks/>
            <a:stCxn id="6" idx="4"/>
            <a:endCxn id="39" idx="1"/>
          </p:cNvCxnSpPr>
          <p:nvPr/>
        </p:nvCxnSpPr>
        <p:spPr>
          <a:xfrm flipV="1">
            <a:off x="7585787" y="3979471"/>
            <a:ext cx="1660849" cy="122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97635F-252F-4CBF-A2D6-87A96A5CEE4C}"/>
              </a:ext>
            </a:extLst>
          </p:cNvPr>
          <p:cNvCxnSpPr>
            <a:cxnSpLocks/>
            <a:stCxn id="6" idx="4"/>
            <a:endCxn id="40" idx="1"/>
          </p:cNvCxnSpPr>
          <p:nvPr/>
        </p:nvCxnSpPr>
        <p:spPr>
          <a:xfrm flipV="1">
            <a:off x="7585787" y="5122262"/>
            <a:ext cx="1660848" cy="7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4CADA2-AA15-4987-B0A5-F041A10ECB38}"/>
              </a:ext>
            </a:extLst>
          </p:cNvPr>
          <p:cNvCxnSpPr>
            <a:cxnSpLocks/>
            <a:stCxn id="7" idx="4"/>
            <a:endCxn id="46" idx="1"/>
          </p:cNvCxnSpPr>
          <p:nvPr/>
        </p:nvCxnSpPr>
        <p:spPr>
          <a:xfrm flipV="1">
            <a:off x="7585787" y="2841855"/>
            <a:ext cx="1660849" cy="77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5F314D-67D6-478D-B02C-4BA3867F3C10}"/>
              </a:ext>
            </a:extLst>
          </p:cNvPr>
          <p:cNvCxnSpPr>
            <a:cxnSpLocks/>
            <a:stCxn id="7" idx="4"/>
            <a:endCxn id="39" idx="1"/>
          </p:cNvCxnSpPr>
          <p:nvPr/>
        </p:nvCxnSpPr>
        <p:spPr>
          <a:xfrm>
            <a:off x="7585787" y="3617943"/>
            <a:ext cx="1660849" cy="36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E5BD2AA4-45F2-4A7F-9F00-98ACDA6F6402}"/>
              </a:ext>
            </a:extLst>
          </p:cNvPr>
          <p:cNvSpPr/>
          <p:nvPr/>
        </p:nvSpPr>
        <p:spPr>
          <a:xfrm>
            <a:off x="7482981" y="762833"/>
            <a:ext cx="3449386" cy="884823"/>
          </a:xfrm>
          <a:prstGeom prst="wedgeRectCallout">
            <a:avLst>
              <a:gd name="adj1" fmla="val -27138"/>
              <a:gd name="adj2" fmla="val 3032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Information monitors, such as </a:t>
            </a:r>
            <a:r>
              <a:rPr lang="en-US" sz="2000" b="1" dirty="0"/>
              <a:t>data loss prevention</a:t>
            </a:r>
            <a:r>
              <a:rPr lang="en-US" sz="2000" dirty="0"/>
              <a:t> systems can find and block PII transfers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3DD3F-E458-48E6-A304-17E05088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5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Sanitization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553334" y="3429000"/>
            <a:ext cx="2287357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3200401" y="3247384"/>
            <a:ext cx="2700870" cy="2853954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E307841-1F71-4DB3-B5E3-14D88409CAFA}"/>
              </a:ext>
            </a:extLst>
          </p:cNvPr>
          <p:cNvSpPr/>
          <p:nvPr/>
        </p:nvSpPr>
        <p:spPr>
          <a:xfrm>
            <a:off x="3636453" y="267410"/>
            <a:ext cx="4441372" cy="1441793"/>
          </a:xfrm>
          <a:prstGeom prst="wedgeEllipseCallout">
            <a:avLst>
              <a:gd name="adj1" fmla="val -33856"/>
              <a:gd name="adj2" fmla="val 17991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When media that has stored PII has reached the end of its lifecycle, it should be </a:t>
            </a:r>
            <a:r>
              <a:rPr lang="en-US" sz="2000" b="1" i="1" dirty="0">
                <a:latin typeface="Comic Sans MS" panose="030F0702030302020204" pitchFamily="66" charset="0"/>
              </a:rPr>
              <a:t>sanitized.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D987A8C-338B-4935-BC98-18799B94236A}"/>
              </a:ext>
            </a:extLst>
          </p:cNvPr>
          <p:cNvSpPr/>
          <p:nvPr/>
        </p:nvSpPr>
        <p:spPr>
          <a:xfrm>
            <a:off x="6852464" y="1233182"/>
            <a:ext cx="4033187" cy="1316211"/>
          </a:xfrm>
          <a:prstGeom prst="wedgeEllipseCallout">
            <a:avLst>
              <a:gd name="adj1" fmla="val 59215"/>
              <a:gd name="adj2" fmla="val 133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This I </a:t>
            </a:r>
            <a:r>
              <a:rPr lang="en-US" sz="2000" b="1" i="1" dirty="0">
                <a:latin typeface="Comic Sans MS" panose="030F0702030302020204" pitchFamily="66" charset="0"/>
              </a:rPr>
              <a:t>have</a:t>
            </a:r>
            <a:r>
              <a:rPr lang="en-US" sz="2000" dirty="0">
                <a:latin typeface="Comic Sans MS" panose="030F0702030302020204" pitchFamily="66" charset="0"/>
              </a:rPr>
              <a:t> heard about. You basically make the media unusable</a:t>
            </a:r>
          </a:p>
        </p:txBody>
      </p:sp>
      <p:pic>
        <p:nvPicPr>
          <p:cNvPr id="15" name="Picture 14" descr="A close up of electronics&#10;&#10;Description automatically generated">
            <a:extLst>
              <a:ext uri="{FF2B5EF4-FFF2-40B4-BE49-F238E27FC236}">
                <a16:creationId xmlns:a16="http://schemas.microsoft.com/office/drawing/2014/main" id="{A303AB04-A8AE-4142-A096-CA0641C0E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54660" y="3699008"/>
            <a:ext cx="1219200" cy="1219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123C6C-A1A2-4CAC-A1F6-CF4A3ED622B6}"/>
              </a:ext>
            </a:extLst>
          </p:cNvPr>
          <p:cNvSpPr txBox="1"/>
          <p:nvPr/>
        </p:nvSpPr>
        <p:spPr>
          <a:xfrm>
            <a:off x="7853891" y="394112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7" tooltip="https://graphicdesign.stackexchange.com/questions/323/new-generation-of-save-icon-that-is-not-a-disk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8" tooltip="https://creativecommons.org/licenses/by-sa/3.0/"/>
              </a:rPr>
              <a:t>CC BY-SA</a:t>
            </a:r>
            <a:endParaRPr lang="en-US" sz="9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CDE545-8CC2-4510-8433-15BBDB763FF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381513" y="3212749"/>
            <a:ext cx="724602" cy="1007218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FB4E07-C066-4CE3-B70F-A61D6F148A41}"/>
              </a:ext>
            </a:extLst>
          </p:cNvPr>
          <p:cNvCxnSpPr>
            <a:cxnSpLocks/>
            <a:stCxn id="27" idx="6"/>
          </p:cNvCxnSpPr>
          <p:nvPr/>
        </p:nvCxnSpPr>
        <p:spPr>
          <a:xfrm flipH="1">
            <a:off x="7613078" y="3212749"/>
            <a:ext cx="606488" cy="1007218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F1C55F7-5251-4829-A2D9-17191BF07A47}"/>
              </a:ext>
            </a:extLst>
          </p:cNvPr>
          <p:cNvSpPr/>
          <p:nvPr/>
        </p:nvSpPr>
        <p:spPr>
          <a:xfrm>
            <a:off x="7074669" y="4138521"/>
            <a:ext cx="579182" cy="17008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B6459AD-8810-4A6F-A052-1A024DF7DC65}"/>
              </a:ext>
            </a:extLst>
          </p:cNvPr>
          <p:cNvSpPr/>
          <p:nvPr/>
        </p:nvSpPr>
        <p:spPr>
          <a:xfrm>
            <a:off x="6381513" y="3000767"/>
            <a:ext cx="1838053" cy="423963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84F19EF-36D7-4482-98DA-EB003485C079}"/>
              </a:ext>
            </a:extLst>
          </p:cNvPr>
          <p:cNvSpPr/>
          <p:nvPr/>
        </p:nvSpPr>
        <p:spPr>
          <a:xfrm>
            <a:off x="6665149" y="2545122"/>
            <a:ext cx="1380931" cy="75577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Storage</a:t>
            </a:r>
          </a:p>
        </p:txBody>
      </p:sp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2D83B4A1-65DD-4531-B352-CF5A2543F092}"/>
              </a:ext>
            </a:extLst>
          </p:cNvPr>
          <p:cNvSpPr/>
          <p:nvPr/>
        </p:nvSpPr>
        <p:spPr>
          <a:xfrm>
            <a:off x="5299866" y="5037251"/>
            <a:ext cx="4441372" cy="1441793"/>
          </a:xfrm>
          <a:prstGeom prst="wedgeEllipseCallout">
            <a:avLst>
              <a:gd name="adj1" fmla="val -57175"/>
              <a:gd name="adj2" fmla="val -660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Yeah, with hard drives there’s a process called </a:t>
            </a:r>
            <a:r>
              <a:rPr lang="en-US" sz="2000" i="1" dirty="0">
                <a:latin typeface="Comic Sans MS" panose="030F0702030302020204" pitchFamily="66" charset="0"/>
              </a:rPr>
              <a:t>degaussing</a:t>
            </a:r>
            <a:r>
              <a:rPr lang="en-US" sz="2000" dirty="0">
                <a:latin typeface="Comic Sans MS" panose="030F0702030302020204" pitchFamily="66" charset="0"/>
              </a:rPr>
              <a:t>, which uses a magnetic field.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A7080D-03CF-44D7-A239-976A7888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58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6876-FB30-453A-8AF3-43D93BCE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B1B3-67B8-477D-A81E-03AA6177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covered a lot of ground for both security and privacy.</a:t>
            </a:r>
          </a:p>
          <a:p>
            <a:r>
              <a:rPr lang="en-US" dirty="0"/>
              <a:t>One point that should be clear: both are complex subjects</a:t>
            </a:r>
          </a:p>
          <a:p>
            <a:r>
              <a:rPr lang="en-US" dirty="0"/>
              <a:t>Your organization may need an SME to help you navigate</a:t>
            </a:r>
          </a:p>
          <a:p>
            <a:endParaRPr lang="en-US" dirty="0"/>
          </a:p>
          <a:p>
            <a:r>
              <a:rPr lang="en-US" dirty="0"/>
              <a:t>But, as the data person, </a:t>
            </a:r>
            <a:r>
              <a:rPr lang="en-US" b="1" i="1" dirty="0"/>
              <a:t>you </a:t>
            </a:r>
            <a:r>
              <a:rPr lang="en-US" dirty="0"/>
              <a:t>hold the keys to the most critical part!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AABEA-9A99-44E8-9BCF-FFCEAC9F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7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this idea…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179774" cy="2400896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Data-At-Use:</a:t>
            </a:r>
          </a:p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information in CPU, RAM, registers, etc. for current processing and applications</a:t>
            </a:r>
          </a:p>
          <a:p>
            <a:endParaRPr lang="en-US" sz="2000" b="1" u="sng" dirty="0">
              <a:solidFill>
                <a:schemeClr val="bg1">
                  <a:lumMod val="6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Security approaches: full memory encryption, secure enclaves, isolated systems, homomorphic encryption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94718" y="4101661"/>
            <a:ext cx="2175231" cy="1898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034793" cy="2034793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217984" y="3184622"/>
            <a:ext cx="2743200" cy="1300644"/>
          </a:xfrm>
          <a:prstGeom prst="wedgeEllipseCallout">
            <a:avLst>
              <a:gd name="adj1" fmla="val -67327"/>
              <a:gd name="adj2" fmla="val 63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We’ll come back to this later.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10089500" y="3723685"/>
            <a:ext cx="1564434" cy="1004198"/>
          </a:xfrm>
          <a:prstGeom prst="wedgeEllipseCallout">
            <a:avLst>
              <a:gd name="adj1" fmla="val -66625"/>
              <a:gd name="adj2" fmla="val 20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Why?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6BC2BB1-8373-4F5D-ADB6-921BB044B804}"/>
              </a:ext>
            </a:extLst>
          </p:cNvPr>
          <p:cNvSpPr/>
          <p:nvPr/>
        </p:nvSpPr>
        <p:spPr>
          <a:xfrm>
            <a:off x="4662652" y="4721290"/>
            <a:ext cx="4532066" cy="1989302"/>
          </a:xfrm>
          <a:prstGeom prst="wedgeEllipseCallout">
            <a:avLst>
              <a:gd name="adj1" fmla="val -47198"/>
              <a:gd name="adj2" fmla="val -7732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Today’s a tight lecture anyway. Data-in-Use is easiest to explain with examples that will come up later.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761F3-49DC-41C5-B740-B1EBE850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DB1C-6635-408C-84F5-96CF4F7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</a:t>
            </a:r>
            <a:br>
              <a:rPr lang="en-US" dirty="0"/>
            </a:br>
            <a:r>
              <a:rPr lang="en-US" dirty="0"/>
              <a:t>Data in Motion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3DEBF-D212-40B3-89C2-24DB4537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676186-9046-4554-AEAD-CDE7E7AD37CD}"/>
              </a:ext>
            </a:extLst>
          </p:cNvPr>
          <p:cNvSpPr/>
          <p:nvPr/>
        </p:nvSpPr>
        <p:spPr>
          <a:xfrm>
            <a:off x="3620277" y="684730"/>
            <a:ext cx="5230108" cy="256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latin typeface="MV Boli" panose="02000500030200090000" pitchFamily="2" charset="0"/>
                <a:cs typeface="MV Boli" panose="02000500030200090000" pitchFamily="2" charset="0"/>
              </a:rPr>
              <a:t>Data-At-Motion: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information moving across communications channels including 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within a computer.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u="sng" dirty="0">
                <a:latin typeface="MV Boli" panose="02000500030200090000" pitchFamily="2" charset="0"/>
                <a:cs typeface="MV Boli" panose="02000500030200090000" pitchFamily="2" charset="0"/>
              </a:rPr>
              <a:t>Security approaches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: encryption, entity authentication, key management and ephemeral keys, and conscientious governance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ADFC6-9616-4535-AC95-F2333B184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00196" y="3538284"/>
            <a:ext cx="3269699" cy="285355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26275E7-21A8-48F0-83AF-74C78200140F}"/>
              </a:ext>
            </a:extLst>
          </p:cNvPr>
          <p:cNvSpPr/>
          <p:nvPr/>
        </p:nvSpPr>
        <p:spPr>
          <a:xfrm>
            <a:off x="8052318" y="5035499"/>
            <a:ext cx="3056457" cy="1356340"/>
          </a:xfrm>
          <a:prstGeom prst="cloudCallout">
            <a:avLst>
              <a:gd name="adj1" fmla="val -86493"/>
              <a:gd name="adj2" fmla="val -6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“Ephemeral”?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604D5-812C-4B5E-A544-F013E64A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DA43-CFBF-4F3C-B300-C924802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 of 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92EF-AA20-4286-BA2D-C026FB23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of data security was historically for data in motion</a:t>
            </a:r>
          </a:p>
          <a:p>
            <a:r>
              <a:rPr lang="en-US" dirty="0"/>
              <a:t>Nowadays, the “bad guys” would prefer to steal bulk data in bulk</a:t>
            </a:r>
          </a:p>
          <a:p>
            <a:r>
              <a:rPr lang="en-US" dirty="0"/>
              <a:t>For this audience Data-at-Rest is probably more interesting too</a:t>
            </a:r>
          </a:p>
          <a:p>
            <a:r>
              <a:rPr lang="en-US" dirty="0"/>
              <a:t>But securing data-in-motion is still important; let’s discuss TLS</a:t>
            </a:r>
          </a:p>
          <a:p>
            <a:r>
              <a:rPr lang="en-US" dirty="0"/>
              <a:t>This will illustrate a lot of data-in-motion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D5A64-3BBC-448A-A8C6-1E925F22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6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2A20-6C33-495B-B219-CFB1A9E3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HTTP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F30C1-35E4-41F6-81ED-584BD7DA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411636" y="2515193"/>
            <a:ext cx="1846426" cy="2331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375F8-80B8-436E-9C2D-66DA44B57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086" y="2515193"/>
            <a:ext cx="2601288" cy="2601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C4E91-25F9-4E60-B646-410722F9B522}"/>
              </a:ext>
            </a:extLst>
          </p:cNvPr>
          <p:cNvSpPr txBox="1"/>
          <p:nvPr/>
        </p:nvSpPr>
        <p:spPr>
          <a:xfrm>
            <a:off x="3657600" y="5268286"/>
            <a:ext cx="1805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www.alice.com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22D05A6-2F18-4A5D-B9A1-1B8E14B258F1}"/>
              </a:ext>
            </a:extLst>
          </p:cNvPr>
          <p:cNvSpPr/>
          <p:nvPr/>
        </p:nvSpPr>
        <p:spPr>
          <a:xfrm>
            <a:off x="6342077" y="2617365"/>
            <a:ext cx="394282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4A5E8-D6B6-4650-8563-B0CA39BBEA53}"/>
              </a:ext>
            </a:extLst>
          </p:cNvPr>
          <p:cNvSpPr txBox="1"/>
          <p:nvPr/>
        </p:nvSpPr>
        <p:spPr>
          <a:xfrm>
            <a:off x="6681658" y="2432699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http://alice.com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62C3717-4C6E-4470-9B49-BC392ECC7E04}"/>
              </a:ext>
            </a:extLst>
          </p:cNvPr>
          <p:cNvSpPr/>
          <p:nvPr/>
        </p:nvSpPr>
        <p:spPr>
          <a:xfrm flipH="1">
            <a:off x="5303884" y="3196410"/>
            <a:ext cx="3942824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1" name="Picture 10" descr="A picture containing monitor&#10;&#10;Description automatically generated">
            <a:extLst>
              <a:ext uri="{FF2B5EF4-FFF2-40B4-BE49-F238E27FC236}">
                <a16:creationId xmlns:a16="http://schemas.microsoft.com/office/drawing/2014/main" id="{429B341A-07AC-42D8-8F39-38EB0DDFE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94105" y="3649211"/>
            <a:ext cx="2438400" cy="243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559EF-53DF-45F7-815D-7B786FBD4B36}"/>
              </a:ext>
            </a:extLst>
          </p:cNvPr>
          <p:cNvSpPr txBox="1"/>
          <p:nvPr/>
        </p:nvSpPr>
        <p:spPr>
          <a:xfrm>
            <a:off x="5303884" y="60547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7" tooltip="https://commons.wikimedia.org/wiki/File:1328101978_Web-page.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8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9AE9FC8-3FD4-4E09-A0A7-55E7AA3077B5}"/>
              </a:ext>
            </a:extLst>
          </p:cNvPr>
          <p:cNvSpPr/>
          <p:nvPr/>
        </p:nvSpPr>
        <p:spPr>
          <a:xfrm>
            <a:off x="7281642" y="686883"/>
            <a:ext cx="2692867" cy="898636"/>
          </a:xfrm>
          <a:prstGeom prst="wedgeRectCallout">
            <a:avLst>
              <a:gd name="adj1" fmla="val -57567"/>
              <a:gd name="adj2" fmla="val 14684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http is the language of the Internet. This is an HTTP Request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031E750-C6B1-4BB0-8AD1-E9AAC1F1E099}"/>
              </a:ext>
            </a:extLst>
          </p:cNvPr>
          <p:cNvSpPr/>
          <p:nvPr/>
        </p:nvSpPr>
        <p:spPr>
          <a:xfrm>
            <a:off x="7742284" y="5638293"/>
            <a:ext cx="2692867" cy="898636"/>
          </a:xfrm>
          <a:prstGeom prst="wedgeRectCallout">
            <a:avLst>
              <a:gd name="adj1" fmla="val -52894"/>
              <a:gd name="adj2" fmla="val -263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HTTP response provides the web page to Bob’s computer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FCB4-3F6D-4461-938D-452519D5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0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2A20-6C33-495B-B219-CFB1A9E3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Unencrypted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F30C1-35E4-41F6-81ED-584BD7DA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411636" y="2515193"/>
            <a:ext cx="1846426" cy="2331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375F8-80B8-436E-9C2D-66DA44B57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086" y="2515193"/>
            <a:ext cx="2601288" cy="2601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C4E91-25F9-4E60-B646-410722F9B522}"/>
              </a:ext>
            </a:extLst>
          </p:cNvPr>
          <p:cNvSpPr txBox="1"/>
          <p:nvPr/>
        </p:nvSpPr>
        <p:spPr>
          <a:xfrm>
            <a:off x="3657600" y="5268286"/>
            <a:ext cx="180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www.alice.com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22D05A6-2F18-4A5D-B9A1-1B8E14B258F1}"/>
              </a:ext>
            </a:extLst>
          </p:cNvPr>
          <p:cNvSpPr/>
          <p:nvPr/>
        </p:nvSpPr>
        <p:spPr>
          <a:xfrm>
            <a:off x="6342077" y="2617365"/>
            <a:ext cx="394282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4A5E8-D6B6-4650-8563-B0CA39BBEA53}"/>
              </a:ext>
            </a:extLst>
          </p:cNvPr>
          <p:cNvSpPr txBox="1"/>
          <p:nvPr/>
        </p:nvSpPr>
        <p:spPr>
          <a:xfrm>
            <a:off x="6681658" y="2432699"/>
            <a:ext cx="264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http://alice.com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62C3717-4C6E-4470-9B49-BC392ECC7E04}"/>
              </a:ext>
            </a:extLst>
          </p:cNvPr>
          <p:cNvSpPr/>
          <p:nvPr/>
        </p:nvSpPr>
        <p:spPr>
          <a:xfrm flipH="1">
            <a:off x="5303884" y="3196410"/>
            <a:ext cx="3942824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1" name="Picture 10" descr="A picture containing monitor&#10;&#10;Description automatically generated">
            <a:extLst>
              <a:ext uri="{FF2B5EF4-FFF2-40B4-BE49-F238E27FC236}">
                <a16:creationId xmlns:a16="http://schemas.microsoft.com/office/drawing/2014/main" id="{429B341A-07AC-42D8-8F39-38EB0DDFE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94105" y="3649211"/>
            <a:ext cx="2438400" cy="2438400"/>
          </a:xfrm>
          <a:prstGeom prst="rect">
            <a:avLst/>
          </a:prstGeom>
        </p:spPr>
      </p:pic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A8A3F50-9445-4C04-9604-E068287BD9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08639" y="350609"/>
            <a:ext cx="1666875" cy="1695450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0711C61-FE42-414E-9B13-8DBB14A8C19A}"/>
              </a:ext>
            </a:extLst>
          </p:cNvPr>
          <p:cNvSpPr/>
          <p:nvPr/>
        </p:nvSpPr>
        <p:spPr>
          <a:xfrm>
            <a:off x="6212643" y="2010510"/>
            <a:ext cx="3020843" cy="243840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E32A10-1199-4E8D-A6FA-FB662FCF8405}"/>
              </a:ext>
            </a:extLst>
          </p:cNvPr>
          <p:cNvCxnSpPr>
            <a:cxnSpLocks/>
          </p:cNvCxnSpPr>
          <p:nvPr/>
        </p:nvCxnSpPr>
        <p:spPr>
          <a:xfrm flipV="1">
            <a:off x="6289640" y="1602298"/>
            <a:ext cx="295718" cy="1257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82817-3182-4A5B-89B0-8CBB63C34269}"/>
              </a:ext>
            </a:extLst>
          </p:cNvPr>
          <p:cNvCxnSpPr>
            <a:cxnSpLocks/>
          </p:cNvCxnSpPr>
          <p:nvPr/>
        </p:nvCxnSpPr>
        <p:spPr>
          <a:xfrm flipH="1" flipV="1">
            <a:off x="6580887" y="1627703"/>
            <a:ext cx="1371877" cy="39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503A141-9E67-4FDE-ACE4-F1C98C90F202}"/>
              </a:ext>
            </a:extLst>
          </p:cNvPr>
          <p:cNvSpPr/>
          <p:nvPr/>
        </p:nvSpPr>
        <p:spPr>
          <a:xfrm>
            <a:off x="8098759" y="610973"/>
            <a:ext cx="2748206" cy="1149998"/>
          </a:xfrm>
          <a:prstGeom prst="wedgeRectCallout">
            <a:avLst>
              <a:gd name="adj1" fmla="val -47330"/>
              <a:gd name="adj2" fmla="val 788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 hacker can eavesdrop on the unencrypted HTTP communication.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F32D90-254B-46F3-86AD-F417C793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045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</TotalTime>
  <Words>2721</Words>
  <Application>Microsoft Office PowerPoint</Application>
  <PresentationFormat>Widescreen</PresentationFormat>
  <Paragraphs>394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Comic Sans MS</vt:lpstr>
      <vt:lpstr>Corbel</vt:lpstr>
      <vt:lpstr>Courier New</vt:lpstr>
      <vt:lpstr>MV Boli</vt:lpstr>
      <vt:lpstr>Wingdings 2</vt:lpstr>
      <vt:lpstr>Frame</vt:lpstr>
      <vt:lpstr>Data Security and Privacy Basics</vt:lpstr>
      <vt:lpstr>Part I Data Security Basics</vt:lpstr>
      <vt:lpstr>Three States of Digital Data</vt:lpstr>
      <vt:lpstr>Securing  Data in Use</vt:lpstr>
      <vt:lpstr>Skipping this idea…</vt:lpstr>
      <vt:lpstr>Securing  Data in Motion</vt:lpstr>
      <vt:lpstr>The Origin of Data Security</vt:lpstr>
      <vt:lpstr>Standard HTTP Messages</vt:lpstr>
      <vt:lpstr>Unencrypted Channels</vt:lpstr>
      <vt:lpstr>Un- authenticated Channels</vt:lpstr>
      <vt:lpstr>Minimum Data-in-Motion Security</vt:lpstr>
      <vt:lpstr>HTTPS:  HTTP over TLS</vt:lpstr>
      <vt:lpstr>TLS*: Start with a Firm Handshake</vt:lpstr>
      <vt:lpstr>TLS:  Stranger Danger</vt:lpstr>
      <vt:lpstr>TLS: Get a Temporary Key</vt:lpstr>
      <vt:lpstr>TLS: Bulk Data</vt:lpstr>
      <vt:lpstr>Other Data-in-Motion Issues</vt:lpstr>
      <vt:lpstr>Securing Data at Rest</vt:lpstr>
      <vt:lpstr>Skipping this Idea too…</vt:lpstr>
      <vt:lpstr>The New World of Big Data, Cloud Storage, etc.</vt:lpstr>
      <vt:lpstr>Data Lake Overview</vt:lpstr>
      <vt:lpstr>Data Lake Security Challenges</vt:lpstr>
      <vt:lpstr>The Gmail Example</vt:lpstr>
      <vt:lpstr>Part II Summary</vt:lpstr>
      <vt:lpstr>Part II Data Privacy Basics</vt:lpstr>
      <vt:lpstr>Data Privacy</vt:lpstr>
      <vt:lpstr>Why it matters</vt:lpstr>
      <vt:lpstr>Data as a Means of Control</vt:lpstr>
      <vt:lpstr>Technology vs Law vs Policy</vt:lpstr>
      <vt:lpstr>Data Ownership vs Stewardship</vt:lpstr>
      <vt:lpstr>Data Privacy Technology Goals*</vt:lpstr>
      <vt:lpstr>Personal Information/PII</vt:lpstr>
      <vt:lpstr>PII in the United States</vt:lpstr>
      <vt:lpstr>PII Audit</vt:lpstr>
      <vt:lpstr>Distinguishing Data</vt:lpstr>
      <vt:lpstr>Tracing Data</vt:lpstr>
      <vt:lpstr>Linking Data (linked or linkable)</vt:lpstr>
      <vt:lpstr>PII Audit Solutions</vt:lpstr>
      <vt:lpstr>PII Safeguards*</vt:lpstr>
      <vt:lpstr>Minimizing PII Use, Collection, and Retention</vt:lpstr>
      <vt:lpstr>Minimizing PII Use, Collection, and Retention (2)</vt:lpstr>
      <vt:lpstr>Limiting PII Storage</vt:lpstr>
      <vt:lpstr>Minimizing PII Use, Collection, and Retention (3)</vt:lpstr>
      <vt:lpstr>De-Identification and Anonymization</vt:lpstr>
      <vt:lpstr>Access Controls</vt:lpstr>
      <vt:lpstr>Auditable Events  and  System Monitoring</vt:lpstr>
      <vt:lpstr>Media Sanitization</vt:lpstr>
      <vt:lpstr>Security and Privacy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 and Privacy Basics</dc:title>
  <dc:creator>Seth Nielson</dc:creator>
  <cp:lastModifiedBy>Seth Nielson</cp:lastModifiedBy>
  <cp:revision>2</cp:revision>
  <dcterms:created xsi:type="dcterms:W3CDTF">2019-10-09T17:14:19Z</dcterms:created>
  <dcterms:modified xsi:type="dcterms:W3CDTF">2019-10-09T17:24:51Z</dcterms:modified>
</cp:coreProperties>
</file>