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403" r:id="rId3"/>
    <p:sldId id="378" r:id="rId4"/>
    <p:sldId id="345" r:id="rId5"/>
    <p:sldId id="348" r:id="rId6"/>
    <p:sldId id="349" r:id="rId7"/>
    <p:sldId id="350" r:id="rId8"/>
    <p:sldId id="330" r:id="rId9"/>
    <p:sldId id="347" r:id="rId10"/>
    <p:sldId id="404" r:id="rId11"/>
    <p:sldId id="351" r:id="rId12"/>
    <p:sldId id="405" r:id="rId13"/>
    <p:sldId id="352" r:id="rId14"/>
    <p:sldId id="329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364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uraltravelguide.com/how-to-plan-a-trip-choosing-attractio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older-file-icon-archive-storage-309052/" TargetMode="External"/><Relationship Id="rId3" Type="http://schemas.openxmlformats.org/officeDocument/2006/relationships/hyperlink" Target="https://www.vexels.com/vectors/preview/71076/people-sitting-in-chairs-silhouette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nigeria.tradeportal.org/procedure/127/step/1592?l=en&amp;includeSearch=false" TargetMode="External"/><Relationship Id="rId10" Type="http://schemas.openxmlformats.org/officeDocument/2006/relationships/hyperlink" Target="https://pixabay.com/en/user-person-people-profile-account-1633249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xels.com/vectors/preview/71076/people-sitting-in-chairs-silhouettes" TargetMode="External"/><Relationship Id="rId7" Type="http://schemas.openxmlformats.org/officeDocument/2006/relationships/hyperlink" Target="https://pixabay.com/en/door-closed-chain-wooden-entrance-57628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openclipart.org/detail/176509/comic-style-servers-by-rubejar-176509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_Man_Sittin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xels.com/vectors/preview/71076/people-sitting-in-chairs-silhouettes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inglearner.me/2013/12/01/when-didactic-met-co-operative/comment-page-1/" TargetMode="External"/><Relationship Id="rId7" Type="http://schemas.openxmlformats.org/officeDocument/2006/relationships/hyperlink" Target="https://www.vexels.com/vectors/preview/71076/people-sitting-in-chairs-silhouet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mmons.wikimedia.org/wiki/File:Work_Man_Sitting.sv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4D3D-478A-4072-8DB9-8CC07127D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Quality and </a:t>
            </a:r>
            <a:r>
              <a:rPr lang="en-US"/>
              <a:t>Data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48F4-3403-448F-A7EA-694D50DCC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Security, Fall 2019</a:t>
            </a:r>
          </a:p>
          <a:p>
            <a:r>
              <a:rPr lang="en-US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35668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Engagement and </a:t>
            </a:r>
            <a:br>
              <a:rPr lang="en-US" dirty="0"/>
            </a:br>
            <a:r>
              <a:rPr lang="en-US" dirty="0"/>
              <a:t>Access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094515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</a:t>
            </a:r>
            <a:r>
              <a:rPr 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outline and enforce rules of engagement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decision rights,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18974" y="4406448"/>
            <a:ext cx="2024484" cy="1766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4269995"/>
            <a:ext cx="1993101" cy="1993101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866819" y="3247054"/>
            <a:ext cx="3236170" cy="1868088"/>
          </a:xfrm>
          <a:prstGeom prst="wedgeEllipseCallout">
            <a:avLst>
              <a:gd name="adj1" fmla="val -60192"/>
              <a:gd name="adj2" fmla="val 1409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Or let’s go back to privacy. Restricting PII to a single DB is no good if…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8937344" y="3717091"/>
            <a:ext cx="2743200" cy="1299525"/>
          </a:xfrm>
          <a:prstGeom prst="wedgeEllipseCallout">
            <a:avLst>
              <a:gd name="adj1" fmla="val -58464"/>
              <a:gd name="adj2" fmla="val 1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… you have no idea who can access the DB!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D7D5013-5A58-4A0B-B0F0-19360F99FBBD}"/>
              </a:ext>
            </a:extLst>
          </p:cNvPr>
          <p:cNvSpPr/>
          <p:nvPr/>
        </p:nvSpPr>
        <p:spPr>
          <a:xfrm>
            <a:off x="5404570" y="5854490"/>
            <a:ext cx="2160667" cy="817212"/>
          </a:xfrm>
          <a:prstGeom prst="wedgeEllipseCallout">
            <a:avLst>
              <a:gd name="adj1" fmla="val -82414"/>
              <a:gd name="adj2" fmla="val -1796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You’re catching 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B8A3D-89CA-4314-8107-258C604A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 and</a:t>
            </a:r>
            <a:br>
              <a:rPr lang="en-US" dirty="0"/>
            </a:br>
            <a:r>
              <a:rPr lang="en-US" dirty="0"/>
              <a:t>Audit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accountabilities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4232930"/>
            <a:ext cx="2326233" cy="2030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168540" cy="216854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907560" y="3556480"/>
            <a:ext cx="3516429" cy="2168539"/>
          </a:xfrm>
          <a:prstGeom prst="wedgeEllipseCallout">
            <a:avLst>
              <a:gd name="adj1" fmla="val -55383"/>
              <a:gd name="adj2" fmla="val -31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Similarly, without effective accountability in an organization, audits will also not be effective. 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578026" y="3629598"/>
            <a:ext cx="1699917" cy="1091692"/>
          </a:xfrm>
          <a:prstGeom prst="wedgeEllipseCallout">
            <a:avLst>
              <a:gd name="adj1" fmla="val -73359"/>
              <a:gd name="adj2" fmla="val 1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 see that…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3D00B-7D04-470B-ACE3-14335D3E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 and</a:t>
            </a:r>
            <a:br>
              <a:rPr lang="en-US" dirty="0"/>
            </a:br>
            <a:r>
              <a:rPr lang="en-US" dirty="0"/>
              <a:t>Audit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accountabilities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08447" y="4069890"/>
            <a:ext cx="2011347" cy="1755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03295" y="4038343"/>
            <a:ext cx="2134927" cy="213492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941116" y="3610948"/>
            <a:ext cx="3482873" cy="2114072"/>
          </a:xfrm>
          <a:prstGeom prst="wedgeEllipseCallout">
            <a:avLst>
              <a:gd name="adj1" fmla="val -57310"/>
              <a:gd name="adj2" fmla="val -1341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Suppose an audit reveals that PII was retained incorrectly. If no one is accountable…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It won’t change.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4E2B2-CD41-44D4-ADA3-7921CE1E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4433316"/>
            <a:ext cx="2096625" cy="1829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134927" cy="213492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823670" y="3442068"/>
            <a:ext cx="3600319" cy="2282952"/>
          </a:xfrm>
          <a:prstGeom prst="wedgeEllipseCallout">
            <a:avLst>
              <a:gd name="adj1" fmla="val -55383"/>
              <a:gd name="adj2" fmla="val -31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On a related note, what do you know about </a:t>
            </a:r>
          </a:p>
          <a:p>
            <a:pPr algn="ctr"/>
            <a:r>
              <a:rPr lang="en-US" sz="2000" b="1" i="1" dirty="0">
                <a:latin typeface="Comic Sans MS" panose="030F0702030302020204" pitchFamily="66" charset="0"/>
              </a:rPr>
              <a:t>key management</a:t>
            </a:r>
            <a:r>
              <a:rPr lang="en-US" sz="2000" dirty="0">
                <a:latin typeface="Comic Sans MS" panose="030F0702030302020204" pitchFamily="66" charset="0"/>
              </a:rPr>
              <a:t> or the </a:t>
            </a:r>
          </a:p>
          <a:p>
            <a:pPr algn="ctr"/>
            <a:r>
              <a:rPr lang="en-US" sz="2000" b="1" i="1" dirty="0">
                <a:latin typeface="Comic Sans MS" panose="030F0702030302020204" pitchFamily="66" charset="0"/>
              </a:rPr>
              <a:t>key </a:t>
            </a:r>
            <a:r>
              <a:rPr lang="en-US" sz="2000" b="1" i="1" dirty="0" err="1">
                <a:latin typeface="Comic Sans MS" panose="030F0702030302020204" pitchFamily="66" charset="0"/>
              </a:rPr>
              <a:t>lifecyle</a:t>
            </a:r>
            <a:r>
              <a:rPr lang="en-US" sz="200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84857"/>
              <a:gd name="adj2" fmla="val 3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Not a dang thing…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82041-DD47-4EE6-8DF0-659B24D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17C0-B4DC-47B5-8842-785CE48F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Data-at-Rest Key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93B3-EBA4-47E5-B141-6B04B58D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management is always the hardest, weakest part of Crypto</a:t>
            </a:r>
            <a:endParaRPr lang="en-US" dirty="0"/>
          </a:p>
          <a:p>
            <a:r>
              <a:rPr lang="en-US" dirty="0"/>
              <a:t>Keys have a lifecycle</a:t>
            </a:r>
          </a:p>
          <a:p>
            <a:pPr lvl="1"/>
            <a:r>
              <a:rPr lang="en-US" dirty="0"/>
              <a:t>For at-rest, rotation required.</a:t>
            </a:r>
          </a:p>
          <a:p>
            <a:pPr lvl="1"/>
            <a:r>
              <a:rPr lang="en-US" dirty="0"/>
              <a:t>Should be audited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D53B8-57C0-4954-8AD5-95B9E3C8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66" y="1369327"/>
            <a:ext cx="3657602" cy="504621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B12F84-4CFE-4FA4-94EE-DAF4E6326C31}"/>
              </a:ext>
            </a:extLst>
          </p:cNvPr>
          <p:cNvSpPr/>
          <p:nvPr/>
        </p:nvSpPr>
        <p:spPr>
          <a:xfrm>
            <a:off x="4244829" y="4559826"/>
            <a:ext cx="2678485" cy="1380745"/>
          </a:xfrm>
          <a:prstGeom prst="wedgeRectCallout">
            <a:avLst>
              <a:gd name="adj1" fmla="val 88037"/>
              <a:gd name="adj2" fmla="val -23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From NIST SP 800-57 Pt. 1 Rev 4.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9027-1740-4820-8C79-116A0129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17C0-B4DC-47B5-8842-785CE48F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93B3-EBA4-47E5-B141-6B04B58D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Keep keys separated from the data</a:t>
            </a:r>
          </a:p>
          <a:p>
            <a:pPr lvl="1"/>
            <a:r>
              <a:rPr lang="en-US" dirty="0"/>
              <a:t>Store master keys in a Hardware Security Module (HSM)</a:t>
            </a:r>
          </a:p>
          <a:p>
            <a:pPr lvl="1"/>
            <a:r>
              <a:rPr lang="en-US" dirty="0"/>
              <a:t>Do not keep HSM’s with master keys connected to the network</a:t>
            </a:r>
          </a:p>
          <a:p>
            <a:pPr lvl="1"/>
            <a:r>
              <a:rPr lang="en-US" dirty="0"/>
              <a:t>Consider a complete, automated key management solution</a:t>
            </a:r>
          </a:p>
          <a:p>
            <a:pPr lvl="1"/>
            <a:r>
              <a:rPr lang="en-US" dirty="0"/>
              <a:t>Consider splitting keys to sensitive data using m-of-n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E8EF7-5F2F-4E0E-9400-64FC2E69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Rights and </a:t>
            </a:r>
            <a:br>
              <a:rPr lang="en-US" dirty="0"/>
            </a:br>
            <a:r>
              <a:rPr lang="en-US" dirty="0"/>
              <a:t>Key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63848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decision rights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4395009"/>
            <a:ext cx="2140518" cy="1868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248950" cy="224895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17983" y="3285147"/>
            <a:ext cx="3236170" cy="1868088"/>
          </a:xfrm>
          <a:prstGeom prst="wedgeEllipseCallout">
            <a:avLst>
              <a:gd name="adj1" fmla="val -54230"/>
              <a:gd name="adj2" fmla="val -186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But if you don’t know who should have a key, for how long, or for what purpose…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358604" y="3717091"/>
            <a:ext cx="2321939" cy="1436143"/>
          </a:xfrm>
          <a:prstGeom prst="wedgeEllipseCallout">
            <a:avLst>
              <a:gd name="adj1" fmla="val -61909"/>
              <a:gd name="adj2" fmla="val 7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… then what good is key management?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D7D5013-5A58-4A0B-B0F0-19360F99FBBD}"/>
              </a:ext>
            </a:extLst>
          </p:cNvPr>
          <p:cNvSpPr/>
          <p:nvPr/>
        </p:nvSpPr>
        <p:spPr>
          <a:xfrm>
            <a:off x="5826337" y="5854491"/>
            <a:ext cx="2019462" cy="817212"/>
          </a:xfrm>
          <a:prstGeom prst="wedgeEllipseCallout">
            <a:avLst>
              <a:gd name="adj1" fmla="val -82414"/>
              <a:gd name="adj2" fmla="val -1796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Indeed.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D6796-CA3A-409C-A351-D8CCB1D5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85582" y="3897742"/>
            <a:ext cx="2255853" cy="1968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63458" y="4294351"/>
            <a:ext cx="1968745" cy="1968745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187819" y="3610948"/>
            <a:ext cx="3236170" cy="2114072"/>
          </a:xfrm>
          <a:prstGeom prst="wedgeEllipseCallout">
            <a:avLst>
              <a:gd name="adj1" fmla="val -65234"/>
              <a:gd name="adj2" fmla="val -18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Bob, much of our discussion on “governance” has focused on users. But what about the data itself?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 don’t follow.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317B4-E1A5-44C0-B970-650B9387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here?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8873" y="2100275"/>
            <a:ext cx="3537127" cy="353712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6096000" y="299097"/>
            <a:ext cx="3727508" cy="1548018"/>
          </a:xfrm>
          <a:prstGeom prst="wedgeEllipseCallout">
            <a:avLst>
              <a:gd name="adj1" fmla="val -73707"/>
              <a:gd name="adj2" fmla="val 880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Remember in our PII discussion what we said about data inputs?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475BAAB-04EF-47CE-9D0B-78AFCF5BF0BD}"/>
              </a:ext>
            </a:extLst>
          </p:cNvPr>
          <p:cNvSpPr/>
          <p:nvPr/>
        </p:nvSpPr>
        <p:spPr>
          <a:xfrm>
            <a:off x="7911868" y="1794504"/>
            <a:ext cx="3238150" cy="1365100"/>
          </a:xfrm>
          <a:prstGeom prst="wedgeEllipseCallout">
            <a:avLst>
              <a:gd name="adj1" fmla="val 59888"/>
              <a:gd name="adj2" fmla="val 28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you said to only admit PII from authorized entry points.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182D397-7D7E-44FB-B7A4-F9C02A8E5E5F}"/>
              </a:ext>
            </a:extLst>
          </p:cNvPr>
          <p:cNvSpPr/>
          <p:nvPr/>
        </p:nvSpPr>
        <p:spPr>
          <a:xfrm>
            <a:off x="5938014" y="3129093"/>
            <a:ext cx="3986162" cy="1198856"/>
          </a:xfrm>
          <a:prstGeom prst="wedgeEllipseCallout">
            <a:avLst>
              <a:gd name="adj1" fmla="val -66412"/>
              <a:gd name="adj2" fmla="val -831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Do you see what assumption that approach depends on?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EDEC2994-91FB-47AB-AEC0-615289D9A8EF}"/>
              </a:ext>
            </a:extLst>
          </p:cNvPr>
          <p:cNvSpPr/>
          <p:nvPr/>
        </p:nvSpPr>
        <p:spPr>
          <a:xfrm>
            <a:off x="7911868" y="4327949"/>
            <a:ext cx="3238150" cy="945696"/>
          </a:xfrm>
          <a:prstGeom prst="wedgeEllipseCallout">
            <a:avLst>
              <a:gd name="adj1" fmla="val 57038"/>
              <a:gd name="adj2" fmla="val -39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Uh… no?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103DD01C-D5BF-4146-88C7-61D57A12F359}"/>
              </a:ext>
            </a:extLst>
          </p:cNvPr>
          <p:cNvSpPr/>
          <p:nvPr/>
        </p:nvSpPr>
        <p:spPr>
          <a:xfrm>
            <a:off x="6000229" y="5314822"/>
            <a:ext cx="3823279" cy="1198856"/>
          </a:xfrm>
          <a:prstGeom prst="wedgeEllipseCallout">
            <a:avLst>
              <a:gd name="adj1" fmla="val -66533"/>
              <a:gd name="adj2" fmla="val -19226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 you </a:t>
            </a:r>
            <a:r>
              <a:rPr lang="en-US" sz="2000" b="1" i="1" dirty="0">
                <a:latin typeface="Comic Sans MS" panose="030F0702030302020204" pitchFamily="66" charset="0"/>
              </a:rPr>
              <a:t>know all of your data entry points.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EEBE3-1479-4291-8CA6-B08DB4C9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0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C51-57AB-48CA-844A-FC066AC0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Data?!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B797-A7C3-48BE-85DB-B84FA843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where the data is in your system?</a:t>
            </a:r>
          </a:p>
          <a:p>
            <a:r>
              <a:rPr lang="en-US" dirty="0"/>
              <a:t>By system, I mean the entire business “system”.</a:t>
            </a:r>
          </a:p>
          <a:p>
            <a:r>
              <a:rPr lang="en-US" dirty="0"/>
              <a:t>Do you know if you have any duplication?</a:t>
            </a:r>
          </a:p>
          <a:p>
            <a:r>
              <a:rPr lang="en-US" dirty="0"/>
              <a:t>Do you know all the sources of a given piece of data?</a:t>
            </a:r>
          </a:p>
          <a:p>
            <a:r>
              <a:rPr lang="en-US" dirty="0"/>
              <a:t>Do you know how a given piece of data is shared?</a:t>
            </a:r>
          </a:p>
          <a:p>
            <a:r>
              <a:rPr lang="en-US" dirty="0"/>
              <a:t>Do you know how data is disposed of?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/>
              <a:t>YOU CAN’T SECURE WHAT YOU DON’T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74CF0-6CF3-43C3-94D4-54CB114C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ylinder 9">
            <a:extLst>
              <a:ext uri="{FF2B5EF4-FFF2-40B4-BE49-F238E27FC236}">
                <a16:creationId xmlns:a16="http://schemas.microsoft.com/office/drawing/2014/main" id="{D6D91813-F1A5-4EC7-A1B0-120D765E9869}"/>
              </a:ext>
            </a:extLst>
          </p:cNvPr>
          <p:cNvSpPr/>
          <p:nvPr/>
        </p:nvSpPr>
        <p:spPr>
          <a:xfrm>
            <a:off x="9628770" y="3721406"/>
            <a:ext cx="914400" cy="8372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FA39B-2D8C-4DF7-9E42-A188088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  <a:br>
              <a:rPr lang="en-US" dirty="0"/>
            </a:br>
            <a:r>
              <a:rPr lang="en-US" dirty="0"/>
              <a:t>Security in a Data Context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B3A0555-C69E-4A9F-9C9A-A2E64415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6865" y="1814512"/>
            <a:ext cx="4762500" cy="3228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4F02-55B2-42C7-BACA-C386A9045091}"/>
              </a:ext>
            </a:extLst>
          </p:cNvPr>
          <p:cNvSpPr txBox="1"/>
          <p:nvPr/>
        </p:nvSpPr>
        <p:spPr>
          <a:xfrm>
            <a:off x="3846865" y="504348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culturaltravelguide.com/how-to-plan-a-trip-choosing-attract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5DA67E4-7B48-4C7B-A422-4D9F90011E89}"/>
              </a:ext>
            </a:extLst>
          </p:cNvPr>
          <p:cNvSpPr/>
          <p:nvPr/>
        </p:nvSpPr>
        <p:spPr>
          <a:xfrm>
            <a:off x="3965512" y="1313507"/>
            <a:ext cx="1940766" cy="1002010"/>
          </a:xfrm>
          <a:prstGeom prst="wedgeEllipseCallout">
            <a:avLst>
              <a:gd name="adj1" fmla="val -26660"/>
              <a:gd name="adj2" fmla="val 86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Finally! Almost Done!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E0FDAA0-729C-4F62-A4A1-F0FC1AE1F44C}"/>
              </a:ext>
            </a:extLst>
          </p:cNvPr>
          <p:cNvSpPr/>
          <p:nvPr/>
        </p:nvSpPr>
        <p:spPr>
          <a:xfrm>
            <a:off x="8609366" y="767053"/>
            <a:ext cx="2953208" cy="32289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A648E3D-B0C0-427C-8765-43A207EC0B30}"/>
              </a:ext>
            </a:extLst>
          </p:cNvPr>
          <p:cNvSpPr/>
          <p:nvPr/>
        </p:nvSpPr>
        <p:spPr>
          <a:xfrm>
            <a:off x="8728012" y="1123837"/>
            <a:ext cx="2685201" cy="258420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8818D-6D26-4682-862C-ADEAB903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0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Information Quality:</a:t>
            </a:r>
          </a:p>
          <a:p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degree to which information and data can be a trusted source for… all required users. It is having the right set of </a:t>
            </a:r>
            <a:r>
              <a:rPr lang="en-US" sz="2000" b="1" i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correct information,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at the </a:t>
            </a:r>
            <a:r>
              <a:rPr lang="en-US" sz="2000" b="1" i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right time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in the </a:t>
            </a:r>
            <a:r>
              <a:rPr lang="en-US" sz="2000" b="1" i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right place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for the right people…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p.5, emphasis added.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752" y="3717092"/>
            <a:ext cx="2259121" cy="1971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61281" y="4100916"/>
            <a:ext cx="2072354" cy="207235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984733" y="3523377"/>
            <a:ext cx="3617097" cy="2201643"/>
          </a:xfrm>
          <a:prstGeom prst="wedgeEllipseCallout">
            <a:avLst>
              <a:gd name="adj1" fmla="val -58630"/>
              <a:gd name="adj2" fmla="val -110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An organization with low data quality will, almost certainly, have poor data security and privacy.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10112656" y="3698217"/>
            <a:ext cx="1564434" cy="1004198"/>
          </a:xfrm>
          <a:prstGeom prst="wedgeEllipseCallout">
            <a:avLst>
              <a:gd name="adj1" fmla="val -104160"/>
              <a:gd name="adj2" fmla="val -2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Got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CABA2B-7D16-4D58-A207-2B35770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3079-BC44-43F9-B24D-AFEC72A5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from the Security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D9F6-6634-4959-A313-F8432B55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b="1" dirty="0"/>
              <a:t>many systems fail because their designers protect the wrong things, or protect the right things but in the wrong way</a:t>
            </a:r>
            <a:r>
              <a:rPr lang="en-US" sz="2800" dirty="0"/>
              <a:t>.”</a:t>
            </a:r>
          </a:p>
          <a:p>
            <a:pPr marL="0" indent="0">
              <a:buNone/>
            </a:pPr>
            <a:r>
              <a:rPr lang="en-US" sz="2800" dirty="0"/>
              <a:t>Ross Anderson, Security Engineering, 2</a:t>
            </a:r>
            <a:r>
              <a:rPr lang="en-US" sz="2800" baseline="30000" dirty="0"/>
              <a:t>nd</a:t>
            </a:r>
            <a:r>
              <a:rPr lang="en-US" sz="2800" dirty="0"/>
              <a:t> Ed.,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FC2F9-8713-4FD4-BEEE-3A53368E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3079-BC44-43F9-B24D-AFEC72A5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Nielson’s 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D9F6-6634-4959-A313-F8432B55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b="1" dirty="0"/>
              <a:t>many systems fail because their designers protect the wrong data, or protect the right data but in the wrong way</a:t>
            </a:r>
            <a:r>
              <a:rPr lang="en-US" sz="2800" dirty="0"/>
              <a:t>… </a:t>
            </a:r>
          </a:p>
          <a:p>
            <a:pPr marL="0" indent="0">
              <a:buNone/>
            </a:pPr>
            <a:r>
              <a:rPr lang="en-US" sz="2800" dirty="0"/>
              <a:t>… </a:t>
            </a:r>
            <a:r>
              <a:rPr lang="en-US" sz="2800" i="1" dirty="0"/>
              <a:t>at least in part because </a:t>
            </a:r>
            <a:r>
              <a:rPr lang="en-US" sz="2800" b="1" i="1" dirty="0"/>
              <a:t>they don’t know what data they have, how correct it is, where it came from, and what it’s used for</a:t>
            </a:r>
            <a:r>
              <a:rPr lang="en-US" sz="2800" dirty="0"/>
              <a:t>…”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CEB3-BCEE-4DE5-BDB6-78F21F7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08EB-66F1-42C2-898B-BE690E8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Again.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FF6C-FDAD-43E4-B2B5-73B47DCC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highly recommend </a:t>
            </a:r>
            <a:r>
              <a:rPr lang="en-US" i="1" dirty="0"/>
              <a:t>Executing Data Quality Projects: Ten Steps to Quality Data and Trusted Information™ </a:t>
            </a:r>
            <a:r>
              <a:rPr lang="en-US" dirty="0"/>
              <a:t>by Danette McGilvray</a:t>
            </a:r>
          </a:p>
          <a:p>
            <a:r>
              <a:rPr lang="en-US" dirty="0"/>
              <a:t>The book describes Danette’s Ten Step process for Quality Data</a:t>
            </a:r>
          </a:p>
          <a:p>
            <a:r>
              <a:rPr lang="en-US" dirty="0"/>
              <a:t>To repeat, an organization without information quality is almost certainly going to be without information security</a:t>
            </a:r>
          </a:p>
          <a:p>
            <a:r>
              <a:rPr lang="en-US" dirty="0"/>
              <a:t>In my opinion, a data quality analysis must be included in any kind of data security analysis</a:t>
            </a:r>
          </a:p>
          <a:p>
            <a:r>
              <a:rPr lang="en-US" dirty="0"/>
              <a:t>Let’s take a look at Danette’s acronym “POSMAD”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94DE-459A-4501-AAF1-CA92D14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		M – Maintain data</a:t>
            </a:r>
          </a:p>
          <a:p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A – Apply data</a:t>
            </a:r>
          </a:p>
          <a:p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82500" y="4306231"/>
            <a:ext cx="2139316" cy="1867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85112" y="4121446"/>
            <a:ext cx="2051824" cy="205182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714614" y="3399749"/>
            <a:ext cx="3820130" cy="2562324"/>
          </a:xfrm>
          <a:prstGeom prst="wedgeEllipseCallout">
            <a:avLst>
              <a:gd name="adj1" fmla="val -56905"/>
              <a:gd name="adj2" fmla="val -13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Alright, Bob, this is POSMAD, an acronym for the information lifecycle. We’re going to customize it for security/privacy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80030"/>
              <a:gd name="adj2" fmla="val 27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I’m ready.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F1E4-DCFB-4431-942A-5DD28332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1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Security &amp; Privacy for the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 – Maintain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A – Apply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798466" y="4266651"/>
            <a:ext cx="1671338" cy="190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3099415" y="4087733"/>
            <a:ext cx="1942368" cy="190661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493760" y="3267867"/>
            <a:ext cx="5547862" cy="1631304"/>
          </a:xfrm>
          <a:prstGeom prst="wedgeEllipseCallout">
            <a:avLst>
              <a:gd name="adj1" fmla="val -59782"/>
              <a:gd name="adj2" fmla="val 108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 the plan phase, you identify your data’s security and privacy requirements. Then you design and implement controls.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6265505" y="5004376"/>
            <a:ext cx="3094566" cy="1312108"/>
          </a:xfrm>
          <a:prstGeom prst="wedgeEllipseCallout">
            <a:avLst>
              <a:gd name="adj1" fmla="val 104886"/>
              <a:gd name="adj2" fmla="val -9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So, what kind of encryption to use?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EBD3DD2-E8B1-4C75-842C-DBE3235FEA7F}"/>
              </a:ext>
            </a:extLst>
          </p:cNvPr>
          <p:cNvSpPr/>
          <p:nvPr/>
        </p:nvSpPr>
        <p:spPr>
          <a:xfrm>
            <a:off x="5136419" y="6173269"/>
            <a:ext cx="1536440" cy="447564"/>
          </a:xfrm>
          <a:prstGeom prst="wedgeEllipseCallout">
            <a:avLst>
              <a:gd name="adj1" fmla="val -100855"/>
              <a:gd name="adj2" fmla="val -379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… no…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CE079-2DA7-4CD7-974A-68642D12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3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B694-7356-4185-BDC5-076A54B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</a:t>
            </a:r>
            <a:br>
              <a:rPr lang="en-US" dirty="0"/>
            </a:br>
            <a:r>
              <a:rPr lang="en-US" dirty="0"/>
              <a:t>Measure Once, Cut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596D-6662-4801-AC41-BD4F9B31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probably the </a:t>
            </a:r>
            <a:r>
              <a:rPr lang="en-US" b="1" i="1" dirty="0"/>
              <a:t>last</a:t>
            </a:r>
            <a:r>
              <a:rPr lang="en-US" dirty="0"/>
              <a:t> thing to think about.</a:t>
            </a:r>
          </a:p>
          <a:p>
            <a:r>
              <a:rPr lang="en-US" dirty="0"/>
              <a:t>What are the security/privacy requirements of the data?</a:t>
            </a:r>
          </a:p>
          <a:p>
            <a:pPr lvl="1"/>
            <a:r>
              <a:rPr lang="en-US" dirty="0"/>
              <a:t>Upon entry?</a:t>
            </a:r>
          </a:p>
          <a:p>
            <a:pPr lvl="1"/>
            <a:r>
              <a:rPr lang="en-US" dirty="0"/>
              <a:t>Upon exit?</a:t>
            </a:r>
          </a:p>
          <a:p>
            <a:pPr lvl="1"/>
            <a:r>
              <a:rPr lang="en-US" dirty="0"/>
              <a:t>While in custody of your organization?</a:t>
            </a:r>
          </a:p>
          <a:p>
            <a:pPr lvl="1"/>
            <a:r>
              <a:rPr lang="en-US" dirty="0"/>
              <a:t>Disposal?</a:t>
            </a:r>
          </a:p>
          <a:p>
            <a:r>
              <a:rPr lang="en-US" dirty="0"/>
              <a:t>Who will have access to the data?</a:t>
            </a:r>
          </a:p>
          <a:p>
            <a:r>
              <a:rPr lang="en-US" dirty="0"/>
              <a:t>Will access to the data require keys? How will keys be managed?</a:t>
            </a:r>
          </a:p>
          <a:p>
            <a:r>
              <a:rPr lang="en-US" dirty="0"/>
              <a:t>What are the regulatory requirements?</a:t>
            </a:r>
          </a:p>
          <a:p>
            <a:r>
              <a:rPr lang="en-US" dirty="0"/>
              <a:t>What are the ethical obligations?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C0EE-93EF-4061-8F48-D734890F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6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Data Securely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 – Maintain data</a:t>
            </a:r>
          </a:p>
          <a:p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A – Apply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447844" y="3847019"/>
            <a:ext cx="1646252" cy="187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3239144" y="4141176"/>
            <a:ext cx="2070198" cy="2032094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525347" y="3348200"/>
            <a:ext cx="4274704" cy="1119674"/>
          </a:xfrm>
          <a:prstGeom prst="wedgeEllipseCallout">
            <a:avLst>
              <a:gd name="adj1" fmla="val -57455"/>
              <a:gd name="adj2" fmla="val 3184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Boundaries are often where things go wrong in security/privacy.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587069" y="4560812"/>
            <a:ext cx="3822032" cy="929129"/>
          </a:xfrm>
          <a:prstGeom prst="wedgeEllipseCallout">
            <a:avLst>
              <a:gd name="adj1" fmla="val 77011"/>
              <a:gd name="adj2" fmla="val -94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Doors and windows are always vulnerable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EBD3DD2-E8B1-4C75-842C-DBE3235FEA7F}"/>
              </a:ext>
            </a:extLst>
          </p:cNvPr>
          <p:cNvSpPr/>
          <p:nvPr/>
        </p:nvSpPr>
        <p:spPr>
          <a:xfrm>
            <a:off x="5767139" y="5949488"/>
            <a:ext cx="1536440" cy="447564"/>
          </a:xfrm>
          <a:prstGeom prst="wedgeEllipseCallout">
            <a:avLst>
              <a:gd name="adj1" fmla="val -140780"/>
              <a:gd name="adj2" fmla="val -343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Right.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73F1A-B779-476D-86F8-1ECD34D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92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Motion Again!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910734" y="3847019"/>
            <a:ext cx="2183363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3329" y="1133168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696126" y="360727"/>
            <a:ext cx="3961058" cy="1850627"/>
          </a:xfrm>
          <a:prstGeom prst="wedgeEllipseCallout">
            <a:avLst>
              <a:gd name="adj1" fmla="val 61389"/>
              <a:gd name="adj2" fmla="val 432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Securely collecting data usually comes in one of two ways: already secured or raw “sensor” input.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637402" y="4646647"/>
            <a:ext cx="3077389" cy="1334275"/>
          </a:xfrm>
          <a:prstGeom prst="wedgeEllipseCallout">
            <a:avLst>
              <a:gd name="adj1" fmla="val 104886"/>
              <a:gd name="adj2" fmla="val -9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 guess this example is the first of those two?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89A4A8-69DA-4FBD-990F-9A9CD1D9F005}"/>
              </a:ext>
            </a:extLst>
          </p:cNvPr>
          <p:cNvSpPr/>
          <p:nvPr/>
        </p:nvSpPr>
        <p:spPr>
          <a:xfrm>
            <a:off x="3657601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7964AD-1C76-4B12-91E8-7A891383791D}"/>
              </a:ext>
            </a:extLst>
          </p:cNvPr>
          <p:cNvSpPr/>
          <p:nvPr/>
        </p:nvSpPr>
        <p:spPr>
          <a:xfrm>
            <a:off x="4605896" y="3249824"/>
            <a:ext cx="26439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D6CF-904A-4273-84FA-A0A647A3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69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Always About Context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910734" y="3847019"/>
            <a:ext cx="2183363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3329" y="1133168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301842" y="285227"/>
            <a:ext cx="4355341" cy="1926128"/>
          </a:xfrm>
          <a:prstGeom prst="wedgeEllipseCallout">
            <a:avLst>
              <a:gd name="adj1" fmla="val 58115"/>
              <a:gd name="adj2" fmla="val 1793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Yes, the biggest problem is </a:t>
            </a:r>
            <a:r>
              <a:rPr lang="en-US" sz="2000" b="1" i="1" dirty="0">
                <a:latin typeface="Comic Sans MS" panose="030F0702030302020204" pitchFamily="66" charset="0"/>
              </a:rPr>
              <a:t>different security contexts</a:t>
            </a:r>
            <a:r>
              <a:rPr lang="en-US" sz="2000" dirty="0">
                <a:latin typeface="Comic Sans MS" panose="030F0702030302020204" pitchFamily="66" charset="0"/>
              </a:rPr>
              <a:t>. The external boundary </a:t>
            </a:r>
            <a:r>
              <a:rPr lang="en-US" sz="2000" b="1" i="1" dirty="0">
                <a:latin typeface="Comic Sans MS" panose="030F0702030302020204" pitchFamily="66" charset="0"/>
              </a:rPr>
              <a:t>assumes</a:t>
            </a:r>
            <a:r>
              <a:rPr lang="en-US" sz="2000" dirty="0">
                <a:latin typeface="Comic Sans MS" panose="030F0702030302020204" pitchFamily="66" charset="0"/>
              </a:rPr>
              <a:t> different things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696126" y="4558321"/>
            <a:ext cx="3018666" cy="1779421"/>
          </a:xfrm>
          <a:prstGeom prst="wedgeEllipseCallout">
            <a:avLst>
              <a:gd name="adj1" fmla="val 105164"/>
              <a:gd name="adj2" fmla="val -7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So something that was secure in one context isn’t secure in the other?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89A4A8-69DA-4FBD-990F-9A9CD1D9F005}"/>
              </a:ext>
            </a:extLst>
          </p:cNvPr>
          <p:cNvSpPr/>
          <p:nvPr/>
        </p:nvSpPr>
        <p:spPr>
          <a:xfrm>
            <a:off x="3657601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7964AD-1C76-4B12-91E8-7A891383791D}"/>
              </a:ext>
            </a:extLst>
          </p:cNvPr>
          <p:cNvSpPr/>
          <p:nvPr/>
        </p:nvSpPr>
        <p:spPr>
          <a:xfrm>
            <a:off x="4605896" y="3249824"/>
            <a:ext cx="26439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653B-919A-4EE6-A27A-5417985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accountabilities for the effective management of information assets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6100F-12B7-402A-9951-86AA6588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00196" y="3538284"/>
            <a:ext cx="3269699" cy="285355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1546B0-9DA1-47BC-8E4B-4C444FF9265D}"/>
              </a:ext>
            </a:extLst>
          </p:cNvPr>
          <p:cNvSpPr/>
          <p:nvPr/>
        </p:nvSpPr>
        <p:spPr>
          <a:xfrm>
            <a:off x="7987004" y="4898571"/>
            <a:ext cx="3121771" cy="1493268"/>
          </a:xfrm>
          <a:prstGeom prst="cloudCallout">
            <a:avLst>
              <a:gd name="adj1" fmla="val -86493"/>
              <a:gd name="adj2" fmla="val -69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What does this have to do with security and privacy?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F888E7-B062-424B-B8DA-D2A1DD6E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0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Boundary Issue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910734" y="3847019"/>
            <a:ext cx="2183363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3329" y="1133168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663682" y="223935"/>
            <a:ext cx="4252105" cy="1987420"/>
          </a:xfrm>
          <a:prstGeom prst="wedgeEllipseCallout">
            <a:avLst>
              <a:gd name="adj1" fmla="val 54484"/>
              <a:gd name="adj2" fmla="val 22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Here’s a privacy example. Data is </a:t>
            </a:r>
            <a:r>
              <a:rPr lang="en-US" sz="2000" b="1" dirty="0">
                <a:latin typeface="Comic Sans MS" panose="030F0702030302020204" pitchFamily="66" charset="0"/>
              </a:rPr>
              <a:t>Linkable</a:t>
            </a:r>
            <a:r>
              <a:rPr lang="en-US" sz="2000" dirty="0">
                <a:latin typeface="Comic Sans MS" panose="030F0702030302020204" pitchFamily="66" charset="0"/>
              </a:rPr>
              <a:t> PII externally, but when it enters our system becomes </a:t>
            </a:r>
            <a:r>
              <a:rPr lang="en-US" sz="2000" b="1" i="1" dirty="0">
                <a:latin typeface="Comic Sans MS" panose="030F0702030302020204" pitchFamily="66" charset="0"/>
              </a:rPr>
              <a:t>Linked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310231" y="4708127"/>
            <a:ext cx="3535187" cy="1759785"/>
          </a:xfrm>
          <a:prstGeom prst="wedgeEllipseCallout">
            <a:avLst>
              <a:gd name="adj1" fmla="val 91076"/>
              <a:gd name="adj2" fmla="val -76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 see. We have more data than the external party. We have bigger privacy issues.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89A4A8-69DA-4FBD-990F-9A9CD1D9F005}"/>
              </a:ext>
            </a:extLst>
          </p:cNvPr>
          <p:cNvSpPr/>
          <p:nvPr/>
        </p:nvSpPr>
        <p:spPr>
          <a:xfrm>
            <a:off x="3657601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Internal Secure Boundary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7964AD-1C76-4B12-91E8-7A891383791D}"/>
              </a:ext>
            </a:extLst>
          </p:cNvPr>
          <p:cNvSpPr/>
          <p:nvPr/>
        </p:nvSpPr>
        <p:spPr>
          <a:xfrm>
            <a:off x="4605896" y="3249824"/>
            <a:ext cx="26439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Transmission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087BEE5-B407-4D12-9DE2-B20D72A721AF}"/>
              </a:ext>
            </a:extLst>
          </p:cNvPr>
          <p:cNvSpPr/>
          <p:nvPr/>
        </p:nvSpPr>
        <p:spPr>
          <a:xfrm>
            <a:off x="3593525" y="3249824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6B5465C6-2B2B-411D-8749-673FA71EE37A}"/>
              </a:ext>
            </a:extLst>
          </p:cNvPr>
          <p:cNvSpPr/>
          <p:nvPr/>
        </p:nvSpPr>
        <p:spPr>
          <a:xfrm>
            <a:off x="7475371" y="3176672"/>
            <a:ext cx="1060704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PII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CD1ADFB-8EFF-436C-A53D-D85387D5E737}"/>
              </a:ext>
            </a:extLst>
          </p:cNvPr>
          <p:cNvSpPr/>
          <p:nvPr/>
        </p:nvSpPr>
        <p:spPr>
          <a:xfrm>
            <a:off x="1499300" y="56028"/>
            <a:ext cx="3993501" cy="1987420"/>
          </a:xfrm>
          <a:prstGeom prst="wedgeRectCallout">
            <a:avLst>
              <a:gd name="adj1" fmla="val 63783"/>
              <a:gd name="adj2" fmla="val 694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Contexts can be different for many reasons including regulatory environment. When bringing in data, make sure the security assumptions for both sides are understood and documented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A7DE1-D1EC-4F9D-88C4-FA5E4759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Store/Share Data Securely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1601" y="14631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500277" y="675593"/>
            <a:ext cx="5556465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</a:t>
            </a:r>
            <a:r>
              <a:rPr lang="en-US" sz="20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 – Maintain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A – Apply data</a:t>
            </a:r>
          </a:p>
          <a:p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910734" y="3847019"/>
            <a:ext cx="2183363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2869078" y="3571982"/>
            <a:ext cx="2650065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421719" y="3286018"/>
            <a:ext cx="4270006" cy="1119674"/>
          </a:xfrm>
          <a:prstGeom prst="wedgeEllipseCallout">
            <a:avLst>
              <a:gd name="adj1" fmla="val -53937"/>
              <a:gd name="adj2" fmla="val 140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Once you get data into the system, you have to control where it is…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816560" y="4448997"/>
            <a:ext cx="3360182" cy="1119674"/>
          </a:xfrm>
          <a:prstGeom prst="wedgeEllipseCallout">
            <a:avLst>
              <a:gd name="adj1" fmla="val 90399"/>
              <a:gd name="adj2" fmla="val -7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… and who can access it. We’ve already talked about this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EBD3DD2-E8B1-4C75-842C-DBE3235FEA7F}"/>
              </a:ext>
            </a:extLst>
          </p:cNvPr>
          <p:cNvSpPr/>
          <p:nvPr/>
        </p:nvSpPr>
        <p:spPr>
          <a:xfrm>
            <a:off x="5473875" y="5810449"/>
            <a:ext cx="2661427" cy="648785"/>
          </a:xfrm>
          <a:prstGeom prst="wedgeEllipseCallout">
            <a:avLst>
              <a:gd name="adj1" fmla="val -93913"/>
              <a:gd name="adj2" fmla="val -298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It won’t hurt to repeat.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E0766-C4FB-4334-977E-A10E9FB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68D1-E88D-401B-AE2E-671C8264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in Sharing and Storing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6A80-0FB7-4AC0-85E0-421967DC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</a:t>
            </a:r>
            <a:r>
              <a:rPr lang="en-US" b="1" i="1" dirty="0"/>
              <a:t>all</a:t>
            </a:r>
            <a:r>
              <a:rPr lang="en-US" dirty="0"/>
              <a:t> locations where the data is stored are known</a:t>
            </a:r>
          </a:p>
          <a:p>
            <a:pPr lvl="1"/>
            <a:r>
              <a:rPr lang="en-US" dirty="0"/>
              <a:t>Watch out for hidden storage locations such as cache/replication</a:t>
            </a:r>
          </a:p>
          <a:p>
            <a:pPr lvl="1"/>
            <a:r>
              <a:rPr lang="en-US" dirty="0"/>
              <a:t>Ideally, store it in just one location if at all possible</a:t>
            </a:r>
          </a:p>
          <a:p>
            <a:r>
              <a:rPr lang="en-US" dirty="0"/>
              <a:t>Ensure that equivalent security controls are used in all locations</a:t>
            </a:r>
          </a:p>
          <a:p>
            <a:pPr lvl="1"/>
            <a:r>
              <a:rPr lang="en-US" dirty="0"/>
              <a:t>Don’t require 2FA auth on the DB and leave a hard copy unsecured!</a:t>
            </a:r>
          </a:p>
          <a:p>
            <a:r>
              <a:rPr lang="en-US" dirty="0"/>
              <a:t>Ensure that equivalent access controls are used in all locations</a:t>
            </a:r>
          </a:p>
          <a:p>
            <a:r>
              <a:rPr lang="en-US" dirty="0"/>
              <a:t>Use Role-based Access Controls and minimize access</a:t>
            </a:r>
          </a:p>
          <a:p>
            <a:r>
              <a:rPr lang="en-US" dirty="0"/>
              <a:t>For external access/sharing, review security context changes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0D03-1AAD-411D-8D67-FE094877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0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Ensure the Security of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		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 – Maintain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A – Apply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21092" y="3329019"/>
            <a:ext cx="3236170" cy="1184894"/>
          </a:xfrm>
          <a:prstGeom prst="wedgeEllipseCallout">
            <a:avLst>
              <a:gd name="adj1" fmla="val -56825"/>
              <a:gd name="adj2" fmla="val 110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Bob, have you heard of </a:t>
            </a:r>
            <a:r>
              <a:rPr lang="en-US" sz="2000" b="1" i="1" dirty="0">
                <a:latin typeface="Comic Sans MS" panose="030F0702030302020204" pitchFamily="66" charset="0"/>
              </a:rPr>
              <a:t>Data Decay?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Of course.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F359636-4EB3-4144-9CD1-6613431F90AB}"/>
              </a:ext>
            </a:extLst>
          </p:cNvPr>
          <p:cNvSpPr/>
          <p:nvPr/>
        </p:nvSpPr>
        <p:spPr>
          <a:xfrm>
            <a:off x="5255134" y="4991450"/>
            <a:ext cx="3236170" cy="1604437"/>
          </a:xfrm>
          <a:prstGeom prst="wedgeEllipseCallout">
            <a:avLst>
              <a:gd name="adj1" fmla="val -52500"/>
              <a:gd name="adj2" fmla="val -795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Unfortunately, security also “decays”. Thus, security must be maintained.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BE54E-8FEB-4725-BA6C-7F5C875B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91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Decay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2819" y="787106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920419" y="3424428"/>
            <a:ext cx="2837124" cy="2601288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4752339" y="234892"/>
            <a:ext cx="2025966" cy="1528594"/>
          </a:xfrm>
          <a:prstGeom prst="wedgeEllipseCallout">
            <a:avLst>
              <a:gd name="adj1" fmla="val -78469"/>
              <a:gd name="adj2" fmla="val 1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How does security “decay”?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F359636-4EB3-4144-9CD1-6613431F90AB}"/>
              </a:ext>
            </a:extLst>
          </p:cNvPr>
          <p:cNvSpPr/>
          <p:nvPr/>
        </p:nvSpPr>
        <p:spPr>
          <a:xfrm>
            <a:off x="4889796" y="3649211"/>
            <a:ext cx="2612016" cy="1596665"/>
          </a:xfrm>
          <a:prstGeom prst="wedgeEllipseCallout">
            <a:avLst>
              <a:gd name="adj1" fmla="val -75182"/>
              <a:gd name="adj2" fmla="val -4882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There are a lot of reasons. Here are a few: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D9218-E755-4BA1-AE9D-814F430CB35A}"/>
              </a:ext>
            </a:extLst>
          </p:cNvPr>
          <p:cNvSpPr txBox="1"/>
          <p:nvPr/>
        </p:nvSpPr>
        <p:spPr>
          <a:xfrm>
            <a:off x="7772399" y="1054359"/>
            <a:ext cx="39470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Sources of Security Decay</a:t>
            </a:r>
            <a:r>
              <a:rPr lang="en-US" u="sng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OS/App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crypto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lifetime expirations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Certificate expirations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Staff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New/updated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New/updated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Corruption/mistakes in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in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in risk profile,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Complacency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Aggregation of minor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controls decay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EAA3-6FE0-4AB3-A671-249C452D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Decay Painful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5068" y="3579516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3001040" y="823140"/>
            <a:ext cx="2837124" cy="2601288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035096" y="3278484"/>
            <a:ext cx="1826852" cy="1246794"/>
          </a:xfrm>
          <a:prstGeom prst="wedgeEllipseCallout">
            <a:avLst>
              <a:gd name="adj1" fmla="val -97754"/>
              <a:gd name="adj2" fmla="val -4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mic Sans MS" panose="030F0702030302020204" pitchFamily="66" charset="0"/>
              </a:rPr>
              <a:t>Oof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F359636-4EB3-4144-9CD1-6613431F90AB}"/>
              </a:ext>
            </a:extLst>
          </p:cNvPr>
          <p:cNvSpPr/>
          <p:nvPr/>
        </p:nvSpPr>
        <p:spPr>
          <a:xfrm>
            <a:off x="4497354" y="251670"/>
            <a:ext cx="3346351" cy="1997007"/>
          </a:xfrm>
          <a:prstGeom prst="wedgeEllipseCallout">
            <a:avLst>
              <a:gd name="adj1" fmla="val -58053"/>
              <a:gd name="adj2" fmla="val -133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Remember the Equifax breach? They didn’t patch a server they knew was vulnerable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D9218-E755-4BA1-AE9D-814F430CB35A}"/>
              </a:ext>
            </a:extLst>
          </p:cNvPr>
          <p:cNvSpPr txBox="1"/>
          <p:nvPr/>
        </p:nvSpPr>
        <p:spPr>
          <a:xfrm>
            <a:off x="7772399" y="1054359"/>
            <a:ext cx="40225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Sources of Security Decay</a:t>
            </a:r>
            <a:r>
              <a:rPr lang="en-US" sz="2000" u="sng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New OS/App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crypto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lifetime expirations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Certificate expirations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Staff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New/updated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New/updated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Corruption/mistakes in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in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in risk profile,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Complacency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Aggregation of minor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controls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Ignored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Unmonitored logs/ignored alarms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6E8D-0B0A-4180-BBBC-DDEEA5F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Data Securely</a:t>
            </a:r>
            <a:br>
              <a:rPr lang="en-US" dirty="0"/>
            </a:br>
            <a:r>
              <a:rPr lang="en-US" dirty="0"/>
              <a:t>(Data-in-Use!)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		M – Maintain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– Apply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21092" y="3329019"/>
            <a:ext cx="3236170" cy="1184894"/>
          </a:xfrm>
          <a:prstGeom prst="wedgeEllipseCallout">
            <a:avLst>
              <a:gd name="adj1" fmla="val -56825"/>
              <a:gd name="adj2" fmla="val 110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And, of course, you must </a:t>
            </a:r>
            <a:r>
              <a:rPr lang="en-US" sz="2000" b="1" i="1" dirty="0">
                <a:latin typeface="Comic Sans MS" panose="030F0702030302020204" pitchFamily="66" charset="0"/>
              </a:rPr>
              <a:t>use</a:t>
            </a:r>
            <a:r>
              <a:rPr lang="en-US" sz="2000" dirty="0">
                <a:latin typeface="Comic Sans MS" panose="030F0702030302020204" pitchFamily="66" charset="0"/>
              </a:rPr>
              <a:t> data securely.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How do you do that?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F359636-4EB3-4144-9CD1-6613431F90AB}"/>
              </a:ext>
            </a:extLst>
          </p:cNvPr>
          <p:cNvSpPr/>
          <p:nvPr/>
        </p:nvSpPr>
        <p:spPr>
          <a:xfrm>
            <a:off x="5255134" y="4846703"/>
            <a:ext cx="3236170" cy="1749184"/>
          </a:xfrm>
          <a:prstGeom prst="wedgeEllipseCallout">
            <a:avLst>
              <a:gd name="adj1" fmla="val -56648"/>
              <a:gd name="adj2" fmla="val -843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 many ways, it’s a microcosm of all the other elements we’ve discussed.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5842-1DA4-4CC4-B0B2-884B02B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78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Secure Data Use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910734" y="3847019"/>
            <a:ext cx="2183363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3329" y="1133168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663682" y="507289"/>
            <a:ext cx="3993501" cy="1704065"/>
          </a:xfrm>
          <a:prstGeom prst="wedgeEllipseCallout">
            <a:avLst>
              <a:gd name="adj1" fmla="val 61389"/>
              <a:gd name="adj2" fmla="val 432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As with the “obtain” step, ensure that the data is securely transmitted to the application.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4932727" y="4622329"/>
            <a:ext cx="3912692" cy="2099146"/>
          </a:xfrm>
          <a:prstGeom prst="wedgeEllipseCallout">
            <a:avLst>
              <a:gd name="adj1" fmla="val 84194"/>
              <a:gd name="adj2" fmla="val -7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Let me guess, the issues with “context” still apply. It could be secure on-disk, but not in the application.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89A4A8-69DA-4FBD-990F-9A9CD1D9F005}"/>
              </a:ext>
            </a:extLst>
          </p:cNvPr>
          <p:cNvSpPr/>
          <p:nvPr/>
        </p:nvSpPr>
        <p:spPr>
          <a:xfrm>
            <a:off x="3657601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at Rest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u="sng" dirty="0">
                <a:solidFill>
                  <a:schemeClr val="tx1"/>
                </a:solidFill>
              </a:rPr>
              <a:t>Data-in-Use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7964AD-1C76-4B12-91E8-7A891383791D}"/>
              </a:ext>
            </a:extLst>
          </p:cNvPr>
          <p:cNvSpPr/>
          <p:nvPr/>
        </p:nvSpPr>
        <p:spPr>
          <a:xfrm>
            <a:off x="4605896" y="3249824"/>
            <a:ext cx="26439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Motion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087BEE5-B407-4D12-9DE2-B20D72A721AF}"/>
              </a:ext>
            </a:extLst>
          </p:cNvPr>
          <p:cNvSpPr/>
          <p:nvPr/>
        </p:nvSpPr>
        <p:spPr>
          <a:xfrm>
            <a:off x="3593525" y="3249824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203D8047-2873-4C60-BC64-01C0C72EDAD8}"/>
              </a:ext>
            </a:extLst>
          </p:cNvPr>
          <p:cNvSpPr/>
          <p:nvPr/>
        </p:nvSpPr>
        <p:spPr>
          <a:xfrm>
            <a:off x="7369747" y="3185816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E7D2B-3B90-4B7B-9525-6C9267F4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7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Secure Data Use 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3166" y="2119025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663682" y="507289"/>
            <a:ext cx="3993501" cy="1704065"/>
          </a:xfrm>
          <a:prstGeom prst="wedgeEllipseCallout">
            <a:avLst>
              <a:gd name="adj1" fmla="val 61389"/>
              <a:gd name="adj2" fmla="val 432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Correct. An application might bring together PII, or a key and encrypted data, etc.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89A4A8-69DA-4FBD-990F-9A9CD1D9F005}"/>
              </a:ext>
            </a:extLst>
          </p:cNvPr>
          <p:cNvSpPr/>
          <p:nvPr/>
        </p:nvSpPr>
        <p:spPr>
          <a:xfrm>
            <a:off x="3657601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Data-at-Rest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u="sng" dirty="0">
                <a:solidFill>
                  <a:schemeClr val="tx1"/>
                </a:solidFill>
              </a:rPr>
              <a:t>Data-in-Use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7964AD-1C76-4B12-91E8-7A891383791D}"/>
              </a:ext>
            </a:extLst>
          </p:cNvPr>
          <p:cNvSpPr/>
          <p:nvPr/>
        </p:nvSpPr>
        <p:spPr>
          <a:xfrm>
            <a:off x="4605896" y="3249824"/>
            <a:ext cx="26439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Motion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087BEE5-B407-4D12-9DE2-B20D72A721AF}"/>
              </a:ext>
            </a:extLst>
          </p:cNvPr>
          <p:cNvSpPr/>
          <p:nvPr/>
        </p:nvSpPr>
        <p:spPr>
          <a:xfrm>
            <a:off x="3593525" y="3249824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203D8047-2873-4C60-BC64-01C0C72EDAD8}"/>
              </a:ext>
            </a:extLst>
          </p:cNvPr>
          <p:cNvSpPr/>
          <p:nvPr/>
        </p:nvSpPr>
        <p:spPr>
          <a:xfrm>
            <a:off x="7369747" y="3185816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12D50702-9A40-4F73-9B05-8C39840A69B9}"/>
              </a:ext>
            </a:extLst>
          </p:cNvPr>
          <p:cNvSpPr/>
          <p:nvPr/>
        </p:nvSpPr>
        <p:spPr>
          <a:xfrm>
            <a:off x="5066950" y="4622329"/>
            <a:ext cx="4590233" cy="1932999"/>
          </a:xfrm>
          <a:prstGeom prst="wedgeEllipseCallout">
            <a:avLst>
              <a:gd name="adj1" fmla="val 59286"/>
              <a:gd name="adj2" fmla="val -750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 security constraints of both the data and the application need to be understood and documented.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BE398-81E1-4309-85F8-FD7F1731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5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Secure Data Use 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1577" y="787576"/>
            <a:ext cx="2379305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09758" y="2784686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894790" y="4558321"/>
            <a:ext cx="5739345" cy="2167559"/>
          </a:xfrm>
          <a:prstGeom prst="wedgeEllipseCallout">
            <a:avLst>
              <a:gd name="adj1" fmla="val 50635"/>
              <a:gd name="adj2" fmla="val -950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They do. An application should only be able to communicate the data with authorized users and programs. And, of course, not store the secure data in an unknown/unauthorized location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497525" y="121093"/>
            <a:ext cx="3536300" cy="1789863"/>
          </a:xfrm>
          <a:prstGeom prst="wedgeEllipseCallout">
            <a:avLst>
              <a:gd name="adj1" fmla="val -77547"/>
              <a:gd name="adj2" fmla="val 14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Well, that makes sense. But I don’t see how “share/store” and “maintain” apply.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u="sng" dirty="0">
                <a:solidFill>
                  <a:schemeClr val="tx1"/>
                </a:solidFill>
              </a:rPr>
              <a:t>Data-in-Use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203D8047-2873-4C60-BC64-01C0C72EDAD8}"/>
              </a:ext>
            </a:extLst>
          </p:cNvPr>
          <p:cNvSpPr/>
          <p:nvPr/>
        </p:nvSpPr>
        <p:spPr>
          <a:xfrm>
            <a:off x="7369747" y="3185816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4FEDB7BF-6648-4070-ABE1-38852DEDB358}"/>
              </a:ext>
            </a:extLst>
          </p:cNvPr>
          <p:cNvSpPr/>
          <p:nvPr/>
        </p:nvSpPr>
        <p:spPr>
          <a:xfrm>
            <a:off x="9666514" y="1472026"/>
            <a:ext cx="1446245" cy="7828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EB15302-64B6-4E45-8D0D-3553A1E0F714}"/>
              </a:ext>
            </a:extLst>
          </p:cNvPr>
          <p:cNvSpPr/>
          <p:nvPr/>
        </p:nvSpPr>
        <p:spPr>
          <a:xfrm>
            <a:off x="8892970" y="1942577"/>
            <a:ext cx="914400" cy="9144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3D38F-BAAD-471A-8578-BF0A85919501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 flipV="1">
            <a:off x="8284147" y="2637361"/>
            <a:ext cx="828439" cy="85477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4177B3B6-49F0-40A3-9B53-CF87E8578975}"/>
              </a:ext>
            </a:extLst>
          </p:cNvPr>
          <p:cNvSpPr/>
          <p:nvPr/>
        </p:nvSpPr>
        <p:spPr>
          <a:xfrm>
            <a:off x="3653059" y="432505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FEB5AAC3-0D4A-453C-8285-73FEBF9604FC}"/>
              </a:ext>
            </a:extLst>
          </p:cNvPr>
          <p:cNvSpPr/>
          <p:nvPr/>
        </p:nvSpPr>
        <p:spPr>
          <a:xfrm>
            <a:off x="4200006" y="3944782"/>
            <a:ext cx="914400" cy="9144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6DBEC8-71B2-40B3-96CD-0C9D812F8F39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flipH="1">
            <a:off x="4894790" y="3492140"/>
            <a:ext cx="2474957" cy="6722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5336-6DD4-471B-9C2D-CC36EBF7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and Data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outline and enforce rules of engagement, decision rights,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187819" y="3730279"/>
            <a:ext cx="3236170" cy="1868088"/>
          </a:xfrm>
          <a:prstGeom prst="wedgeEllipseCallout">
            <a:avLst>
              <a:gd name="adj1" fmla="val -55383"/>
              <a:gd name="adj2" fmla="val -31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You can’t secure data you can’t govern, and you can’t govern data you can’t secure.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9" y="3717092"/>
            <a:ext cx="1564434" cy="1004198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Oh…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D0678-4D7A-4C8E-8785-7FBF40F5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Secure Data Use (4)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1577" y="787576"/>
            <a:ext cx="2379305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09758" y="2784686"/>
            <a:ext cx="2029323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71795" y="4558321"/>
            <a:ext cx="4739951" cy="2167560"/>
          </a:xfrm>
          <a:prstGeom prst="wedgeEllipseCallout">
            <a:avLst>
              <a:gd name="adj1" fmla="val 56482"/>
              <a:gd name="adj2" fmla="val -41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Use audits, monitoring, etc. to ensure the correct operation. Review data logs and alerts. And, of course, check with the vendor for patches.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5497525" y="121093"/>
            <a:ext cx="3536300" cy="1789863"/>
          </a:xfrm>
          <a:prstGeom prst="wedgeEllipseCallout">
            <a:avLst>
              <a:gd name="adj1" fmla="val -77547"/>
              <a:gd name="adj2" fmla="val 14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And maintain?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E38F12-CE3C-4444-BF1B-41C710423B79}"/>
              </a:ext>
            </a:extLst>
          </p:cNvPr>
          <p:cNvSpPr/>
          <p:nvPr/>
        </p:nvSpPr>
        <p:spPr>
          <a:xfrm>
            <a:off x="6127340" y="2425959"/>
            <a:ext cx="2276670" cy="1987421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u="sng" dirty="0">
                <a:solidFill>
                  <a:schemeClr val="tx1"/>
                </a:solidFill>
              </a:rPr>
              <a:t>Data-in-Use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203D8047-2873-4C60-BC64-01C0C72EDAD8}"/>
              </a:ext>
            </a:extLst>
          </p:cNvPr>
          <p:cNvSpPr/>
          <p:nvPr/>
        </p:nvSpPr>
        <p:spPr>
          <a:xfrm>
            <a:off x="7369747" y="3185816"/>
            <a:ext cx="914400" cy="61264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9532F-6AD4-4EA2-9EFB-BFA9FDE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6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Data Disposal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90457" cy="256232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POSMAD (Information Life Cycle):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 – Plan for data		M – Maintain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– Obtain data		A – Apply data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– Store/share data	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 – Dispose data</a:t>
            </a:r>
          </a:p>
          <a:p>
            <a:endParaRPr lang="en-US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p.23 (adapted from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pp. 200–209).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7510" y="3772374"/>
            <a:ext cx="2853954" cy="2490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661809"/>
            <a:ext cx="2601288" cy="2601288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21092" y="3329019"/>
            <a:ext cx="3226622" cy="1234592"/>
          </a:xfrm>
          <a:prstGeom prst="wedgeEllipseCallout">
            <a:avLst>
              <a:gd name="adj1" fmla="val -56825"/>
              <a:gd name="adj2" fmla="val 110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Last, but not least, secure data disposal.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713508" y="3717092"/>
            <a:ext cx="1940426" cy="1032190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Like with the hard drive?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912262FE-5A00-4DA0-B28C-42B50316D22C}"/>
              </a:ext>
            </a:extLst>
          </p:cNvPr>
          <p:cNvSpPr/>
          <p:nvPr/>
        </p:nvSpPr>
        <p:spPr>
          <a:xfrm>
            <a:off x="5436134" y="5192579"/>
            <a:ext cx="3236170" cy="1184894"/>
          </a:xfrm>
          <a:prstGeom prst="wedgeEllipseCallout">
            <a:avLst>
              <a:gd name="adj1" fmla="val -58555"/>
              <a:gd name="adj2" fmla="val -1228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That’s </a:t>
            </a:r>
            <a:r>
              <a:rPr lang="en-US" sz="2000" b="1" i="1" dirty="0">
                <a:latin typeface="Comic Sans MS" panose="030F0702030302020204" pitchFamily="66" charset="0"/>
              </a:rPr>
              <a:t>media disposal</a:t>
            </a:r>
            <a:r>
              <a:rPr lang="en-US" sz="2000" dirty="0">
                <a:latin typeface="Comic Sans MS" panose="030F0702030302020204" pitchFamily="66" charset="0"/>
              </a:rPr>
              <a:t>. This is a more holistic process.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1832D-A196-4EDF-B266-7FB1CD2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5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9027-6C79-4DCC-B7D5-98A20E48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Elements of Secure Data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1E41-545C-40F4-B280-EF7210C5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all copies of the data are accounted for</a:t>
            </a:r>
          </a:p>
          <a:p>
            <a:pPr lvl="1"/>
            <a:r>
              <a:rPr lang="en-US" dirty="0"/>
              <a:t>Revoke all access</a:t>
            </a:r>
          </a:p>
          <a:p>
            <a:pPr lvl="1"/>
            <a:r>
              <a:rPr lang="en-US" dirty="0"/>
              <a:t>Terminate any processes using the data</a:t>
            </a:r>
          </a:p>
          <a:p>
            <a:pPr lvl="1"/>
            <a:r>
              <a:rPr lang="en-US" dirty="0"/>
              <a:t>Ensure remote device usage is also accounted for</a:t>
            </a:r>
          </a:p>
          <a:p>
            <a:pPr lvl="1"/>
            <a:r>
              <a:rPr lang="en-US" dirty="0"/>
              <a:t>Include physical copies in the accounting</a:t>
            </a:r>
          </a:p>
          <a:p>
            <a:r>
              <a:rPr lang="en-US" dirty="0"/>
              <a:t>Securely delete data; use cryptographic shredding or overwriting</a:t>
            </a:r>
          </a:p>
          <a:p>
            <a:r>
              <a:rPr lang="en-US" dirty="0"/>
              <a:t>Document the destruction if required by policy or regulation</a:t>
            </a:r>
          </a:p>
          <a:p>
            <a:r>
              <a:rPr lang="en-US" dirty="0"/>
              <a:t>Release keys, access controls, </a:t>
            </a:r>
            <a:r>
              <a:rPr lang="en-US" dirty="0" err="1"/>
              <a:t>etc</a:t>
            </a:r>
            <a:r>
              <a:rPr lang="en-US" dirty="0"/>
              <a:t> associated with the data</a:t>
            </a:r>
          </a:p>
          <a:p>
            <a:r>
              <a:rPr lang="en-US" dirty="0"/>
              <a:t>Release metadata or other data no longer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7EF56-C275-4874-BA6C-55DF744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 Controls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16211" y="1887591"/>
            <a:ext cx="2990355" cy="260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31593" y="1777025"/>
            <a:ext cx="2725613" cy="272561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4941117" y="352339"/>
            <a:ext cx="3807790" cy="1785810"/>
          </a:xfrm>
          <a:prstGeom prst="wedgeEllipseCallout">
            <a:avLst>
              <a:gd name="adj1" fmla="val -48113"/>
              <a:gd name="adj2" fmla="val 465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For example, we’ve talk about </a:t>
            </a:r>
            <a:r>
              <a:rPr lang="en-US" sz="2000" b="1" i="1" dirty="0">
                <a:latin typeface="Comic Sans MS" panose="030F0702030302020204" pitchFamily="66" charset="0"/>
              </a:rPr>
              <a:t>Access Controls</a:t>
            </a:r>
            <a:r>
              <a:rPr lang="en-US" sz="2000" dirty="0">
                <a:latin typeface="Comic Sans MS" panose="030F0702030302020204" pitchFamily="66" charset="0"/>
              </a:rPr>
              <a:t> a little. How about a definition?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592211" y="1832309"/>
            <a:ext cx="1570214" cy="1052192"/>
          </a:xfrm>
          <a:prstGeom prst="wedgeEllipseCallout">
            <a:avLst>
              <a:gd name="adj1" fmla="val -76813"/>
              <a:gd name="adj2" fmla="val -2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Ok.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AA27251-3D8D-42DE-A359-824C6BC11203}"/>
              </a:ext>
            </a:extLst>
          </p:cNvPr>
          <p:cNvSpPr/>
          <p:nvPr/>
        </p:nvSpPr>
        <p:spPr>
          <a:xfrm>
            <a:off x="5310662" y="2718033"/>
            <a:ext cx="3329999" cy="2223083"/>
          </a:xfrm>
          <a:prstGeom prst="wedgeEllipseCallout">
            <a:avLst>
              <a:gd name="adj1" fmla="val -59107"/>
              <a:gd name="adj2" fmla="val -688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It’s a physical or digital mechanism for enforcing </a:t>
            </a:r>
            <a:r>
              <a:rPr lang="en-US" sz="2000" i="1" dirty="0">
                <a:latin typeface="Comic Sans MS" panose="030F0702030302020204" pitchFamily="66" charset="0"/>
              </a:rPr>
              <a:t>selective access</a:t>
            </a:r>
            <a:r>
              <a:rPr lang="en-US" sz="2000" dirty="0">
                <a:latin typeface="Comic Sans MS" panose="030F0702030302020204" pitchFamily="66" charset="0"/>
              </a:rPr>
              <a:t> to data.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EB70F96-6CD8-47FF-ACDF-B6031A24B650}"/>
              </a:ext>
            </a:extLst>
          </p:cNvPr>
          <p:cNvSpPr/>
          <p:nvPr/>
        </p:nvSpPr>
        <p:spPr>
          <a:xfrm>
            <a:off x="7178692" y="5198282"/>
            <a:ext cx="2032420" cy="1052192"/>
          </a:xfrm>
          <a:prstGeom prst="wedgeEllipseCallout">
            <a:avLst>
              <a:gd name="adj1" fmla="val 53792"/>
              <a:gd name="adj2" fmla="val -1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… what?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A5B6E-9942-4E77-B859-5542D97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Control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1593" y="1777025"/>
            <a:ext cx="2725613" cy="272561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30331" y="335561"/>
            <a:ext cx="5088128" cy="1802588"/>
          </a:xfrm>
          <a:prstGeom prst="wedgeEllipseCallout">
            <a:avLst>
              <a:gd name="adj1" fmla="val -54401"/>
              <a:gd name="adj2" fmla="val 437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 digital control could be a program that acts like a security guard, only allowing each user to access permitted data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7AD95CE-D61C-423B-9496-B3AA49AF3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83220" y="3816220"/>
            <a:ext cx="2051180" cy="2051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CAB70-AC06-4EA8-AEA7-AE91B5E55FD3}"/>
              </a:ext>
            </a:extLst>
          </p:cNvPr>
          <p:cNvSpPr txBox="1"/>
          <p:nvPr/>
        </p:nvSpPr>
        <p:spPr>
          <a:xfrm>
            <a:off x="6534796" y="6001144"/>
            <a:ext cx="199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nigeria.tradeportal.org/procedure/127/step/1592?l=en&amp;includeSearch=fal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3A24FF-530E-43C9-BF91-861DFF80F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91601" y="2181685"/>
            <a:ext cx="2476987" cy="1710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1A20D8-9D48-4D4E-870C-7A20E46C7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91601" y="4290475"/>
            <a:ext cx="2476987" cy="171066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B88380-8762-4628-9D99-A0806F458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561114" y="4706421"/>
            <a:ext cx="1435359" cy="1399475"/>
          </a:xfrm>
          <a:prstGeom prst="rect">
            <a:avLst/>
          </a:prstGeom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D4BB028-D7D5-498E-8AAF-09E6F0410246}"/>
              </a:ext>
            </a:extLst>
          </p:cNvPr>
          <p:cNvSpPr/>
          <p:nvPr/>
        </p:nvSpPr>
        <p:spPr>
          <a:xfrm>
            <a:off x="5894814" y="5391230"/>
            <a:ext cx="328650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63C5C-7471-4883-949D-D8D2AB301C46}"/>
              </a:ext>
            </a:extLst>
          </p:cNvPr>
          <p:cNvSpPr txBox="1"/>
          <p:nvPr/>
        </p:nvSpPr>
        <p:spPr>
          <a:xfrm>
            <a:off x="9632013" y="5206564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23721-9DAC-4B9C-92B4-228CDA9679CA}"/>
              </a:ext>
            </a:extLst>
          </p:cNvPr>
          <p:cNvSpPr txBox="1"/>
          <p:nvPr/>
        </p:nvSpPr>
        <p:spPr>
          <a:xfrm>
            <a:off x="9632013" y="303701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Payroll Data</a:t>
            </a:r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905F453C-77F0-4A91-B9D7-ECCE67730B1E}"/>
              </a:ext>
            </a:extLst>
          </p:cNvPr>
          <p:cNvSpPr/>
          <p:nvPr/>
        </p:nvSpPr>
        <p:spPr>
          <a:xfrm>
            <a:off x="5891484" y="3133076"/>
            <a:ext cx="2944606" cy="2725613"/>
          </a:xfrm>
          <a:prstGeom prst="leftUpArrow">
            <a:avLst>
              <a:gd name="adj1" fmla="val 8568"/>
              <a:gd name="adj2" fmla="val 9937"/>
              <a:gd name="adj3" fmla="val 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EFBD6FF-0A79-4A5E-9049-B45B6C84ABA1}"/>
              </a:ext>
            </a:extLst>
          </p:cNvPr>
          <p:cNvSpPr/>
          <p:nvPr/>
        </p:nvSpPr>
        <p:spPr>
          <a:xfrm>
            <a:off x="8092753" y="2821970"/>
            <a:ext cx="914400" cy="914400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45486-F953-478E-B073-13D1162E94EB}"/>
              </a:ext>
            </a:extLst>
          </p:cNvPr>
          <p:cNvSpPr txBox="1"/>
          <p:nvPr/>
        </p:nvSpPr>
        <p:spPr>
          <a:xfrm>
            <a:off x="4842243" y="6008384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47B2F-9A6E-497B-BA0D-212C102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Control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1593" y="1777025"/>
            <a:ext cx="2725613" cy="272561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30331" y="554643"/>
            <a:ext cx="4668678" cy="1583505"/>
          </a:xfrm>
          <a:prstGeom prst="wedgeEllipseCallout">
            <a:avLst>
              <a:gd name="adj1" fmla="val -58688"/>
              <a:gd name="adj2" fmla="val 437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 physical control might be something as simple as locking a server room and limiting who has keys.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8C1E6D7-34E5-4F68-BA3A-11E38B67D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7135" y="3729665"/>
            <a:ext cx="3253182" cy="1980375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79B5FC-9DAE-4772-947F-A6E41D516135}"/>
              </a:ext>
            </a:extLst>
          </p:cNvPr>
          <p:cNvSpPr/>
          <p:nvPr/>
        </p:nvSpPr>
        <p:spPr>
          <a:xfrm>
            <a:off x="7688424" y="2920482"/>
            <a:ext cx="3788229" cy="3256383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Server Room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uilding, indoor, wooden&#10;&#10;Description automatically generated">
            <a:extLst>
              <a:ext uri="{FF2B5EF4-FFF2-40B4-BE49-F238E27FC236}">
                <a16:creationId xmlns:a16="http://schemas.microsoft.com/office/drawing/2014/main" id="{8C35A96D-4222-4EC6-907B-52B9CD486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21077" y="5152346"/>
            <a:ext cx="1455576" cy="1366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D1DBF-AA4A-422A-8644-14A04CAE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2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99F7-91B8-4BDA-8DDB-762F2423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Best Practices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8C2F3-DA69-4CC6-89F2-E476A356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723764" y="3946095"/>
            <a:ext cx="2079856" cy="1778925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FE7CCEE-61D3-4FBD-A7EB-B45360F57855}"/>
              </a:ext>
            </a:extLst>
          </p:cNvPr>
          <p:cNvSpPr/>
          <p:nvPr/>
        </p:nvSpPr>
        <p:spPr>
          <a:xfrm>
            <a:off x="6421823" y="930109"/>
            <a:ext cx="1275761" cy="6811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Bob as </a:t>
            </a:r>
            <a:r>
              <a:rPr lang="en-US" sz="2000" i="1" dirty="0"/>
              <a:t>Admin</a:t>
            </a:r>
            <a:endParaRPr lang="en-US" sz="20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4CB62F8-0679-4BAC-9E9A-F6563BFCE6D2}"/>
              </a:ext>
            </a:extLst>
          </p:cNvPr>
          <p:cNvSpPr/>
          <p:nvPr/>
        </p:nvSpPr>
        <p:spPr>
          <a:xfrm>
            <a:off x="9732677" y="930109"/>
            <a:ext cx="1357569" cy="6811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Bob as </a:t>
            </a:r>
            <a:r>
              <a:rPr lang="en-US" sz="2000" i="1" dirty="0"/>
              <a:t>Data-Entry</a:t>
            </a:r>
            <a:endParaRPr lang="en-US" sz="20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1759F60-2997-4EFE-B2FC-8223D19D1769}"/>
              </a:ext>
            </a:extLst>
          </p:cNvPr>
          <p:cNvSpPr/>
          <p:nvPr/>
        </p:nvSpPr>
        <p:spPr>
          <a:xfrm>
            <a:off x="8077250" y="930109"/>
            <a:ext cx="1275761" cy="6811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Bob as </a:t>
            </a:r>
            <a:r>
              <a:rPr lang="en-US" sz="2000" i="1" dirty="0"/>
              <a:t>Analyst</a:t>
            </a:r>
            <a:endParaRPr lang="en-US" sz="20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2D099C5C-433E-4DDF-808F-FB1B1456E268}"/>
              </a:ext>
            </a:extLst>
          </p:cNvPr>
          <p:cNvSpPr/>
          <p:nvPr/>
        </p:nvSpPr>
        <p:spPr>
          <a:xfrm>
            <a:off x="3780525" y="4202413"/>
            <a:ext cx="2247690" cy="68113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Management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D7409BB-9CA6-487C-ACE4-A95B6F5C0A17}"/>
              </a:ext>
            </a:extLst>
          </p:cNvPr>
          <p:cNvSpPr/>
          <p:nvPr/>
        </p:nvSpPr>
        <p:spPr>
          <a:xfrm>
            <a:off x="3780525" y="3364913"/>
            <a:ext cx="2247690" cy="68113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Analytics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34E48B7-BBDD-46BC-9F5B-7DA56F87C5B2}"/>
              </a:ext>
            </a:extLst>
          </p:cNvPr>
          <p:cNvSpPr/>
          <p:nvPr/>
        </p:nvSpPr>
        <p:spPr>
          <a:xfrm>
            <a:off x="3781032" y="2527413"/>
            <a:ext cx="2247690" cy="68113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Entry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2B28B2A-F49E-4C61-B8E1-E6E5C6D726A4}"/>
              </a:ext>
            </a:extLst>
          </p:cNvPr>
          <p:cNvSpPr/>
          <p:nvPr/>
        </p:nvSpPr>
        <p:spPr>
          <a:xfrm>
            <a:off x="6237748" y="2465129"/>
            <a:ext cx="410870" cy="6811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6E7C7D0-C87F-44DA-9217-40B24871ECB4}"/>
              </a:ext>
            </a:extLst>
          </p:cNvPr>
          <p:cNvSpPr/>
          <p:nvPr/>
        </p:nvSpPr>
        <p:spPr>
          <a:xfrm>
            <a:off x="6269735" y="3364913"/>
            <a:ext cx="410870" cy="6352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02B371E-39C5-4728-828C-3871341B7C4E}"/>
              </a:ext>
            </a:extLst>
          </p:cNvPr>
          <p:cNvSpPr/>
          <p:nvPr/>
        </p:nvSpPr>
        <p:spPr>
          <a:xfrm>
            <a:off x="6242284" y="4218799"/>
            <a:ext cx="410870" cy="6811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B45B23C3-CCA0-4EBA-B4E7-8E5CF8BE0CC5}"/>
              </a:ext>
            </a:extLst>
          </p:cNvPr>
          <p:cNvSpPr/>
          <p:nvPr/>
        </p:nvSpPr>
        <p:spPr>
          <a:xfrm rot="10800000">
            <a:off x="6679521" y="1749675"/>
            <a:ext cx="830387" cy="121807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FFCCA5D2-182E-4851-B6B0-F797035A2421}"/>
              </a:ext>
            </a:extLst>
          </p:cNvPr>
          <p:cNvSpPr/>
          <p:nvPr/>
        </p:nvSpPr>
        <p:spPr>
          <a:xfrm rot="10800000">
            <a:off x="6683518" y="1749672"/>
            <a:ext cx="2233007" cy="2172749"/>
          </a:xfrm>
          <a:prstGeom prst="bentArrow">
            <a:avLst>
              <a:gd name="adj1" fmla="val 9556"/>
              <a:gd name="adj2" fmla="val 10522"/>
              <a:gd name="adj3" fmla="val 8783"/>
              <a:gd name="adj4" fmla="val 29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81FFA4A-1808-4330-9263-68577520266B}"/>
              </a:ext>
            </a:extLst>
          </p:cNvPr>
          <p:cNvSpPr/>
          <p:nvPr/>
        </p:nvSpPr>
        <p:spPr>
          <a:xfrm rot="10800000">
            <a:off x="6681971" y="1749673"/>
            <a:ext cx="3913322" cy="3019230"/>
          </a:xfrm>
          <a:prstGeom prst="bentArrow">
            <a:avLst>
              <a:gd name="adj1" fmla="val 5944"/>
              <a:gd name="adj2" fmla="val 10522"/>
              <a:gd name="adj3" fmla="val 8783"/>
              <a:gd name="adj4" fmla="val 29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9428BFC-946E-472A-AFF9-E2E2F62D934D}"/>
              </a:ext>
            </a:extLst>
          </p:cNvPr>
          <p:cNvSpPr/>
          <p:nvPr/>
        </p:nvSpPr>
        <p:spPr>
          <a:xfrm>
            <a:off x="3573710" y="117446"/>
            <a:ext cx="2522290" cy="812663"/>
          </a:xfrm>
          <a:prstGeom prst="wedgeRectCallout">
            <a:avLst>
              <a:gd name="adj1" fmla="val 83708"/>
              <a:gd name="adj2" fmla="val 45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</a:t>
            </a:r>
            <a:r>
              <a:rPr lang="en-US" sz="2000" i="1" dirty="0"/>
              <a:t>Role-based Access Controls</a:t>
            </a:r>
            <a:r>
              <a:rPr lang="en-US" sz="2000" dirty="0"/>
              <a:t> (RBAC)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919EA1B-D4D4-4356-8E9D-46989767203A}"/>
              </a:ext>
            </a:extLst>
          </p:cNvPr>
          <p:cNvSpPr/>
          <p:nvPr/>
        </p:nvSpPr>
        <p:spPr>
          <a:xfrm>
            <a:off x="3573710" y="1347266"/>
            <a:ext cx="2522290" cy="812663"/>
          </a:xfrm>
          <a:prstGeom prst="wedgeRectCallout">
            <a:avLst>
              <a:gd name="adj1" fmla="val 56559"/>
              <a:gd name="adj2" fmla="val 1041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Give each role only the access necessary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13CD2B-6ABD-45C7-90C6-70961E02A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9719" y="4977356"/>
            <a:ext cx="1763356" cy="1728167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7624553-E515-4FC4-9E24-9F41562A4998}"/>
              </a:ext>
            </a:extLst>
          </p:cNvPr>
          <p:cNvSpPr/>
          <p:nvPr/>
        </p:nvSpPr>
        <p:spPr>
          <a:xfrm>
            <a:off x="3573710" y="5435107"/>
            <a:ext cx="2592198" cy="812663"/>
          </a:xfrm>
          <a:prstGeom prst="wedgeRectCallout">
            <a:avLst>
              <a:gd name="adj1" fmla="val 92871"/>
              <a:gd name="adj2" fmla="val -393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Audit users, roles, access levels for decay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B4028652-39A6-4617-AA1A-A7201634893B}"/>
              </a:ext>
            </a:extLst>
          </p:cNvPr>
          <p:cNvSpPr/>
          <p:nvPr/>
        </p:nvSpPr>
        <p:spPr>
          <a:xfrm>
            <a:off x="7880105" y="5277744"/>
            <a:ext cx="2247690" cy="1300294"/>
          </a:xfrm>
          <a:prstGeom prst="wedgeEllipseCallout">
            <a:avLst>
              <a:gd name="adj1" fmla="val -51138"/>
              <a:gd name="adj2" fmla="val -465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Bob, are you still doing data-entry?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EF00F-9B4B-4D9C-A952-A68FE1A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0D-8BF3-40A7-8456-89C258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Engagement and </a:t>
            </a:r>
            <a:br>
              <a:rPr lang="en-US" dirty="0"/>
            </a:br>
            <a:r>
              <a:rPr lang="en-US" dirty="0"/>
              <a:t>Access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FC0D5-93D1-49D6-81D5-60B316D6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0734" y="1447326"/>
            <a:ext cx="2743200" cy="2282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87C97-84FB-4267-A61E-0133456B7843}"/>
              </a:ext>
            </a:extLst>
          </p:cNvPr>
          <p:cNvSpPr/>
          <p:nvPr/>
        </p:nvSpPr>
        <p:spPr>
          <a:xfrm>
            <a:off x="3620277" y="684730"/>
            <a:ext cx="5263848" cy="256232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Data Governance: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the organization and implementation of policies, procedures, structure, roles, and responsibilities that </a:t>
            </a:r>
            <a:r>
              <a:rPr lang="en-US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outline and enforce rules of engagement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decision rights, and accountabilities for the effective management of information assets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John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Ladley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Danette McGilvray, Anne-Marie Smith, Gwen Thomas (</a:t>
            </a: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McGilvray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p. 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A221-6288-4558-A545-A88E006EF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6310" y="4247067"/>
            <a:ext cx="2310035" cy="201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BA4E-CE81-4A93-A815-09E74B8E5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52892" y="3892126"/>
            <a:ext cx="2165091" cy="2165091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B01277-F520-4D90-94E5-50D19CC032C9}"/>
              </a:ext>
            </a:extLst>
          </p:cNvPr>
          <p:cNvSpPr/>
          <p:nvPr/>
        </p:nvSpPr>
        <p:spPr>
          <a:xfrm>
            <a:off x="5217983" y="3285147"/>
            <a:ext cx="3236170" cy="1868088"/>
          </a:xfrm>
          <a:prstGeom prst="wedgeEllipseCallout">
            <a:avLst>
              <a:gd name="adj1" fmla="val -54230"/>
              <a:gd name="adj2" fmla="val -186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But if you have weak </a:t>
            </a:r>
            <a:r>
              <a:rPr lang="en-US" sz="2000" b="1" i="1" dirty="0">
                <a:latin typeface="Comic Sans MS" panose="030F0702030302020204" pitchFamily="66" charset="0"/>
              </a:rPr>
              <a:t>business rules</a:t>
            </a:r>
            <a:r>
              <a:rPr lang="en-US" sz="2000" dirty="0">
                <a:latin typeface="Comic Sans MS" panose="030F0702030302020204" pitchFamily="66" charset="0"/>
              </a:rPr>
              <a:t> about who can access data and how…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B55920BE-F005-43C3-B9B4-752B074E7489}"/>
              </a:ext>
            </a:extLst>
          </p:cNvPr>
          <p:cNvSpPr/>
          <p:nvPr/>
        </p:nvSpPr>
        <p:spPr>
          <a:xfrm>
            <a:off x="9370508" y="3730278"/>
            <a:ext cx="2480334" cy="1244394"/>
          </a:xfrm>
          <a:prstGeom prst="wedgeEllipseCallout">
            <a:avLst>
              <a:gd name="adj1" fmla="val -58788"/>
              <a:gd name="adj2" fmla="val -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… your access controls will be weak too!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D7D5013-5A58-4A0B-B0F0-19360F99FBBD}"/>
              </a:ext>
            </a:extLst>
          </p:cNvPr>
          <p:cNvSpPr/>
          <p:nvPr/>
        </p:nvSpPr>
        <p:spPr>
          <a:xfrm>
            <a:off x="5826337" y="5854491"/>
            <a:ext cx="2019462" cy="817212"/>
          </a:xfrm>
          <a:prstGeom prst="wedgeEllipseCallout">
            <a:avLst>
              <a:gd name="adj1" fmla="val -82414"/>
              <a:gd name="adj2" fmla="val -1796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Exactly.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A97F7-130D-46DA-917C-F181049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061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</TotalTime>
  <Words>2526</Words>
  <Application>Microsoft Office PowerPoint</Application>
  <PresentationFormat>Widescreen</PresentationFormat>
  <Paragraphs>414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Comic Sans MS</vt:lpstr>
      <vt:lpstr>Corbel</vt:lpstr>
      <vt:lpstr>Courier New</vt:lpstr>
      <vt:lpstr>MV Boli</vt:lpstr>
      <vt:lpstr>Wingdings 2</vt:lpstr>
      <vt:lpstr>Frame</vt:lpstr>
      <vt:lpstr>Data Quality and Data Security</vt:lpstr>
      <vt:lpstr>Part IV Security in a Data Context</vt:lpstr>
      <vt:lpstr>Data Governance</vt:lpstr>
      <vt:lpstr>Data Governance and Data Security</vt:lpstr>
      <vt:lpstr>Example: Access Controls</vt:lpstr>
      <vt:lpstr>Digital Control Example</vt:lpstr>
      <vt:lpstr>Physical Control Example</vt:lpstr>
      <vt:lpstr>Access Control Best Practices</vt:lpstr>
      <vt:lpstr>Rules of Engagement and  Access Controls</vt:lpstr>
      <vt:lpstr>Rules of Engagement and  Access Controls</vt:lpstr>
      <vt:lpstr>Accountability and Audit</vt:lpstr>
      <vt:lpstr>Accountability and Audit</vt:lpstr>
      <vt:lpstr>Key Management</vt:lpstr>
      <vt:lpstr>Data-at-Rest Key Management</vt:lpstr>
      <vt:lpstr>Key Management Best Practices</vt:lpstr>
      <vt:lpstr>Decision Rights and  Key Management</vt:lpstr>
      <vt:lpstr>Not Done Yet!</vt:lpstr>
      <vt:lpstr>What’s the problem here?</vt:lpstr>
      <vt:lpstr>Where is the Data?!</vt:lpstr>
      <vt:lpstr>Information Quality</vt:lpstr>
      <vt:lpstr>Correlation from the Security World</vt:lpstr>
      <vt:lpstr>Dr. Nielson’s Version:</vt:lpstr>
      <vt:lpstr>Data Quality Again.</vt:lpstr>
      <vt:lpstr>POSMAD</vt:lpstr>
      <vt:lpstr>Prepare Security &amp; Privacy for the Resource</vt:lpstr>
      <vt:lpstr>Plan –  Measure Once, Cut Twice</vt:lpstr>
      <vt:lpstr>Obtain the Data Securely</vt:lpstr>
      <vt:lpstr>Data in Motion Again!</vt:lpstr>
      <vt:lpstr>Security is Always About Context</vt:lpstr>
      <vt:lpstr>PII Boundary Issue</vt:lpstr>
      <vt:lpstr>Store/Share Data Securely</vt:lpstr>
      <vt:lpstr>Security and Privacy in Sharing and Storing</vt:lpstr>
      <vt:lpstr>Continuously Ensure the Security of the Data</vt:lpstr>
      <vt:lpstr>Security Decay</vt:lpstr>
      <vt:lpstr>Security Decay Painful Example</vt:lpstr>
      <vt:lpstr>Use Data Securely (Data-in-Use!)</vt:lpstr>
      <vt:lpstr>Visualizing Secure Data Use (1)</vt:lpstr>
      <vt:lpstr>Visualizing Secure Data Use (2)</vt:lpstr>
      <vt:lpstr>Visualizing Secure Data Use (3)</vt:lpstr>
      <vt:lpstr>Visualizing Secure Data Use (4)</vt:lpstr>
      <vt:lpstr>Secure Data Disposal</vt:lpstr>
      <vt:lpstr>Possible Elements of Secure Data Destruction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and Data Security</dc:title>
  <dc:creator>Seth Nielson</dc:creator>
  <cp:lastModifiedBy>Seth Nielson</cp:lastModifiedBy>
  <cp:revision>1</cp:revision>
  <dcterms:created xsi:type="dcterms:W3CDTF">2019-10-09T17:11:41Z</dcterms:created>
  <dcterms:modified xsi:type="dcterms:W3CDTF">2019-10-09T17:13:34Z</dcterms:modified>
</cp:coreProperties>
</file>