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notesMasterIdLst>
    <p:notesMasterId r:id="rId22"/>
  </p:notesMasterIdLst>
  <p:sldIdLst>
    <p:sldId id="256" r:id="rId2"/>
    <p:sldId id="257" r:id="rId3"/>
    <p:sldId id="258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0" autoAdjust="0"/>
    <p:restoredTop sz="94351" autoAdjust="0"/>
  </p:normalViewPr>
  <p:slideViewPr>
    <p:cSldViewPr>
      <p:cViewPr varScale="1">
        <p:scale>
          <a:sx n="75" d="100"/>
          <a:sy n="75" d="100"/>
        </p:scale>
        <p:origin x="322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3394B-9C6B-421F-991D-2151A4F61F68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1A78E-AFE9-4869-A895-6FBC28900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63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203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0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94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2283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84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69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97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01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73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73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187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0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0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4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9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32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  <p:sldLayoutId id="214748384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rbank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lciberpastor.blogspot.com/2016/10/la-llave-que-abre-las-puertas-del-cielo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ngall.com/certificate-template-png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lciberpastor.blogspot.com/2016/10/la-llave-que-abre-las-puertas-del-cielo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Trust </a:t>
            </a:r>
            <a:r>
              <a:rPr lang="en-US"/>
              <a:t>and Kerberos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Network Security</a:t>
            </a:r>
          </a:p>
          <a:p>
            <a:r>
              <a:rPr lang="en-US" b="1"/>
              <a:t>Fall 2019</a:t>
            </a:r>
            <a:endParaRPr lang="en-US" b="1" dirty="0"/>
          </a:p>
          <a:p>
            <a:r>
              <a:rPr lang="en-US" dirty="0"/>
              <a:t>Lecture Notes</a:t>
            </a:r>
          </a:p>
        </p:txBody>
      </p:sp>
    </p:spTree>
    <p:extLst>
      <p:ext uri="{BB962C8B-B14F-4D97-AF65-F5344CB8AC3E}">
        <p14:creationId xmlns:p14="http://schemas.microsoft.com/office/powerpoint/2010/main" val="166104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D78F-61B6-4A90-AC81-F6A82845B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 Chain Verification</a:t>
            </a:r>
            <a:br>
              <a:rPr lang="en-US" dirty="0"/>
            </a:br>
            <a:r>
              <a:rPr lang="en-US" dirty="0"/>
              <a:t>(Inputs)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DCC78-523A-448C-8A0D-CF366D3F6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certificate chain</a:t>
            </a:r>
          </a:p>
          <a:p>
            <a:r>
              <a:rPr lang="en-US" dirty="0"/>
              <a:t>The current date/time</a:t>
            </a:r>
          </a:p>
          <a:p>
            <a:r>
              <a:rPr lang="en-US" dirty="0"/>
              <a:t>Policy information</a:t>
            </a:r>
          </a:p>
          <a:p>
            <a:r>
              <a:rPr lang="en-US" dirty="0"/>
              <a:t>Root certificates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82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B832-0FBF-422D-9155-01F57341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 Chain Verification</a:t>
            </a:r>
            <a:br>
              <a:rPr lang="en-US" dirty="0"/>
            </a:br>
            <a:r>
              <a:rPr lang="en-US" dirty="0"/>
              <a:t>(Algorithm)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3A065-1C1E-4A0D-A7CC-68334AEAA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PKI parameters/algorithms</a:t>
            </a:r>
          </a:p>
          <a:p>
            <a:r>
              <a:rPr lang="en-US" dirty="0"/>
              <a:t>Validity of the certificate (time/expiration)</a:t>
            </a:r>
          </a:p>
          <a:p>
            <a:r>
              <a:rPr lang="en-US" dirty="0"/>
              <a:t>Revocation status (OCSP, CRL,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Issuer name matches next subject in path</a:t>
            </a:r>
          </a:p>
          <a:p>
            <a:r>
              <a:rPr lang="en-US" dirty="0"/>
              <a:t>Policy checks</a:t>
            </a:r>
          </a:p>
          <a:p>
            <a:r>
              <a:rPr lang="en-US" dirty="0"/>
              <a:t>Any intermediate certs are </a:t>
            </a:r>
            <a:r>
              <a:rPr lang="en-US" b="1" i="1" dirty="0"/>
              <a:t>CA CERTS!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14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EE9C9-B1C3-4092-9315-B55960541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CA Certs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B0EE-6AFD-4532-A4D1-5F3EB3A35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CA (Certificate Authority) cert should be marked</a:t>
            </a:r>
          </a:p>
          <a:p>
            <a:r>
              <a:rPr lang="en-US" dirty="0"/>
              <a:t>Otherwise, you can do this:</a:t>
            </a:r>
          </a:p>
          <a:p>
            <a:pPr lvl="1"/>
            <a:r>
              <a:rPr lang="en-US" dirty="0"/>
              <a:t>ROOT</a:t>
            </a:r>
          </a:p>
          <a:p>
            <a:pPr lvl="1"/>
            <a:r>
              <a:rPr lang="en-US" dirty="0"/>
              <a:t>Signs, intermediate CA</a:t>
            </a:r>
          </a:p>
          <a:p>
            <a:pPr lvl="1"/>
            <a:r>
              <a:rPr lang="en-US" dirty="0"/>
              <a:t>Signs subject (e.g., “yourbank.com”) </a:t>
            </a:r>
            <a:r>
              <a:rPr lang="en-US" b="1" i="1" dirty="0"/>
              <a:t>USED AS CA!!!!</a:t>
            </a:r>
            <a:endParaRPr lang="en-US" dirty="0"/>
          </a:p>
          <a:p>
            <a:pPr lvl="1"/>
            <a:r>
              <a:rPr lang="en-US" dirty="0"/>
              <a:t>Signs fake subject (e.g., “wrongbank.com”)</a:t>
            </a:r>
          </a:p>
        </p:txBody>
      </p:sp>
    </p:spTree>
    <p:extLst>
      <p:ext uri="{BB962C8B-B14F-4D97-AF65-F5344CB8AC3E}">
        <p14:creationId xmlns:p14="http://schemas.microsoft.com/office/powerpoint/2010/main" val="3519177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E515-622B-4174-A97A-D0AD581E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Revocation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B7A36-2E05-4475-8D15-04A93749A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revoke a certificate?</a:t>
            </a:r>
          </a:p>
          <a:p>
            <a:r>
              <a:rPr lang="en-US" dirty="0"/>
              <a:t>Difficult: so long as the cert is properly signed, it is believed</a:t>
            </a:r>
          </a:p>
          <a:p>
            <a:r>
              <a:rPr lang="en-US" dirty="0"/>
              <a:t>You can publish certificate revocation lists:</a:t>
            </a:r>
          </a:p>
          <a:p>
            <a:pPr lvl="1"/>
            <a:r>
              <a:rPr lang="en-US" dirty="0"/>
              <a:t>Uses just serial number</a:t>
            </a:r>
          </a:p>
          <a:p>
            <a:pPr lvl="1"/>
            <a:r>
              <a:rPr lang="en-US" dirty="0"/>
              <a:t>So make sure your serial numbers are actually unique!</a:t>
            </a:r>
          </a:p>
          <a:p>
            <a:pPr lvl="1"/>
            <a:r>
              <a:rPr lang="en-US" dirty="0"/>
              <a:t>But, until the new CRL is received, bad cert still usable</a:t>
            </a:r>
          </a:p>
        </p:txBody>
      </p:sp>
    </p:spTree>
    <p:extLst>
      <p:ext uri="{BB962C8B-B14F-4D97-AF65-F5344CB8AC3E}">
        <p14:creationId xmlns:p14="http://schemas.microsoft.com/office/powerpoint/2010/main" val="3783747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4891-AA48-4938-BF02-655300D2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Certificate Status Protocol (OCSP)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D6A14-F10A-4969-98FB-E98D41ADA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Certificates were designed to be used offline</a:t>
            </a:r>
          </a:p>
          <a:p>
            <a:r>
              <a:rPr lang="en-US" dirty="0"/>
              <a:t>However, modern security constraints often necessitate OCSP</a:t>
            </a:r>
          </a:p>
          <a:p>
            <a:r>
              <a:rPr lang="en-US" dirty="0"/>
              <a:t>Client can ask a server (‘OCSP Responder’) about a cert</a:t>
            </a:r>
          </a:p>
          <a:p>
            <a:pPr lvl="1"/>
            <a:r>
              <a:rPr lang="en-US" dirty="0"/>
              <a:t>Server can respond “Good”, “Revoked”, “Unknown”</a:t>
            </a:r>
          </a:p>
          <a:p>
            <a:pPr lvl="1"/>
            <a:r>
              <a:rPr lang="en-US" dirty="0"/>
              <a:t>Response is signed; however, </a:t>
            </a:r>
            <a:r>
              <a:rPr lang="en-US" b="1" i="1" dirty="0"/>
              <a:t>vulnerable to replay attacks!</a:t>
            </a:r>
            <a:endParaRPr lang="en-US" dirty="0"/>
          </a:p>
          <a:p>
            <a:pPr lvl="1"/>
            <a:r>
              <a:rPr lang="en-US" dirty="0"/>
              <a:t>An extension permits </a:t>
            </a:r>
            <a:r>
              <a:rPr lang="en-US" dirty="0" err="1"/>
              <a:t>nonces</a:t>
            </a:r>
            <a:r>
              <a:rPr lang="en-US" dirty="0"/>
              <a:t>, but often not used for efficiency</a:t>
            </a:r>
          </a:p>
          <a:p>
            <a:pPr lvl="1"/>
            <a:r>
              <a:rPr lang="en-US" dirty="0"/>
              <a:t>Also, potential privacy </a:t>
            </a:r>
            <a:r>
              <a:rPr lang="en-US" dirty="0" err="1"/>
              <a:t>losss</a:t>
            </a:r>
            <a:endParaRPr lang="en-US" dirty="0"/>
          </a:p>
          <a:p>
            <a:pPr lvl="1"/>
            <a:r>
              <a:rPr lang="en-US" dirty="0"/>
              <a:t>But, more efficient and timely than CRL</a:t>
            </a:r>
          </a:p>
        </p:txBody>
      </p:sp>
    </p:spTree>
    <p:extLst>
      <p:ext uri="{BB962C8B-B14F-4D97-AF65-F5344CB8AC3E}">
        <p14:creationId xmlns:p14="http://schemas.microsoft.com/office/powerpoint/2010/main" val="3763414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D0F4-5CB7-4285-991D-96343986C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Alternatives to </a:t>
            </a:r>
            <a:r>
              <a:rPr lang="en-US" dirty="0" err="1"/>
              <a:t>TruST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A835-43E8-4803-BC3A-06D8B7510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Sadly, there is no known way to create trust out of thin air</a:t>
            </a:r>
          </a:p>
          <a:p>
            <a:r>
              <a:rPr lang="en-US" dirty="0"/>
              <a:t>In almost every case, there must be a trust basis:</a:t>
            </a:r>
          </a:p>
          <a:p>
            <a:pPr lvl="1"/>
            <a:r>
              <a:rPr lang="en-US" dirty="0"/>
              <a:t>Out-of-band communication (e.g., in real life)</a:t>
            </a:r>
          </a:p>
          <a:p>
            <a:pPr lvl="1"/>
            <a:r>
              <a:rPr lang="en-US" dirty="0"/>
              <a:t>Evolutionary trust over time with long-term identifiers</a:t>
            </a:r>
          </a:p>
          <a:p>
            <a:pPr lvl="1"/>
            <a:r>
              <a:rPr lang="en-US" dirty="0"/>
              <a:t>Third parties, including CA’s, authentication/reputation servers</a:t>
            </a:r>
          </a:p>
          <a:p>
            <a:pPr lvl="1"/>
            <a:r>
              <a:rPr lang="en-US" dirty="0"/>
              <a:t>Crowds, such as distributed ledger</a:t>
            </a:r>
          </a:p>
        </p:txBody>
      </p:sp>
    </p:spTree>
    <p:extLst>
      <p:ext uri="{BB962C8B-B14F-4D97-AF65-F5344CB8AC3E}">
        <p14:creationId xmlns:p14="http://schemas.microsoft.com/office/powerpoint/2010/main" val="2720247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91AC-C027-4A66-B74F-EDD4309CC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Kerberos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FC647-C635-4D8B-AE76-2CDB65ADC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Kerberos vs TLS</a:t>
            </a:r>
          </a:p>
          <a:p>
            <a:pPr lvl="1"/>
            <a:r>
              <a:rPr lang="en-US" dirty="0"/>
              <a:t>Kerberos uses a trusted authentication server</a:t>
            </a:r>
          </a:p>
          <a:p>
            <a:pPr lvl="1"/>
            <a:r>
              <a:rPr lang="en-US" dirty="0"/>
              <a:t>Must be online. And, if compromised, entire system compromised</a:t>
            </a:r>
          </a:p>
          <a:p>
            <a:pPr lvl="1"/>
            <a:r>
              <a:rPr lang="en-US" dirty="0"/>
              <a:t>Provides mutual authentication, confidentiality,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Basic components:</a:t>
            </a:r>
          </a:p>
          <a:p>
            <a:pPr lvl="1"/>
            <a:r>
              <a:rPr lang="en-US" dirty="0"/>
              <a:t>Authentication Server</a:t>
            </a:r>
          </a:p>
          <a:p>
            <a:pPr lvl="1"/>
            <a:r>
              <a:rPr lang="en-US" dirty="0"/>
              <a:t>Key Distribution Server (KDS)</a:t>
            </a:r>
          </a:p>
          <a:p>
            <a:pPr lvl="1"/>
            <a:r>
              <a:rPr lang="en-US" dirty="0"/>
              <a:t>Ticket Granting Service</a:t>
            </a:r>
          </a:p>
          <a:p>
            <a:pPr lvl="1"/>
            <a:r>
              <a:rPr lang="en-US" dirty="0"/>
              <a:t>Service Server</a:t>
            </a:r>
          </a:p>
        </p:txBody>
      </p:sp>
    </p:spTree>
    <p:extLst>
      <p:ext uri="{BB962C8B-B14F-4D97-AF65-F5344CB8AC3E}">
        <p14:creationId xmlns:p14="http://schemas.microsoft.com/office/powerpoint/2010/main" val="1172279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6732A-4870-4E47-AE74-F9CBC8C1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Kerberos communication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5F83D3-323E-4891-BFA8-65091F699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828800"/>
            <a:ext cx="5486400" cy="4574867"/>
          </a:xfrm>
        </p:spPr>
      </p:pic>
    </p:spTree>
    <p:extLst>
      <p:ext uri="{BB962C8B-B14F-4D97-AF65-F5344CB8AC3E}">
        <p14:creationId xmlns:p14="http://schemas.microsoft.com/office/powerpoint/2010/main" val="2781427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50DAB-107A-4B10-8AD1-50526ECD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Kerberos Protocol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E5D0E4-8973-4723-A07B-C451EC62B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600200"/>
            <a:ext cx="6324600" cy="4943581"/>
          </a:xfrm>
        </p:spPr>
      </p:pic>
    </p:spTree>
    <p:extLst>
      <p:ext uri="{BB962C8B-B14F-4D97-AF65-F5344CB8AC3E}">
        <p14:creationId xmlns:p14="http://schemas.microsoft.com/office/powerpoint/2010/main" val="2851505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11D68-2965-4E05-89A8-42F167CD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Kerberos Protocol x2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3B132B-8D4A-4BD0-8A78-B42F8C85F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250"/>
            <a:ext cx="8534400" cy="6490233"/>
          </a:xfrm>
        </p:spPr>
      </p:pic>
    </p:spTree>
    <p:extLst>
      <p:ext uri="{BB962C8B-B14F-4D97-AF65-F5344CB8AC3E}">
        <p14:creationId xmlns:p14="http://schemas.microsoft.com/office/powerpoint/2010/main" val="316490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12C0-67E5-496E-971F-562DDEBD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 of TLS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D58E3-8C6C-4E9A-8011-DA6D9D0B7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TLS is worthless without trust</a:t>
            </a:r>
          </a:p>
          <a:p>
            <a:r>
              <a:rPr lang="en-US" dirty="0"/>
              <a:t>If you go to </a:t>
            </a:r>
            <a:r>
              <a:rPr lang="en-US" dirty="0">
                <a:hlinkClick r:id="rId2"/>
              </a:rPr>
              <a:t>https://yourbank.com</a:t>
            </a:r>
            <a:r>
              <a:rPr lang="en-US" dirty="0"/>
              <a:t>, it better be “your bank”</a:t>
            </a:r>
          </a:p>
          <a:p>
            <a:r>
              <a:rPr lang="en-US" dirty="0"/>
              <a:t>How do you know it is your bank?</a:t>
            </a:r>
          </a:p>
        </p:txBody>
      </p:sp>
    </p:spTree>
    <p:extLst>
      <p:ext uri="{BB962C8B-B14F-4D97-AF65-F5344CB8AC3E}">
        <p14:creationId xmlns:p14="http://schemas.microsoft.com/office/powerpoint/2010/main" val="3974148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BDA49-F860-4175-B382-43443BFA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52677-A639-46F9-BEB0-85634B226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that the user’s key never goes over the wire</a:t>
            </a:r>
          </a:p>
          <a:p>
            <a:r>
              <a:rPr lang="en-US" dirty="0"/>
              <a:t>Note that pre-encrypted messages can be sent.</a:t>
            </a:r>
          </a:p>
          <a:p>
            <a:pPr lvl="1"/>
            <a:r>
              <a:rPr lang="en-US" dirty="0"/>
              <a:t>AS sends a message to A that only TGT can decrypt</a:t>
            </a:r>
          </a:p>
          <a:p>
            <a:pPr lvl="1"/>
            <a:r>
              <a:rPr lang="en-US" dirty="0"/>
              <a:t>Thus, TGT knows that the message sent by A MUST come from AS</a:t>
            </a:r>
          </a:p>
          <a:p>
            <a:r>
              <a:rPr lang="en-US" dirty="0"/>
              <a:t>How scalable is this system?</a:t>
            </a:r>
          </a:p>
        </p:txBody>
      </p:sp>
    </p:spTree>
    <p:extLst>
      <p:ext uri="{BB962C8B-B14F-4D97-AF65-F5344CB8AC3E}">
        <p14:creationId xmlns:p14="http://schemas.microsoft.com/office/powerpoint/2010/main" val="307013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79E83-8D8A-4DBC-9099-6774FD9F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TLS </a:t>
            </a:r>
            <a:r>
              <a:rPr lang="en-US" dirty="0" err="1"/>
              <a:t>Hanshaks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07A611-344C-43A3-A51C-254872C40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007" y="1600200"/>
            <a:ext cx="6858000" cy="486497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46E4817-14BF-4A29-8B79-468C31D46CB0}"/>
              </a:ext>
            </a:extLst>
          </p:cNvPr>
          <p:cNvSpPr/>
          <p:nvPr/>
        </p:nvSpPr>
        <p:spPr>
          <a:xfrm>
            <a:off x="5638800" y="2743200"/>
            <a:ext cx="1828800" cy="381000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75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EE04F-90B7-44D5-8FE8-49BE0E9D9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Certificate?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86CE0-D3C9-4E87-9316-4FBACFD8F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TLS specification (RFC) doesn’t specify cert or cert verification</a:t>
            </a:r>
          </a:p>
          <a:p>
            <a:r>
              <a:rPr lang="en-US" dirty="0"/>
              <a:t>The most common is X 509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A73E02-D66F-4779-930F-F0AA39171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276600"/>
            <a:ext cx="4114800" cy="309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14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8E789-FC8B-4C82-9BBC-A08F756B7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2A623-C99F-44E2-A725-2DC345BD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Identifying Data</a:t>
            </a:r>
          </a:p>
          <a:p>
            <a:pPr lvl="1"/>
            <a:r>
              <a:rPr lang="en-US" dirty="0"/>
              <a:t>Names</a:t>
            </a:r>
          </a:p>
          <a:p>
            <a:pPr lvl="1"/>
            <a:r>
              <a:rPr lang="en-US" dirty="0"/>
              <a:t>Serial Number</a:t>
            </a:r>
          </a:p>
          <a:p>
            <a:r>
              <a:rPr lang="en-US" dirty="0"/>
              <a:t>Chain Data</a:t>
            </a:r>
          </a:p>
          <a:p>
            <a:pPr lvl="1"/>
            <a:r>
              <a:rPr lang="en-US" dirty="0"/>
              <a:t>Who signed the certificate</a:t>
            </a:r>
          </a:p>
          <a:p>
            <a:r>
              <a:rPr lang="en-US" dirty="0"/>
              <a:t>Public key</a:t>
            </a:r>
          </a:p>
          <a:p>
            <a:r>
              <a:rPr lang="en-US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07850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717CD-EF20-4C9B-A21E-D2095697A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 dirty="0"/>
              <a:t>Public Key Private Key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324F0B-0402-4DC3-BE6B-AAE609FBA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86400" y="2286000"/>
            <a:ext cx="2438400" cy="2438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AB121B-8843-42DC-9429-5EF844EF2AC1}"/>
              </a:ext>
            </a:extLst>
          </p:cNvPr>
          <p:cNvSpPr txBox="1"/>
          <p:nvPr/>
        </p:nvSpPr>
        <p:spPr>
          <a:xfrm>
            <a:off x="5486400" y="4724400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PRIVATE KEY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03F161-2E80-48F4-9C40-77094219D5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600200" y="2275892"/>
            <a:ext cx="4206746" cy="2514600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EC5F7143-62E5-4400-8185-491AD2E2BD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57853" y="2919501"/>
            <a:ext cx="990600" cy="990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5D0968-B3E3-4E74-ACE6-92716994360F}"/>
              </a:ext>
            </a:extLst>
          </p:cNvPr>
          <p:cNvSpPr txBox="1"/>
          <p:nvPr/>
        </p:nvSpPr>
        <p:spPr>
          <a:xfrm>
            <a:off x="1676853" y="3833901"/>
            <a:ext cx="1752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PUBLIC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CCB42F-2287-4BC6-AE66-838FE15404A9}"/>
              </a:ext>
            </a:extLst>
          </p:cNvPr>
          <p:cNvSpPr txBox="1"/>
          <p:nvPr/>
        </p:nvSpPr>
        <p:spPr>
          <a:xfrm>
            <a:off x="3124653" y="2908530"/>
            <a:ext cx="1927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Name: </a:t>
            </a:r>
            <a:r>
              <a:rPr lang="en-US" dirty="0" err="1">
                <a:solidFill>
                  <a:schemeClr val="bg1"/>
                </a:solidFill>
              </a:rPr>
              <a:t>yourbank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Issuer: </a:t>
            </a:r>
            <a:r>
              <a:rPr lang="en-US" dirty="0" err="1">
                <a:solidFill>
                  <a:schemeClr val="bg1"/>
                </a:solidFill>
              </a:rPr>
              <a:t>godaddy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**signature**</a:t>
            </a:r>
          </a:p>
        </p:txBody>
      </p:sp>
    </p:spTree>
    <p:extLst>
      <p:ext uri="{BB962C8B-B14F-4D97-AF65-F5344CB8AC3E}">
        <p14:creationId xmlns:p14="http://schemas.microsoft.com/office/powerpoint/2010/main" val="944174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0F147-22E9-4271-BF8A-AB2019B47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Identity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383A2AD-57F8-4B65-988E-2ABA117901F8}"/>
              </a:ext>
            </a:extLst>
          </p:cNvPr>
          <p:cNvSpPr/>
          <p:nvPr/>
        </p:nvSpPr>
        <p:spPr>
          <a:xfrm>
            <a:off x="3276600" y="1981200"/>
            <a:ext cx="2895600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Who are you?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BC6BAC3D-487C-4B62-8AC7-102F9C243FB8}"/>
              </a:ext>
            </a:extLst>
          </p:cNvPr>
          <p:cNvSpPr/>
          <p:nvPr/>
        </p:nvSpPr>
        <p:spPr>
          <a:xfrm>
            <a:off x="3200400" y="2667000"/>
            <a:ext cx="2895600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I’m </a:t>
            </a:r>
            <a:r>
              <a:rPr lang="en-US" dirty="0" err="1"/>
              <a:t>yourbank</a:t>
            </a:r>
            <a:endParaRPr lang="en-US" dirty="0"/>
          </a:p>
        </p:txBody>
      </p:sp>
      <p:sp>
        <p:nvSpPr>
          <p:cNvPr id="10" name="Scroll: Vertical 9">
            <a:extLst>
              <a:ext uri="{FF2B5EF4-FFF2-40B4-BE49-F238E27FC236}">
                <a16:creationId xmlns:a16="http://schemas.microsoft.com/office/drawing/2014/main" id="{92D3ECDD-F19C-4973-B293-E4EFB3E4C15E}"/>
              </a:ext>
            </a:extLst>
          </p:cNvPr>
          <p:cNvSpPr/>
          <p:nvPr/>
        </p:nvSpPr>
        <p:spPr>
          <a:xfrm>
            <a:off x="1828800" y="2337816"/>
            <a:ext cx="1033272" cy="11430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CERT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C8121C-90BE-4304-AA6E-B1A9B50B82F8}"/>
              </a:ext>
            </a:extLst>
          </p:cNvPr>
          <p:cNvCxnSpPr/>
          <p:nvPr/>
        </p:nvCxnSpPr>
        <p:spPr>
          <a:xfrm flipH="1" flipV="1">
            <a:off x="4648200" y="1524000"/>
            <a:ext cx="76200" cy="4953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2D9D45-C51C-4728-BEF5-6EDFC42D6490}"/>
              </a:ext>
            </a:extLst>
          </p:cNvPr>
          <p:cNvSpPr txBox="1"/>
          <p:nvPr/>
        </p:nvSpPr>
        <p:spPr>
          <a:xfrm>
            <a:off x="2058838" y="3842562"/>
            <a:ext cx="2096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VERIFY CERT:</a:t>
            </a:r>
          </a:p>
          <a:p>
            <a:r>
              <a:rPr lang="en-US" dirty="0"/>
              <a:t> - </a:t>
            </a:r>
            <a:r>
              <a:rPr lang="en-US" dirty="0" err="1"/>
              <a:t>sbj</a:t>
            </a:r>
            <a:r>
              <a:rPr lang="en-US" dirty="0"/>
              <a:t> = </a:t>
            </a:r>
            <a:r>
              <a:rPr lang="en-US" dirty="0" err="1"/>
              <a:t>yourbank</a:t>
            </a:r>
            <a:r>
              <a:rPr lang="en-US" dirty="0"/>
              <a:t>?</a:t>
            </a:r>
          </a:p>
          <a:p>
            <a:r>
              <a:rPr lang="en-US" dirty="0"/>
              <a:t> - chain trusted?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30FECA1-9EC2-43A4-8ADF-F29173AFF93C}"/>
              </a:ext>
            </a:extLst>
          </p:cNvPr>
          <p:cNvSpPr/>
          <p:nvPr/>
        </p:nvSpPr>
        <p:spPr>
          <a:xfrm>
            <a:off x="3278966" y="4815956"/>
            <a:ext cx="2895600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Ok, prove it (nonce)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84E206A5-4DEE-4D69-A1F9-B24D3887D6E3}"/>
              </a:ext>
            </a:extLst>
          </p:cNvPr>
          <p:cNvSpPr/>
          <p:nvPr/>
        </p:nvSpPr>
        <p:spPr>
          <a:xfrm>
            <a:off x="3200400" y="5437975"/>
            <a:ext cx="2895600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{nonce}</a:t>
            </a:r>
            <a:r>
              <a:rPr lang="en-US" dirty="0" err="1"/>
              <a:t>private_key</a:t>
            </a:r>
            <a:endParaRPr lang="en-US" dirty="0"/>
          </a:p>
        </p:txBody>
      </p:sp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E613ABF0-EAFC-442A-9525-B53F2AADF6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16866" y="5029200"/>
            <a:ext cx="990600" cy="990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CCAB34E-ED4C-4CF4-A7D3-4CF1EA2CD489}"/>
              </a:ext>
            </a:extLst>
          </p:cNvPr>
          <p:cNvSpPr txBox="1"/>
          <p:nvPr/>
        </p:nvSpPr>
        <p:spPr>
          <a:xfrm>
            <a:off x="1335866" y="5943600"/>
            <a:ext cx="1752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PUBLIC KEY</a:t>
            </a: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83860244-F202-460C-A86F-E5154E114631}"/>
              </a:ext>
            </a:extLst>
          </p:cNvPr>
          <p:cNvSpPr/>
          <p:nvPr/>
        </p:nvSpPr>
        <p:spPr>
          <a:xfrm>
            <a:off x="1278550" y="3274634"/>
            <a:ext cx="731520" cy="228796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FF2943E2-BDD0-4E84-80F1-A4C7BED62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05905" y="4782212"/>
            <a:ext cx="1206894" cy="1036751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CE82B2E-AAD1-47CC-ACB7-EE33DC813C8C}"/>
              </a:ext>
            </a:extLst>
          </p:cNvPr>
          <p:cNvSpPr txBox="1"/>
          <p:nvPr/>
        </p:nvSpPr>
        <p:spPr>
          <a:xfrm>
            <a:off x="6047556" y="5940622"/>
            <a:ext cx="1723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PRIVATE KEY</a:t>
            </a:r>
          </a:p>
        </p:txBody>
      </p:sp>
    </p:spTree>
    <p:extLst>
      <p:ext uri="{BB962C8B-B14F-4D97-AF65-F5344CB8AC3E}">
        <p14:creationId xmlns:p14="http://schemas.microsoft.com/office/powerpoint/2010/main" val="3399573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72EBA-A595-4ED4-B4C4-41A40EC5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of Trust</a:t>
            </a:r>
          </a:p>
        </p:txBody>
      </p:sp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670DE6B5-686B-439E-9BA3-107A8466438C}"/>
              </a:ext>
            </a:extLst>
          </p:cNvPr>
          <p:cNvSpPr/>
          <p:nvPr/>
        </p:nvSpPr>
        <p:spPr>
          <a:xfrm>
            <a:off x="3444927" y="4722350"/>
            <a:ext cx="1033272" cy="11430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CERT</a:t>
            </a:r>
          </a:p>
        </p:txBody>
      </p:sp>
      <p:sp>
        <p:nvSpPr>
          <p:cNvPr id="5" name="Scroll: Vertical 4">
            <a:extLst>
              <a:ext uri="{FF2B5EF4-FFF2-40B4-BE49-F238E27FC236}">
                <a16:creationId xmlns:a16="http://schemas.microsoft.com/office/drawing/2014/main" id="{C18BF75C-3625-4F8F-B997-2E4DD560C985}"/>
              </a:ext>
            </a:extLst>
          </p:cNvPr>
          <p:cNvSpPr/>
          <p:nvPr/>
        </p:nvSpPr>
        <p:spPr>
          <a:xfrm>
            <a:off x="3444927" y="3320380"/>
            <a:ext cx="1033272" cy="1143000"/>
          </a:xfrm>
          <a:prstGeom prst="verticalScrol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CERT</a:t>
            </a:r>
          </a:p>
        </p:txBody>
      </p:sp>
      <p:sp>
        <p:nvSpPr>
          <p:cNvPr id="6" name="Scroll: Vertical 5">
            <a:extLst>
              <a:ext uri="{FF2B5EF4-FFF2-40B4-BE49-F238E27FC236}">
                <a16:creationId xmlns:a16="http://schemas.microsoft.com/office/drawing/2014/main" id="{35317CFB-C2E5-4306-8126-F6C5ECE4C46A}"/>
              </a:ext>
            </a:extLst>
          </p:cNvPr>
          <p:cNvSpPr/>
          <p:nvPr/>
        </p:nvSpPr>
        <p:spPr>
          <a:xfrm>
            <a:off x="3478455" y="1935922"/>
            <a:ext cx="1033272" cy="1143000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2FD04B-A52B-46B8-A79B-AACFAE26CE1E}"/>
              </a:ext>
            </a:extLst>
          </p:cNvPr>
          <p:cNvSpPr txBox="1"/>
          <p:nvPr/>
        </p:nvSpPr>
        <p:spPr>
          <a:xfrm>
            <a:off x="4968927" y="4970684"/>
            <a:ext cx="3488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Name: Yourbank.com</a:t>
            </a:r>
          </a:p>
          <a:p>
            <a:r>
              <a:rPr lang="en-US" dirty="0"/>
              <a:t>Signed by </a:t>
            </a:r>
            <a:r>
              <a:rPr lang="en-US" dirty="0" err="1"/>
              <a:t>banking_association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4D897-09B0-4F84-84AE-5EEABDCD0D58}"/>
              </a:ext>
            </a:extLst>
          </p:cNvPr>
          <p:cNvSpPr txBox="1"/>
          <p:nvPr/>
        </p:nvSpPr>
        <p:spPr>
          <a:xfrm>
            <a:off x="4968927" y="3789125"/>
            <a:ext cx="3088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Name: </a:t>
            </a:r>
            <a:r>
              <a:rPr lang="en-US" dirty="0" err="1"/>
              <a:t>banking_association</a:t>
            </a:r>
            <a:endParaRPr lang="en-US" dirty="0"/>
          </a:p>
          <a:p>
            <a:r>
              <a:rPr lang="en-US" dirty="0"/>
              <a:t>Signed by </a:t>
            </a:r>
            <a:r>
              <a:rPr lang="en-US" dirty="0" err="1"/>
              <a:t>godaddy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189BB2-DCCC-445B-9B29-76259064EE21}"/>
              </a:ext>
            </a:extLst>
          </p:cNvPr>
          <p:cNvSpPr txBox="1"/>
          <p:nvPr/>
        </p:nvSpPr>
        <p:spPr>
          <a:xfrm>
            <a:off x="4968927" y="2431644"/>
            <a:ext cx="2264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Name: </a:t>
            </a:r>
            <a:r>
              <a:rPr lang="en-US" dirty="0" err="1"/>
              <a:t>godaddy</a:t>
            </a:r>
            <a:endParaRPr lang="en-US" dirty="0"/>
          </a:p>
          <a:p>
            <a:r>
              <a:rPr lang="en-US" dirty="0"/>
              <a:t>Signed by </a:t>
            </a:r>
            <a:r>
              <a:rPr lang="en-US" dirty="0" err="1"/>
              <a:t>godaddy</a:t>
            </a:r>
            <a:endParaRPr lang="en-US" dirty="0"/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CCAF3D53-2308-4754-8687-7E1C0C055EB1}"/>
              </a:ext>
            </a:extLst>
          </p:cNvPr>
          <p:cNvSpPr/>
          <p:nvPr/>
        </p:nvSpPr>
        <p:spPr>
          <a:xfrm>
            <a:off x="2588439" y="2362200"/>
            <a:ext cx="731520" cy="1373566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FDEAF7-D3F7-4B9E-9E4B-896A485D9C59}"/>
              </a:ext>
            </a:extLst>
          </p:cNvPr>
          <p:cNvSpPr txBox="1"/>
          <p:nvPr/>
        </p:nvSpPr>
        <p:spPr>
          <a:xfrm>
            <a:off x="469566" y="2570143"/>
            <a:ext cx="1911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Godaddy</a:t>
            </a:r>
            <a:r>
              <a:rPr lang="en-US" dirty="0"/>
              <a:t> public</a:t>
            </a:r>
          </a:p>
          <a:p>
            <a:r>
              <a:rPr lang="en-US" dirty="0"/>
              <a:t>key verifies cert</a:t>
            </a: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426A2309-CBA3-4034-83D8-4575E235CDB0}"/>
              </a:ext>
            </a:extLst>
          </p:cNvPr>
          <p:cNvSpPr/>
          <p:nvPr/>
        </p:nvSpPr>
        <p:spPr>
          <a:xfrm>
            <a:off x="2582216" y="3863167"/>
            <a:ext cx="731520" cy="1373566"/>
          </a:xfrm>
          <a:prstGeom prst="curv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43FC75-A3F5-4675-A1FC-F99E4201D551}"/>
              </a:ext>
            </a:extLst>
          </p:cNvPr>
          <p:cNvSpPr txBox="1"/>
          <p:nvPr/>
        </p:nvSpPr>
        <p:spPr>
          <a:xfrm>
            <a:off x="487078" y="3863167"/>
            <a:ext cx="2427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Banking </a:t>
            </a:r>
            <a:r>
              <a:rPr lang="en-US" dirty="0" err="1"/>
              <a:t>assoc</a:t>
            </a:r>
            <a:r>
              <a:rPr lang="en-US" dirty="0"/>
              <a:t> public</a:t>
            </a:r>
          </a:p>
          <a:p>
            <a:r>
              <a:rPr lang="en-US" dirty="0"/>
              <a:t>key verifies cert</a:t>
            </a:r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B0568AE1-C8F8-4902-B981-7E680348CF04}"/>
              </a:ext>
            </a:extLst>
          </p:cNvPr>
          <p:cNvSpPr/>
          <p:nvPr/>
        </p:nvSpPr>
        <p:spPr>
          <a:xfrm>
            <a:off x="2582216" y="5236733"/>
            <a:ext cx="731520" cy="137356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B83626-5F0D-4B98-B639-8D5E1D719FEB}"/>
              </a:ext>
            </a:extLst>
          </p:cNvPr>
          <p:cNvSpPr txBox="1"/>
          <p:nvPr/>
        </p:nvSpPr>
        <p:spPr>
          <a:xfrm>
            <a:off x="487078" y="5293849"/>
            <a:ext cx="2464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Yourbank</a:t>
            </a:r>
            <a:r>
              <a:rPr lang="en-US" dirty="0"/>
              <a:t> public</a:t>
            </a:r>
          </a:p>
          <a:p>
            <a:r>
              <a:rPr lang="en-US" dirty="0"/>
              <a:t>key verifies signature</a:t>
            </a:r>
          </a:p>
          <a:p>
            <a:r>
              <a:rPr lang="en-US" dirty="0"/>
              <a:t>on nonce</a:t>
            </a:r>
          </a:p>
        </p:txBody>
      </p:sp>
    </p:spTree>
    <p:extLst>
      <p:ext uri="{BB962C8B-B14F-4D97-AF65-F5344CB8AC3E}">
        <p14:creationId xmlns:p14="http://schemas.microsoft.com/office/powerpoint/2010/main" val="2718239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B8A1D-B0BD-47AA-A891-B5295A72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AD218-9355-47DC-B479-0793AB9DC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Root certificate is </a:t>
            </a:r>
            <a:r>
              <a:rPr lang="en-US" i="1" dirty="0"/>
              <a:t>self signed</a:t>
            </a:r>
            <a:endParaRPr lang="en-US" dirty="0"/>
          </a:p>
          <a:p>
            <a:r>
              <a:rPr lang="en-US" dirty="0"/>
              <a:t>It is signed by its own key!</a:t>
            </a:r>
          </a:p>
          <a:p>
            <a:r>
              <a:rPr lang="en-US" dirty="0"/>
              <a:t>You have to “trust” somebody </a:t>
            </a:r>
            <a:r>
              <a:rPr lang="en-US" i="1" dirty="0"/>
              <a:t>axiomatically!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970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9698</TotalTime>
  <Words>638</Words>
  <Application>Microsoft Office PowerPoint</Application>
  <PresentationFormat>On-screen Show (4:3)</PresentationFormat>
  <Paragraphs>119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Bookman Old Style</vt:lpstr>
      <vt:lpstr>Calibri</vt:lpstr>
      <vt:lpstr>Rockwell</vt:lpstr>
      <vt:lpstr>Damask</vt:lpstr>
      <vt:lpstr>Trust and Kerberos</vt:lpstr>
      <vt:lpstr>Weakness of TLS</vt:lpstr>
      <vt:lpstr>Review TLS Hanshaks</vt:lpstr>
      <vt:lpstr>What is a Certificate?</vt:lpstr>
      <vt:lpstr>Key Elements</vt:lpstr>
      <vt:lpstr>Public Key Private Key</vt:lpstr>
      <vt:lpstr>Proving Identity</vt:lpstr>
      <vt:lpstr>Chain of Trust</vt:lpstr>
      <vt:lpstr>Root Cert</vt:lpstr>
      <vt:lpstr>Cert Chain Verification (Inputs)</vt:lpstr>
      <vt:lpstr>Cert Chain Verification (Algorithm)</vt:lpstr>
      <vt:lpstr>Checking CA Certs</vt:lpstr>
      <vt:lpstr>Certificate Revocation</vt:lpstr>
      <vt:lpstr>Online Certificate Status Protocol (OCSP)</vt:lpstr>
      <vt:lpstr>Other Alternatives to TruST?</vt:lpstr>
      <vt:lpstr>Kerberos</vt:lpstr>
      <vt:lpstr>Kerberos communication</vt:lpstr>
      <vt:lpstr>Kerberos Protocol</vt:lpstr>
      <vt:lpstr>Kerberos Protocol x2</vt:lpstr>
      <vt:lpstr>Protocol Principles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Usable Security Design</dc:title>
  <dc:creator>Seth Nielson</dc:creator>
  <cp:lastModifiedBy>Seth Nielson</cp:lastModifiedBy>
  <cp:revision>161</cp:revision>
  <dcterms:created xsi:type="dcterms:W3CDTF">2014-01-16T20:48:15Z</dcterms:created>
  <dcterms:modified xsi:type="dcterms:W3CDTF">2019-11-13T18:45:59Z</dcterms:modified>
</cp:coreProperties>
</file>