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0"/>
  </p:notesMasterIdLst>
  <p:sldIdLst>
    <p:sldId id="256" r:id="rId2"/>
    <p:sldId id="258" r:id="rId3"/>
    <p:sldId id="259" r:id="rId4"/>
    <p:sldId id="257" r:id="rId5"/>
    <p:sldId id="260" r:id="rId6"/>
    <p:sldId id="281" r:id="rId7"/>
    <p:sldId id="282" r:id="rId8"/>
    <p:sldId id="264" r:id="rId9"/>
    <p:sldId id="284" r:id="rId10"/>
    <p:sldId id="285" r:id="rId11"/>
    <p:sldId id="286" r:id="rId12"/>
    <p:sldId id="287" r:id="rId13"/>
    <p:sldId id="288" r:id="rId14"/>
    <p:sldId id="283" r:id="rId15"/>
    <p:sldId id="262" r:id="rId16"/>
    <p:sldId id="261" r:id="rId17"/>
    <p:sldId id="265" r:id="rId18"/>
    <p:sldId id="289" r:id="rId19"/>
    <p:sldId id="266" r:id="rId20"/>
    <p:sldId id="290" r:id="rId21"/>
    <p:sldId id="267" r:id="rId22"/>
    <p:sldId id="268" r:id="rId23"/>
    <p:sldId id="269" r:id="rId24"/>
    <p:sldId id="270" r:id="rId25"/>
    <p:sldId id="271" r:id="rId26"/>
    <p:sldId id="263" r:id="rId27"/>
    <p:sldId id="274" r:id="rId28"/>
    <p:sldId id="291" r:id="rId29"/>
    <p:sldId id="275" r:id="rId30"/>
    <p:sldId id="276" r:id="rId31"/>
    <p:sldId id="277" r:id="rId32"/>
    <p:sldId id="278" r:id="rId33"/>
    <p:sldId id="292" r:id="rId34"/>
    <p:sldId id="316" r:id="rId35"/>
    <p:sldId id="324" r:id="rId36"/>
    <p:sldId id="323" r:id="rId37"/>
    <p:sldId id="325" r:id="rId38"/>
    <p:sldId id="326" r:id="rId39"/>
    <p:sldId id="338" r:id="rId40"/>
    <p:sldId id="339" r:id="rId41"/>
    <p:sldId id="344" r:id="rId42"/>
    <p:sldId id="353" r:id="rId43"/>
    <p:sldId id="354" r:id="rId44"/>
    <p:sldId id="355" r:id="rId45"/>
    <p:sldId id="356" r:id="rId46"/>
    <p:sldId id="357" r:id="rId47"/>
    <p:sldId id="361" r:id="rId48"/>
    <p:sldId id="36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Fall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9847-136B-4EA5-A5FA-2E99295A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on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0B02-FF70-4370-8326-3B52B2D1F6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Iterate through possible preimages for an output:</a:t>
            </a:r>
          </a:p>
          <a:p>
            <a:pPr lvl="1"/>
            <a:r>
              <a:rPr lang="en-US" dirty="0"/>
              <a:t>Open Python3 interactive shell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hashlib</a:t>
            </a:r>
            <a:endParaRPr lang="en-US" dirty="0"/>
          </a:p>
          <a:p>
            <a:pPr lvl="1"/>
            <a:r>
              <a:rPr lang="en-US" dirty="0"/>
              <a:t>h = hashlib.sha1(</a:t>
            </a:r>
            <a:r>
              <a:rPr lang="en-US" dirty="0" err="1"/>
              <a:t>b’a</a:t>
            </a:r>
            <a:r>
              <a:rPr lang="en-US" dirty="0"/>
              <a:t>’).</a:t>
            </a:r>
            <a:r>
              <a:rPr lang="en-US" dirty="0" err="1"/>
              <a:t>hexdigest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bin(int(h, 16))</a:t>
            </a:r>
          </a:p>
          <a:p>
            <a:r>
              <a:rPr lang="en-US" dirty="0"/>
              <a:t>Find an input </a:t>
            </a:r>
            <a:r>
              <a:rPr lang="en-US" i="1" dirty="0"/>
              <a:t>x</a:t>
            </a:r>
            <a:r>
              <a:rPr lang="en-US" dirty="0"/>
              <a:t> such that the </a:t>
            </a:r>
            <a:r>
              <a:rPr lang="en-US" dirty="0" err="1"/>
              <a:t>LSb</a:t>
            </a:r>
            <a:r>
              <a:rPr lang="en-US" dirty="0"/>
              <a:t> is </a:t>
            </a:r>
            <a:r>
              <a:rPr lang="en-US" i="1" dirty="0"/>
              <a:t>1</a:t>
            </a:r>
          </a:p>
          <a:p>
            <a:r>
              <a:rPr lang="en-US" dirty="0"/>
              <a:t>Find an input </a:t>
            </a:r>
            <a:r>
              <a:rPr lang="en-US" i="1" dirty="0"/>
              <a:t>x </a:t>
            </a:r>
            <a:r>
              <a:rPr lang="en-US" dirty="0"/>
              <a:t>such that the LSB’s are </a:t>
            </a:r>
            <a:r>
              <a:rPr lang="en-US" i="1" dirty="0"/>
              <a:t>01</a:t>
            </a:r>
            <a:endParaRPr lang="en-US" dirty="0"/>
          </a:p>
          <a:p>
            <a:r>
              <a:rPr lang="en-US" dirty="0"/>
              <a:t>Find an input </a:t>
            </a:r>
            <a:r>
              <a:rPr lang="en-US" i="1" dirty="0"/>
              <a:t>x</a:t>
            </a:r>
            <a:r>
              <a:rPr lang="en-US" dirty="0"/>
              <a:t> such that the LSB’s are </a:t>
            </a:r>
            <a:r>
              <a:rPr lang="en-US" i="1" dirty="0"/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D80A-41E1-4B91-BB70-C3D99934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“Breaking”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AE3-108B-4667-9B7B-AD402D6266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Birthday attack on hashes</a:t>
            </a:r>
          </a:p>
          <a:p>
            <a:pPr lvl="1"/>
            <a:r>
              <a:rPr lang="en-US" dirty="0"/>
              <a:t>Find a collision in 2^(n/2) attempts</a:t>
            </a:r>
          </a:p>
          <a:p>
            <a:pPr lvl="1"/>
            <a:r>
              <a:rPr lang="en-US" dirty="0"/>
              <a:t>n is the size of the hash in bits</a:t>
            </a:r>
          </a:p>
          <a:p>
            <a:r>
              <a:rPr lang="en-US" dirty="0"/>
              <a:t>Brute force </a:t>
            </a:r>
            <a:r>
              <a:rPr lang="en-US" b="1" i="1" dirty="0"/>
              <a:t>should</a:t>
            </a:r>
            <a:r>
              <a:rPr lang="en-US" dirty="0"/>
              <a:t> take 2^(n/2). Anything less is </a:t>
            </a:r>
            <a:r>
              <a:rPr lang="en-US" b="1" i="1" dirty="0"/>
              <a:t>broken</a:t>
            </a:r>
            <a:endParaRPr lang="en-US" dirty="0"/>
          </a:p>
          <a:p>
            <a:pPr lvl="1"/>
            <a:r>
              <a:rPr lang="en-US" dirty="0"/>
              <a:t>(This doesn’t mean that it is practical)</a:t>
            </a:r>
          </a:p>
        </p:txBody>
      </p:sp>
    </p:spTree>
    <p:extLst>
      <p:ext uri="{BB962C8B-B14F-4D97-AF65-F5344CB8AC3E}">
        <p14:creationId xmlns:p14="http://schemas.microsoft.com/office/powerpoint/2010/main" val="359291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FC5C-CEF3-4FAF-A4C9-91D2E3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 is now Obsolete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4ACAA-EFC0-48C9-B0A0-E3240046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62547"/>
            <a:ext cx="4267200" cy="3085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3CD35-E8CB-4202-B0A0-15982176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5638800"/>
            <a:ext cx="8458200" cy="1130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AA52-49BA-439C-A37D-32DFCC12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4255290"/>
            <a:ext cx="8420100" cy="12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975D-577E-42C9-82F5-3358B57B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6AB2-0644-4404-86F1-797F2C6E6B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“We have broken sha-1 in practice”</a:t>
            </a:r>
          </a:p>
          <a:p>
            <a:r>
              <a:rPr lang="en-US" dirty="0"/>
              <a:t>Irresponsible, in my opinion.</a:t>
            </a:r>
          </a:p>
          <a:p>
            <a:r>
              <a:rPr lang="en-US" dirty="0"/>
              <a:t>To the average user of crypto, what does this mean?</a:t>
            </a:r>
          </a:p>
          <a:p>
            <a:pPr lvl="1"/>
            <a:r>
              <a:rPr lang="en-US" dirty="0"/>
              <a:t>Every single context/application/use?</a:t>
            </a:r>
          </a:p>
          <a:p>
            <a:pPr lvl="1"/>
            <a:r>
              <a:rPr lang="en-US" dirty="0"/>
              <a:t>Every single crypto algorithm that uses SHA1 (</a:t>
            </a:r>
            <a:r>
              <a:rPr lang="en-US" dirty="0" err="1"/>
              <a:t>eg</a:t>
            </a:r>
            <a:r>
              <a:rPr lang="en-US" dirty="0"/>
              <a:t> HMAC)?</a:t>
            </a:r>
          </a:p>
          <a:p>
            <a:r>
              <a:rPr lang="en-US" dirty="0"/>
              <a:t>Nevertheless, </a:t>
            </a:r>
            <a:r>
              <a:rPr lang="en-US" b="1" i="1" dirty="0"/>
              <a:t>stop using SHA-1 in all new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6786-BB56-4BF0-9008-120E30B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1F6F-970C-427F-B0BA-43D0BC41BF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Unlike hashing, we now assume we can </a:t>
            </a:r>
            <a:r>
              <a:rPr lang="en-US" b="1" i="1" dirty="0"/>
              <a:t>recover</a:t>
            </a:r>
            <a:r>
              <a:rPr lang="en-US" dirty="0"/>
              <a:t> the data</a:t>
            </a:r>
          </a:p>
          <a:p>
            <a:r>
              <a:rPr lang="en-US" dirty="0"/>
              <a:t>Symmetric – Same key to encrypt and decrypt</a:t>
            </a:r>
          </a:p>
          <a:p>
            <a:r>
              <a:rPr lang="en-US" dirty="0"/>
              <a:t>Parties in a communication must share a key</a:t>
            </a:r>
          </a:p>
          <a:p>
            <a:r>
              <a:rPr lang="en-US" dirty="0"/>
              <a:t>Two major types:</a:t>
            </a:r>
          </a:p>
          <a:p>
            <a:pPr lvl="1"/>
            <a:r>
              <a:rPr lang="en-US" dirty="0"/>
              <a:t>Block cipher (encrypt a block at a time)</a:t>
            </a:r>
          </a:p>
          <a:p>
            <a:pPr lvl="1"/>
            <a:r>
              <a:rPr lang="en-US" dirty="0"/>
              <a:t>Stream cipher (create a stream to </a:t>
            </a:r>
            <a:r>
              <a:rPr lang="en-US" dirty="0" err="1"/>
              <a:t>xor</a:t>
            </a:r>
            <a:r>
              <a:rPr lang="en-US" dirty="0"/>
              <a:t> with plaintext)</a:t>
            </a:r>
          </a:p>
        </p:txBody>
      </p:sp>
    </p:spTree>
    <p:extLst>
      <p:ext uri="{BB962C8B-B14F-4D97-AF65-F5344CB8AC3E}">
        <p14:creationId xmlns:p14="http://schemas.microsoft.com/office/powerpoint/2010/main" val="223165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“Good” 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Avalanche property, just like hashing</a:t>
            </a:r>
          </a:p>
          <a:p>
            <a:r>
              <a:rPr lang="en-US" dirty="0"/>
              <a:t>“Large” block sizes for block ciphers</a:t>
            </a:r>
          </a:p>
          <a:p>
            <a:pPr lvl="1"/>
            <a:r>
              <a:rPr lang="en-US" dirty="0"/>
              <a:t>DES uses a 64 bit block (</a:t>
            </a:r>
            <a:r>
              <a:rPr lang="en-US" b="1" i="1" dirty="0"/>
              <a:t>deprecated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AES uses a 128 bit block</a:t>
            </a:r>
          </a:p>
          <a:p>
            <a:r>
              <a:rPr lang="en-US" dirty="0"/>
              <a:t>In addition to “large” blocks, a way of “chaining” the blocks together</a:t>
            </a:r>
          </a:p>
        </p:txBody>
      </p:sp>
    </p:spTree>
    <p:extLst>
      <p:ext uri="{BB962C8B-B14F-4D97-AF65-F5344CB8AC3E}">
        <p14:creationId xmlns:p14="http://schemas.microsoft.com/office/powerpoint/2010/main" val="183695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Unchained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24892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248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mode is called “Electronic Code Book” (ECB) mode</a:t>
            </a:r>
          </a:p>
          <a:p>
            <a:r>
              <a:rPr lang="en-US" i="1" dirty="0"/>
              <a:t>For the love of all that is holy, </a:t>
            </a:r>
            <a:r>
              <a:rPr lang="en-US" b="1" i="1" dirty="0"/>
              <a:t>DON’T USE IT!</a:t>
            </a:r>
            <a:endParaRPr lang="en-US" dirty="0"/>
          </a:p>
          <a:p>
            <a:r>
              <a:rPr lang="en-US" dirty="0"/>
              <a:t>It is simply for testing and training purposes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1867-BD41-464C-8B94-E5E132EA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3776-A7E0-4286-AF98-C9F1A4C6C6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3600" y="1600200"/>
            <a:ext cx="7924800" cy="4114800"/>
          </a:xfrm>
        </p:spPr>
        <p:txBody>
          <a:bodyPr/>
          <a:lstStyle/>
          <a:p>
            <a:r>
              <a:rPr lang="en-US" dirty="0"/>
              <a:t>Cipher Block Chaining (CBC)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Feedback (OFB)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ED6E9-6A37-4E14-8878-D7166A59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57400"/>
            <a:ext cx="5867400" cy="180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7338F-702A-4198-98A7-439729CD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4495800"/>
            <a:ext cx="5867400" cy="19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Cipher-Block-Chaining-Mode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Eliminates any patterns from the plaintext</a:t>
            </a:r>
          </a:p>
          <a:p>
            <a:r>
              <a:rPr lang="en-US" dirty="0"/>
              <a:t>However, you can change any one cipher block and it will only affect 2 plaintext blocks</a:t>
            </a:r>
          </a:p>
          <a:p>
            <a:pPr lvl="1"/>
            <a:r>
              <a:rPr lang="en-US" dirty="0"/>
              <a:t>Don’t rely on CBC for message integrity</a:t>
            </a:r>
          </a:p>
          <a:p>
            <a:r>
              <a:rPr lang="en-US" dirty="0"/>
              <a:t>The IV is critical. There was an attack on older SSL versions where the IV was predictable</a:t>
            </a:r>
          </a:p>
        </p:txBody>
      </p:sp>
    </p:spTree>
    <p:extLst>
      <p:ext uri="{BB962C8B-B14F-4D97-AF65-F5344CB8AC3E}">
        <p14:creationId xmlns:p14="http://schemas.microsoft.com/office/powerpoint/2010/main" val="9203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a Cryptography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And your textbook is not a crypto book</a:t>
            </a:r>
          </a:p>
          <a:p>
            <a:pPr lvl="1"/>
            <a:r>
              <a:rPr lang="en-US" dirty="0"/>
              <a:t>Optional: “Handbook of Applied Cryptography” (HAC)</a:t>
            </a:r>
          </a:p>
          <a:p>
            <a:r>
              <a:rPr lang="en-US" dirty="0"/>
              <a:t>We will not be discussing the mathematics</a:t>
            </a:r>
          </a:p>
          <a:p>
            <a:r>
              <a:rPr lang="en-US" dirty="0"/>
              <a:t>Focus on “black box” crypto primitives</a:t>
            </a:r>
          </a:p>
          <a:p>
            <a:pPr lvl="1"/>
            <a:r>
              <a:rPr lang="en-US" dirty="0"/>
              <a:t>Hashing</a:t>
            </a:r>
          </a:p>
          <a:p>
            <a:pPr lvl="1"/>
            <a:r>
              <a:rPr lang="en-US" dirty="0"/>
              <a:t>Symmetric Operations</a:t>
            </a:r>
          </a:p>
          <a:p>
            <a:pPr lvl="1"/>
            <a:r>
              <a:rPr lang="en-US" dirty="0"/>
              <a:t>Asymmetric Operations</a:t>
            </a:r>
          </a:p>
        </p:txBody>
      </p:sp>
    </p:spTree>
    <p:extLst>
      <p:ext uri="{BB962C8B-B14F-4D97-AF65-F5344CB8AC3E}">
        <p14:creationId xmlns:p14="http://schemas.microsoft.com/office/powerpoint/2010/main" val="261680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001E-DB5D-4121-A28C-F8BC2346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12EF-D41C-461C-ADA2-7A0AC5EC1D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Despite being a “block” mode, OFB is a stream cipher</a:t>
            </a:r>
          </a:p>
          <a:p>
            <a:r>
              <a:rPr lang="en-US" dirty="0"/>
              <a:t>One-time pad is not a streaming cipher, but similar</a:t>
            </a:r>
          </a:p>
          <a:p>
            <a:pPr lvl="1"/>
            <a:r>
              <a:rPr lang="en-US" dirty="0"/>
              <a:t>OTP is the only provably “secure” cipher (confidentiality)</a:t>
            </a:r>
          </a:p>
          <a:p>
            <a:pPr lvl="1"/>
            <a:r>
              <a:rPr lang="en-US" dirty="0"/>
              <a:t>Key must be the same length as the plaintext!</a:t>
            </a:r>
          </a:p>
          <a:p>
            <a:pPr lvl="1"/>
            <a:r>
              <a:rPr lang="en-US" dirty="0"/>
              <a:t>XOR the key with the plaintext</a:t>
            </a:r>
          </a:p>
          <a:p>
            <a:r>
              <a:rPr lang="en-US" dirty="0"/>
              <a:t>Stream cipher takes a shorter key and generates key stream</a:t>
            </a:r>
          </a:p>
        </p:txBody>
      </p:sp>
    </p:spTree>
    <p:extLst>
      <p:ext uri="{BB962C8B-B14F-4D97-AF65-F5344CB8AC3E}">
        <p14:creationId xmlns:p14="http://schemas.microsoft.com/office/powerpoint/2010/main" val="308408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Stream from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Output-Feedback (OFB) Mode</a:t>
            </a:r>
          </a:p>
          <a:p>
            <a:pPr lvl="1"/>
            <a:r>
              <a:rPr lang="en-US" dirty="0"/>
              <a:t>Encrypt an IV, then encrypt the output, and the output of that…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the stream with your plaintext to get the cipher-text</a:t>
            </a:r>
          </a:p>
          <a:p>
            <a:pPr lvl="2"/>
            <a:r>
              <a:rPr lang="en-US" dirty="0"/>
              <a:t>This is called an </a:t>
            </a:r>
            <a:r>
              <a:rPr lang="en-US" i="1" dirty="0"/>
              <a:t>additive stream cipher</a:t>
            </a:r>
          </a:p>
          <a:p>
            <a:r>
              <a:rPr lang="en-US" dirty="0"/>
              <a:t>Counter (CTR) mode</a:t>
            </a:r>
          </a:p>
          <a:p>
            <a:pPr lvl="1"/>
            <a:r>
              <a:rPr lang="en-US" dirty="0"/>
              <a:t>Encrypt (IV + i) and </a:t>
            </a:r>
            <a:r>
              <a:rPr lang="en-US" dirty="0" err="1"/>
              <a:t>xor</a:t>
            </a:r>
            <a:r>
              <a:rPr lang="en-US" dirty="0"/>
              <a:t> (another additive stream cipher)</a:t>
            </a:r>
          </a:p>
          <a:p>
            <a:pPr lvl="1"/>
            <a:r>
              <a:rPr lang="en-US" dirty="0"/>
              <a:t>Embarrassingly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a Key Stream!!!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reuse the same key stream, you’re in big trouble.</a:t>
            </a:r>
          </a:p>
          <a:p>
            <a:pPr lvl="1"/>
            <a:r>
              <a:rPr lang="en-US" dirty="0"/>
              <a:t>C1 = K1 </a:t>
            </a:r>
            <a:r>
              <a:rPr lang="en-US" dirty="0" err="1"/>
              <a:t>xor</a:t>
            </a:r>
            <a:r>
              <a:rPr lang="en-US" dirty="0"/>
              <a:t> M1</a:t>
            </a:r>
          </a:p>
          <a:p>
            <a:pPr lvl="1"/>
            <a:r>
              <a:rPr lang="en-US" dirty="0"/>
              <a:t>C2 = K1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1"/>
            <a:r>
              <a:rPr lang="en-US" dirty="0"/>
              <a:t>C1 </a:t>
            </a:r>
            <a:r>
              <a:rPr lang="en-US" dirty="0" err="1"/>
              <a:t>xor</a:t>
            </a:r>
            <a:r>
              <a:rPr lang="en-US" dirty="0"/>
              <a:t> C2 = K1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K1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K1 </a:t>
            </a:r>
            <a:r>
              <a:rPr lang="en-US" dirty="0" err="1"/>
              <a:t>xor</a:t>
            </a:r>
            <a:r>
              <a:rPr lang="en-US" dirty="0"/>
              <a:t> K1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M1 </a:t>
            </a:r>
            <a:r>
              <a:rPr lang="en-US" dirty="0" err="1"/>
              <a:t>xor</a:t>
            </a:r>
            <a:r>
              <a:rPr lang="en-US" dirty="0"/>
              <a:t> M2 (if either message is natural language, easy to figure out)</a:t>
            </a:r>
          </a:p>
        </p:txBody>
      </p:sp>
    </p:spTree>
    <p:extLst>
      <p:ext uri="{BB962C8B-B14F-4D97-AF65-F5344CB8AC3E}">
        <p14:creationId xmlns:p14="http://schemas.microsoft.com/office/powerpoint/2010/main" val="13203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 a Stream-Encrypted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an attacker knows the plaintext M1</a:t>
            </a:r>
          </a:p>
          <a:p>
            <a:r>
              <a:rPr lang="en-US" dirty="0"/>
              <a:t>If attacker can man-in-the-middle, can change the message</a:t>
            </a:r>
          </a:p>
          <a:p>
            <a:pPr lvl="1"/>
            <a:r>
              <a:rPr lang="en-US" dirty="0"/>
              <a:t>C1 = K </a:t>
            </a:r>
            <a:r>
              <a:rPr lang="en-US" dirty="0" err="1"/>
              <a:t>xor</a:t>
            </a:r>
            <a:r>
              <a:rPr lang="en-US" dirty="0"/>
              <a:t> M1</a:t>
            </a:r>
          </a:p>
          <a:p>
            <a:pPr lvl="1"/>
            <a:r>
              <a:rPr lang="en-US" dirty="0"/>
              <a:t>Attacker produces C2 = C1 </a:t>
            </a:r>
            <a:r>
              <a:rPr lang="en-US" dirty="0" err="1"/>
              <a:t>xor</a:t>
            </a:r>
            <a:r>
              <a:rPr lang="en-US" dirty="0"/>
              <a:t> (M1 </a:t>
            </a:r>
            <a:r>
              <a:rPr lang="en-US" dirty="0" err="1"/>
              <a:t>xor</a:t>
            </a:r>
            <a:r>
              <a:rPr lang="en-US" dirty="0"/>
              <a:t> M2)</a:t>
            </a:r>
          </a:p>
          <a:p>
            <a:pPr lvl="2"/>
            <a:r>
              <a:rPr lang="en-US" dirty="0"/>
              <a:t>= K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M1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pPr lvl="2"/>
            <a:r>
              <a:rPr lang="en-US" dirty="0"/>
              <a:t>= K </a:t>
            </a:r>
            <a:r>
              <a:rPr lang="en-US" dirty="0" err="1"/>
              <a:t>xor</a:t>
            </a:r>
            <a:r>
              <a:rPr lang="en-US" dirty="0"/>
              <a:t> M2</a:t>
            </a:r>
          </a:p>
          <a:p>
            <a:r>
              <a:rPr lang="en-US" b="1" i="1" dirty="0"/>
              <a:t>ALSO WORKS ON OTP (“provably secure”)</a:t>
            </a:r>
            <a:endParaRPr lang="en-US" dirty="0"/>
          </a:p>
          <a:p>
            <a:pPr lvl="1"/>
            <a:r>
              <a:rPr lang="en-US" dirty="0"/>
              <a:t>Know what “secure” means (CONTEXT)</a:t>
            </a:r>
          </a:p>
        </p:txBody>
      </p:sp>
    </p:spTree>
    <p:extLst>
      <p:ext uri="{BB962C8B-B14F-4D97-AF65-F5344CB8AC3E}">
        <p14:creationId xmlns:p14="http://schemas.microsoft.com/office/powerpoint/2010/main" val="156379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MAC: Message Authentication Code</a:t>
            </a:r>
          </a:p>
          <a:p>
            <a:r>
              <a:rPr lang="en-US" dirty="0"/>
              <a:t>CBCMAC: last encrypted block from CBC encryption</a:t>
            </a:r>
          </a:p>
          <a:p>
            <a:pPr lvl="1"/>
            <a:r>
              <a:rPr lang="en-US" dirty="0"/>
              <a:t>Proved to be “secure” if the message length is fixed</a:t>
            </a:r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r>
              <a:rPr lang="en-US" dirty="0"/>
              <a:t>Neither CBC-MAC or HMAC are </a:t>
            </a:r>
            <a:r>
              <a:rPr lang="en-US" i="1" dirty="0"/>
              <a:t>parallelizable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Integrity + Confidentiality</a:t>
            </a:r>
          </a:p>
          <a:p>
            <a:r>
              <a:rPr lang="en-US" dirty="0"/>
              <a:t>One possibility, compute MAC with one key, and CBC with a different key</a:t>
            </a:r>
          </a:p>
          <a:p>
            <a:r>
              <a:rPr lang="en-US" dirty="0"/>
              <a:t>Another possibility is CCM =&gt; Counter mode with a CBC-MAC</a:t>
            </a:r>
          </a:p>
          <a:p>
            <a:r>
              <a:rPr lang="en-US" dirty="0"/>
              <a:t>AES-GCM is also pretty neat if you feel up to it</a:t>
            </a:r>
          </a:p>
          <a:p>
            <a:pPr lvl="1"/>
            <a:r>
              <a:rPr lang="en-US" dirty="0"/>
              <a:t>Parallelizable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public/private key pair</a:t>
            </a:r>
          </a:p>
          <a:p>
            <a:pPr lvl="1"/>
            <a:r>
              <a:rPr lang="en-US" dirty="0"/>
              <a:t>Let the whole world know the public key</a:t>
            </a:r>
          </a:p>
          <a:p>
            <a:pPr lvl="1"/>
            <a:r>
              <a:rPr lang="en-US" dirty="0"/>
              <a:t>But only the “owner” knows the private key</a:t>
            </a:r>
          </a:p>
          <a:p>
            <a:r>
              <a:rPr lang="en-US" dirty="0"/>
              <a:t>The world can send messages to the owner</a:t>
            </a:r>
          </a:p>
          <a:p>
            <a:pPr lvl="1"/>
            <a:r>
              <a:rPr lang="en-US" dirty="0"/>
              <a:t>Public key can encrypt, private key can decrypt</a:t>
            </a:r>
          </a:p>
          <a:p>
            <a:r>
              <a:rPr lang="en-US" dirty="0"/>
              <a:t>The owner can sign messages to the world (Digital Signature)</a:t>
            </a:r>
          </a:p>
          <a:p>
            <a:pPr lvl="1"/>
            <a:r>
              <a:rPr lang="en-US" dirty="0"/>
              <a:t>Owner hashes message – H(M)</a:t>
            </a:r>
          </a:p>
          <a:p>
            <a:pPr lvl="1"/>
            <a:r>
              <a:rPr lang="en-US" dirty="0"/>
              <a:t>Owner encrypts H(M) with private key – E(H(M))</a:t>
            </a:r>
          </a:p>
          <a:p>
            <a:pPr lvl="1"/>
            <a:r>
              <a:rPr lang="en-US" dirty="0"/>
              <a:t>Owner sends message with signature – M + E(H(M))</a:t>
            </a:r>
          </a:p>
          <a:p>
            <a:pPr lvl="1"/>
            <a:r>
              <a:rPr lang="en-US" dirty="0"/>
              <a:t>World can verify… </a:t>
            </a:r>
            <a:r>
              <a:rPr lang="en-US" b="1" i="1" dirty="0"/>
              <a:t>IF</a:t>
            </a:r>
            <a:r>
              <a:rPr lang="en-US" dirty="0"/>
              <a:t> they trust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Asymmetric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pPr lvl="1"/>
            <a:r>
              <a:rPr lang="en-US" dirty="0"/>
              <a:t>Session keys are preferable</a:t>
            </a:r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Very popular asymmetric cipher</a:t>
            </a:r>
          </a:p>
          <a:p>
            <a:r>
              <a:rPr lang="en-US" b="1" i="1" dirty="0"/>
              <a:t>MANY ATTACKS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Public Keys for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you have keys with the property that they are commutative</a:t>
            </a:r>
          </a:p>
          <a:p>
            <a:r>
              <a:rPr lang="en-US" dirty="0"/>
              <a:t>So, you can exchange a session key between A and B this way</a:t>
            </a:r>
          </a:p>
          <a:p>
            <a:pPr lvl="1"/>
            <a:r>
              <a:rPr lang="en-US" dirty="0"/>
              <a:t>A and B have commutative keys </a:t>
            </a:r>
            <a:r>
              <a:rPr lang="en-US" dirty="0" err="1"/>
              <a:t>Ka</a:t>
            </a:r>
            <a:r>
              <a:rPr lang="en-US" dirty="0"/>
              <a:t> and Kb</a:t>
            </a:r>
          </a:p>
          <a:p>
            <a:pPr lvl="1"/>
            <a:r>
              <a:rPr lang="en-US" dirty="0"/>
              <a:t>A generates a session key </a:t>
            </a:r>
            <a:r>
              <a:rPr lang="en-US" dirty="0" err="1"/>
              <a:t>Kab</a:t>
            </a:r>
            <a:endParaRPr lang="en-US" dirty="0"/>
          </a:p>
          <a:p>
            <a:pPr lvl="1"/>
            <a:r>
              <a:rPr lang="en-US" dirty="0"/>
              <a:t>A encrypts </a:t>
            </a:r>
            <a:r>
              <a:rPr lang="en-US" dirty="0" err="1"/>
              <a:t>Kab</a:t>
            </a:r>
            <a:r>
              <a:rPr lang="en-US" dirty="0"/>
              <a:t> under its key </a:t>
            </a:r>
            <a:r>
              <a:rPr lang="en-US" dirty="0" err="1"/>
              <a:t>Ka</a:t>
            </a:r>
            <a:r>
              <a:rPr lang="en-US" dirty="0"/>
              <a:t>: </a:t>
            </a:r>
            <a:r>
              <a:rPr lang="en-US" dirty="0" err="1"/>
              <a:t>E_Ka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sends this to B, and B encrypts: </a:t>
            </a:r>
            <a:r>
              <a:rPr lang="en-US" dirty="0" err="1"/>
              <a:t>E_Kb</a:t>
            </a:r>
            <a:r>
              <a:rPr lang="en-US" dirty="0"/>
              <a:t>(</a:t>
            </a:r>
            <a:r>
              <a:rPr lang="en-US" dirty="0" err="1"/>
              <a:t>E_Ka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 sends this to A</a:t>
            </a:r>
            <a:r>
              <a:rPr lang="en-US"/>
              <a:t>, but </a:t>
            </a:r>
            <a:r>
              <a:rPr lang="en-US" dirty="0"/>
              <a:t>it’s commutative: </a:t>
            </a:r>
            <a:r>
              <a:rPr lang="en-US" dirty="0" err="1"/>
              <a:t>E_Ka</a:t>
            </a:r>
            <a:r>
              <a:rPr lang="en-US" dirty="0"/>
              <a:t>(</a:t>
            </a:r>
            <a:r>
              <a:rPr lang="en-US" dirty="0" err="1"/>
              <a:t>E_Kb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A decrypts and sends back: </a:t>
            </a:r>
            <a:r>
              <a:rPr lang="en-US" dirty="0" err="1"/>
              <a:t>E_Kb</a:t>
            </a:r>
            <a:r>
              <a:rPr lang="en-US" dirty="0"/>
              <a:t>(</a:t>
            </a:r>
            <a:r>
              <a:rPr lang="en-US" dirty="0" err="1"/>
              <a:t>Kab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B decrypts and gets </a:t>
            </a:r>
            <a:r>
              <a:rPr lang="en-US" dirty="0" err="1"/>
              <a:t>Kab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Cryptography – How to encrypt</a:t>
            </a:r>
          </a:p>
          <a:p>
            <a:r>
              <a:rPr lang="en-US" dirty="0"/>
              <a:t>Cryptanalysis – How to break ciphers</a:t>
            </a:r>
          </a:p>
          <a:p>
            <a:r>
              <a:rPr lang="en-US" dirty="0"/>
              <a:t>Cryptology – Cryptography + Cryptanalysis</a:t>
            </a:r>
          </a:p>
          <a:p>
            <a:r>
              <a:rPr lang="en-US" dirty="0"/>
              <a:t>Plaintext/</a:t>
            </a:r>
            <a:r>
              <a:rPr lang="en-US" dirty="0" err="1"/>
              <a:t>Ciphertext</a:t>
            </a:r>
            <a:r>
              <a:rPr lang="en-US" dirty="0"/>
              <a:t> – Unencrypted/Encrypted</a:t>
            </a:r>
          </a:p>
          <a:p>
            <a:r>
              <a:rPr lang="en-US" dirty="0"/>
              <a:t>Ciphers – Mechanisms for encrypting (stream/block)</a:t>
            </a:r>
          </a:p>
          <a:p>
            <a:pPr lvl="1"/>
            <a:r>
              <a:rPr lang="en-US" dirty="0"/>
              <a:t>Symmetric - Shared key</a:t>
            </a:r>
          </a:p>
          <a:p>
            <a:pPr lvl="1"/>
            <a:r>
              <a:rPr lang="en-US" dirty="0"/>
              <a:t>Asymmetric - public/private key</a:t>
            </a:r>
          </a:p>
          <a:p>
            <a:pPr lvl="2"/>
            <a:r>
              <a:rPr lang="en-US" dirty="0"/>
              <a:t>Digital signatures</a:t>
            </a:r>
          </a:p>
          <a:p>
            <a:r>
              <a:rPr lang="en-US" dirty="0"/>
              <a:t>Hash functions – One-way functions</a:t>
            </a:r>
          </a:p>
        </p:txBody>
      </p:sp>
    </p:spTree>
    <p:extLst>
      <p:ext uri="{BB962C8B-B14F-4D97-AF65-F5344CB8AC3E}">
        <p14:creationId xmlns:p14="http://schemas.microsoft.com/office/powerpoint/2010/main" val="20196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quite like what was described in previous slide, but similar principles</a:t>
            </a:r>
          </a:p>
          <a:p>
            <a:r>
              <a:rPr lang="en-US" dirty="0"/>
              <a:t>As described in the book: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{M}g</a:t>
            </a:r>
            <a:r>
              <a:rPr lang="en-US" baseline="30000" dirty="0"/>
              <a:t>RARB</a:t>
            </a:r>
          </a:p>
          <a:p>
            <a:r>
              <a:rPr lang="en-US" dirty="0"/>
              <a:t>Session key g</a:t>
            </a:r>
            <a:r>
              <a:rPr lang="en-US" baseline="30000" dirty="0"/>
              <a:t>RARB</a:t>
            </a:r>
            <a:r>
              <a:rPr lang="en-US" dirty="0"/>
              <a:t> has perfect forward secrecy and (if destroyed) backward secrecy</a:t>
            </a:r>
          </a:p>
          <a:p>
            <a:r>
              <a:rPr lang="en-US" dirty="0"/>
              <a:t>But how do A and B know whom they are talking to?</a:t>
            </a:r>
          </a:p>
          <a:p>
            <a:pPr lvl="1"/>
            <a:r>
              <a:rPr lang="en-US" dirty="0"/>
              <a:t>Using traditional public keys, RA and RB can be sent authenticated and encrypted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do we know that a public key actually belongs to some identity</a:t>
            </a:r>
          </a:p>
          <a:p>
            <a:r>
              <a:rPr lang="en-US" dirty="0"/>
              <a:t>The original proposed solution was a semi-trusted phone book</a:t>
            </a:r>
          </a:p>
          <a:p>
            <a:pPr lvl="1"/>
            <a:r>
              <a:rPr lang="en-US" dirty="0"/>
              <a:t>By “semi-trusted” it is simply published in so many places it is “easy” to find a valid version</a:t>
            </a:r>
          </a:p>
          <a:p>
            <a:r>
              <a:rPr lang="en-US" dirty="0"/>
              <a:t>What we use to day is to have one or two (or forty) trusted well-known public keys</a:t>
            </a:r>
          </a:p>
          <a:p>
            <a:pPr lvl="1"/>
            <a:r>
              <a:rPr lang="en-US" dirty="0"/>
              <a:t>All other keys are signed by these trusted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version 1.0 RSA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Client sends </a:t>
            </a:r>
          </a:p>
          <a:p>
            <a:pPr lvl="1"/>
            <a:r>
              <a:rPr lang="en-US" dirty="0"/>
              <a:t>“Client Hello” message with a “</a:t>
            </a:r>
            <a:r>
              <a:rPr lang="en-US" dirty="0" err="1"/>
              <a:t>ClientHello.random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Server responds</a:t>
            </a:r>
          </a:p>
          <a:p>
            <a:pPr lvl="1"/>
            <a:r>
              <a:rPr lang="en-US" dirty="0"/>
              <a:t>“Server Hello” message with a “</a:t>
            </a:r>
            <a:r>
              <a:rPr lang="en-US" dirty="0" err="1"/>
              <a:t>ServerHello.random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“Server Certificate” (preferably signed by a trusted key)</a:t>
            </a:r>
          </a:p>
          <a:p>
            <a:pPr lvl="1"/>
            <a:r>
              <a:rPr lang="en-US" dirty="0"/>
              <a:t>“Server Done”</a:t>
            </a:r>
          </a:p>
          <a:p>
            <a:r>
              <a:rPr lang="en-US" dirty="0"/>
              <a:t>Client responds</a:t>
            </a:r>
          </a:p>
          <a:p>
            <a:pPr lvl="1"/>
            <a:r>
              <a:rPr lang="en-US" dirty="0"/>
              <a:t>Generates pre-master secret (PMS) of protocol version + random sequence</a:t>
            </a:r>
          </a:p>
          <a:p>
            <a:pPr lvl="1"/>
            <a:r>
              <a:rPr lang="en-US" dirty="0"/>
              <a:t>“Client Key Exchange” includes PMS encrypted under public key of server</a:t>
            </a:r>
          </a:p>
          <a:p>
            <a:pPr lvl="1"/>
            <a:r>
              <a:rPr lang="en-US" dirty="0"/>
              <a:t>“Verify” with a hash of all messages sent so far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0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180-7703-4F87-820F-3BF9A4B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V1 Handshake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299F-2BD6-477B-82C7-D415AC0CB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E07A4-86AC-4AD1-B084-306D6224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20" y="1600973"/>
            <a:ext cx="6056760" cy="42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2236-FDBE-401E-AE41-2E9EE597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0FD9-8125-48F1-AE38-0B83E266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Derived from pre-master secret</a:t>
            </a:r>
          </a:p>
          <a:p>
            <a:r>
              <a:rPr lang="en-US" dirty="0"/>
              <a:t>Pre-master secret computed directly from DH</a:t>
            </a:r>
          </a:p>
          <a:p>
            <a:r>
              <a:rPr lang="en-US" dirty="0"/>
              <a:t>Or, can exchange pre-master secret encrypted with pub key</a:t>
            </a:r>
          </a:p>
          <a:p>
            <a:pPr marL="685800" lvl="3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master_secret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pre_master_secret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"master secret",</a:t>
            </a:r>
          </a:p>
          <a:p>
            <a:pPr marL="685800" lvl="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ClientHello.random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ServerHello.random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[0..47];</a:t>
            </a:r>
          </a:p>
        </p:txBody>
      </p:sp>
    </p:spTree>
    <p:extLst>
      <p:ext uri="{BB962C8B-B14F-4D97-AF65-F5344CB8AC3E}">
        <p14:creationId xmlns:p14="http://schemas.microsoft.com/office/powerpoint/2010/main" val="3741713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1460-BF5D-4CD5-9EB4-CBFC1EF7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1.0 PRF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C766-C60A-4452-8F7D-6E91CD12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Random Function</a:t>
            </a:r>
          </a:p>
          <a:p>
            <a:r>
              <a:rPr lang="en-US" dirty="0"/>
              <a:t>PRF(secret, label, seed) = P_MD5(S1, label + seed) XOR 					P_SHA-1(S2, label + seed);</a:t>
            </a:r>
          </a:p>
          <a:p>
            <a:r>
              <a:rPr lang="en-US" dirty="0"/>
              <a:t>S1 = first half of secret</a:t>
            </a:r>
          </a:p>
          <a:p>
            <a:r>
              <a:rPr lang="en-US" dirty="0"/>
              <a:t>S2 = second half of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75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3D80-7256-4D75-8830-BCC4D7DA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1.0 Data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295C-AD16-4898-AAEC-7EC9C7B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P_hash</a:t>
            </a:r>
            <a:r>
              <a:rPr lang="en-US" dirty="0"/>
              <a:t>(secret, seed) = </a:t>
            </a:r>
            <a:r>
              <a:rPr lang="en-US" dirty="0" err="1"/>
              <a:t>HMAC_hash</a:t>
            </a:r>
            <a:r>
              <a:rPr lang="en-US" dirty="0"/>
              <a:t>(secret, A(1) + seed)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HMAC_hash</a:t>
            </a:r>
            <a:r>
              <a:rPr lang="en-US" dirty="0"/>
              <a:t>(secret, A(2) + seed)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HMAC_hash</a:t>
            </a:r>
            <a:r>
              <a:rPr lang="en-US" dirty="0"/>
              <a:t>(secret, A(3) + seed) + ...</a:t>
            </a:r>
          </a:p>
          <a:p>
            <a:r>
              <a:rPr lang="en-US" dirty="0"/>
              <a:t> A() is defined as:</a:t>
            </a:r>
          </a:p>
          <a:p>
            <a:r>
              <a:rPr lang="en-US" dirty="0"/>
              <a:t>       A(0) = seed</a:t>
            </a:r>
          </a:p>
          <a:p>
            <a:r>
              <a:rPr lang="en-US" dirty="0"/>
              <a:t>       A(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HMAC_hash</a:t>
            </a:r>
            <a:r>
              <a:rPr lang="en-US" dirty="0"/>
              <a:t>(secret, A(i-1))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21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39FD-071E-4CB8-AC55-21E25CAE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1.0 Key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EC0F-F6A6-4DE5-BB87-296F40FF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key_block</a:t>
            </a:r>
            <a:r>
              <a:rPr lang="en-US" dirty="0"/>
              <a:t> = PRF(</a:t>
            </a:r>
            <a:r>
              <a:rPr lang="en-US" dirty="0" err="1"/>
              <a:t>SecurityParameters.master_secret</a:t>
            </a:r>
            <a:r>
              <a:rPr lang="en-US" dirty="0"/>
              <a:t>, "key expansion", </a:t>
            </a:r>
            <a:r>
              <a:rPr lang="en-US" dirty="0" err="1"/>
              <a:t>SecurityParameters.server_random</a:t>
            </a:r>
            <a:r>
              <a:rPr lang="en-US" dirty="0"/>
              <a:t> + </a:t>
            </a:r>
            <a:r>
              <a:rPr lang="en-US" dirty="0" err="1"/>
              <a:t>SecurityParameters.client_random</a:t>
            </a:r>
            <a:r>
              <a:rPr lang="en-US" dirty="0"/>
              <a:t>);</a:t>
            </a:r>
          </a:p>
          <a:p>
            <a:r>
              <a:rPr lang="en-US" dirty="0" err="1"/>
              <a:t>client_write_MAC_secret</a:t>
            </a:r>
            <a:r>
              <a:rPr lang="en-US" dirty="0"/>
              <a:t>[</a:t>
            </a:r>
            <a:r>
              <a:rPr lang="en-US" dirty="0" err="1"/>
              <a:t>CipherSpec.hash_size</a:t>
            </a:r>
            <a:r>
              <a:rPr lang="en-US" dirty="0"/>
              <a:t>]</a:t>
            </a:r>
          </a:p>
          <a:p>
            <a:r>
              <a:rPr lang="en-US" dirty="0" err="1"/>
              <a:t>server_write_MAC_secret</a:t>
            </a:r>
            <a:r>
              <a:rPr lang="en-US" dirty="0"/>
              <a:t>[</a:t>
            </a:r>
            <a:r>
              <a:rPr lang="en-US" dirty="0" err="1"/>
              <a:t>CipherSpec.hash_size</a:t>
            </a:r>
            <a:r>
              <a:rPr lang="en-US" dirty="0"/>
              <a:t>]</a:t>
            </a:r>
          </a:p>
          <a:p>
            <a:r>
              <a:rPr lang="en-US" dirty="0" err="1"/>
              <a:t>client_write_key</a:t>
            </a:r>
            <a:r>
              <a:rPr lang="en-US" dirty="0"/>
              <a:t>[</a:t>
            </a:r>
            <a:r>
              <a:rPr lang="en-US" dirty="0" err="1"/>
              <a:t>CipherSpec.key_material</a:t>
            </a:r>
            <a:r>
              <a:rPr lang="en-US" dirty="0"/>
              <a:t>]</a:t>
            </a:r>
          </a:p>
          <a:p>
            <a:r>
              <a:rPr lang="en-US" dirty="0" err="1"/>
              <a:t>server_write_key</a:t>
            </a:r>
            <a:r>
              <a:rPr lang="en-US" dirty="0"/>
              <a:t>[</a:t>
            </a:r>
            <a:r>
              <a:rPr lang="en-US" dirty="0" err="1"/>
              <a:t>CipherSpec.key_material</a:t>
            </a:r>
            <a:r>
              <a:rPr lang="en-US" dirty="0"/>
              <a:t>]</a:t>
            </a:r>
          </a:p>
          <a:p>
            <a:r>
              <a:rPr lang="en-US" dirty="0" err="1"/>
              <a:t>client_write_IV</a:t>
            </a:r>
            <a:r>
              <a:rPr lang="en-US" dirty="0"/>
              <a:t>[</a:t>
            </a:r>
            <a:r>
              <a:rPr lang="en-US" dirty="0" err="1"/>
              <a:t>CipherSpec.IV_size</a:t>
            </a:r>
            <a:r>
              <a:rPr lang="en-US" dirty="0"/>
              <a:t>] </a:t>
            </a:r>
          </a:p>
          <a:p>
            <a:r>
              <a:rPr lang="en-US" dirty="0" err="1"/>
              <a:t>server_write_IV</a:t>
            </a:r>
            <a:r>
              <a:rPr lang="en-US" dirty="0"/>
              <a:t>[</a:t>
            </a:r>
            <a:r>
              <a:rPr lang="en-US" dirty="0" err="1"/>
              <a:t>CipherSpec.IV_size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B41B-4B4F-4AC3-B0EF-6698C13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1.0 Finished Msg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185-9F0E-4971-A2A5-063417F1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verify_data</a:t>
            </a:r>
            <a:r>
              <a:rPr lang="en-US" dirty="0"/>
              <a:t> = PRF(</a:t>
            </a:r>
            <a:r>
              <a:rPr lang="en-US" dirty="0" err="1"/>
              <a:t>master_secret</a:t>
            </a:r>
            <a:r>
              <a:rPr lang="en-US" dirty="0"/>
              <a:t>, </a:t>
            </a:r>
            <a:r>
              <a:rPr lang="en-US" dirty="0" err="1"/>
              <a:t>finished_label</a:t>
            </a:r>
            <a:r>
              <a:rPr lang="en-US" dirty="0"/>
              <a:t>, MD5(</a:t>
            </a:r>
            <a:r>
              <a:rPr lang="en-US" dirty="0" err="1"/>
              <a:t>handshake_messages</a:t>
            </a:r>
            <a:r>
              <a:rPr lang="en-US" dirty="0"/>
              <a:t>) + SHA-1(</a:t>
            </a:r>
            <a:r>
              <a:rPr lang="en-US" dirty="0" err="1"/>
              <a:t>handshake_messages</a:t>
            </a:r>
            <a:r>
              <a:rPr lang="en-US" dirty="0"/>
              <a:t>)) [0..11];</a:t>
            </a:r>
          </a:p>
        </p:txBody>
      </p:sp>
    </p:spTree>
    <p:extLst>
      <p:ext uri="{BB962C8B-B14F-4D97-AF65-F5344CB8AC3E}">
        <p14:creationId xmlns:p14="http://schemas.microsoft.com/office/powerpoint/2010/main" val="2016827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D371-58DD-425F-A5CE-27F36C39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067F-F1F9-490C-8417-71FC01B3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fix various problems with TLS 1.0</a:t>
            </a:r>
          </a:p>
          <a:p>
            <a:r>
              <a:rPr lang="en-US" dirty="0"/>
              <a:t>CBC IV’s (explicit v implicit)</a:t>
            </a:r>
          </a:p>
          <a:p>
            <a:pPr lvl="1"/>
            <a:r>
              <a:rPr lang="en-US" dirty="0"/>
              <a:t>Now included in record</a:t>
            </a:r>
          </a:p>
          <a:p>
            <a:pPr lvl="1"/>
            <a:r>
              <a:rPr lang="en-US" dirty="0"/>
              <a:t>Prior to1.1, IV was last ciphertext block of previous record</a:t>
            </a:r>
          </a:p>
          <a:p>
            <a:r>
              <a:rPr lang="en-US" dirty="0"/>
              <a:t>Padding errors now just return error “</a:t>
            </a:r>
            <a:r>
              <a:rPr lang="en-US" dirty="0" err="1"/>
              <a:t>bad_record_mac</a:t>
            </a:r>
            <a:r>
              <a:rPr lang="en-US" dirty="0"/>
              <a:t>”</a:t>
            </a:r>
          </a:p>
          <a:p>
            <a:r>
              <a:rPr lang="en-US" dirty="0"/>
              <a:t>•Sometimes called the forgotten middle child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Cryptography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Cryptography underlies almost all modern computer security</a:t>
            </a:r>
          </a:p>
          <a:p>
            <a:r>
              <a:rPr lang="en-US" dirty="0"/>
              <a:t>Yet, it is surprisingly hard to use correctly </a:t>
            </a:r>
          </a:p>
          <a:p>
            <a:r>
              <a:rPr lang="en-US" dirty="0"/>
              <a:t>Let’s review some history</a:t>
            </a:r>
          </a:p>
        </p:txBody>
      </p:sp>
    </p:spTree>
    <p:extLst>
      <p:ext uri="{BB962C8B-B14F-4D97-AF65-F5344CB8AC3E}">
        <p14:creationId xmlns:p14="http://schemas.microsoft.com/office/powerpoint/2010/main" val="155984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E2D0-CAFF-4C9A-82EA-E9049933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35FF-602F-40B5-B4FD-2879E06E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PRF replaced MD5/SHA1 with cipher suite specific function</a:t>
            </a:r>
          </a:p>
          <a:p>
            <a:r>
              <a:rPr lang="en-US" dirty="0"/>
              <a:t>Signatures explicitly identify hashing algorithm</a:t>
            </a:r>
          </a:p>
          <a:p>
            <a:r>
              <a:rPr lang="en-US" dirty="0"/>
              <a:t>Support for authenticated encryption</a:t>
            </a:r>
          </a:p>
          <a:p>
            <a:r>
              <a:rPr lang="en-US" dirty="0"/>
              <a:t>Changes to resist known attacks against previous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1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DF5B-A941-425E-86D7-FC49710E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A7A86-8FDF-47B5-9A25-CB416E0A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98" y="2366339"/>
            <a:ext cx="6030203" cy="38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6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5AAE-12A6-4D74-9757-3B763AD9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8381-A760-4DFE-A07D-B7129DCA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base RFC, always uses SHA-256</a:t>
            </a:r>
          </a:p>
          <a:p>
            <a:r>
              <a:rPr lang="en-US" dirty="0" err="1"/>
              <a:t>Newcipher</a:t>
            </a:r>
            <a:r>
              <a:rPr lang="en-US" dirty="0"/>
              <a:t> suites must define their PRF function</a:t>
            </a:r>
          </a:p>
          <a:p>
            <a:r>
              <a:rPr lang="en-US" dirty="0"/>
              <a:t>SHOULDuseSHA-256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70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E39D-A216-4358-B65D-B1AF802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Expansion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3313C-11E0-4302-8052-4D0130945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148" y="2469065"/>
            <a:ext cx="7384155" cy="926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BC328-9D52-4480-9B2B-AFCA7A1B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99" y="3887538"/>
            <a:ext cx="5239950" cy="12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4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5F37-870A-4B6B-A39E-232E1EFF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85CDD-27AE-4F5A-B84B-57CB9A6D3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273" y="2663491"/>
            <a:ext cx="7360438" cy="23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7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40D-C21D-4207-95D4-1F94B15E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Master Secret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8C392-9C6A-4109-AECC-6BB0F0062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128" y="2757817"/>
            <a:ext cx="7119145" cy="9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7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B459-5BF4-4370-8D0C-F846F076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EBDF5-3A6F-4AAB-9CA2-3693A840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93" y="2491536"/>
            <a:ext cx="7117736" cy="1629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A97B5-8A61-4FE5-9272-EA8FB8C0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93" y="4302288"/>
            <a:ext cx="7050889" cy="17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1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4502-E23D-43C2-883B-C8964363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AEAD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78653-E2FD-4D54-A05C-C23945D5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13" y="2614475"/>
            <a:ext cx="7033348" cy="15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2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87BE-166C-438B-99AB-335C184F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647D-DDB6-4348-9248-74706125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Authenticated Encryption with Additional Data</a:t>
            </a:r>
          </a:p>
          <a:p>
            <a:r>
              <a:rPr lang="en-US" dirty="0"/>
              <a:t>Plaintext is simultaneously encrypted and  integrity protected. </a:t>
            </a:r>
          </a:p>
          <a:p>
            <a:r>
              <a:rPr lang="en-US" dirty="0"/>
              <a:t>Default TLS 1.2 algorithms: CCM and GCM</a:t>
            </a:r>
          </a:p>
          <a:p>
            <a:r>
              <a:rPr lang="en-US" dirty="0"/>
              <a:t>No MAC key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83567-ECB2-466A-8D2E-B4B2742B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7" y="4287375"/>
            <a:ext cx="7053453" cy="844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9AB6F-7129-4B70-B5A9-3904C585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94" y="5285600"/>
            <a:ext cx="7050726" cy="7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Subst.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Ciphers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monoalphabetic</a:t>
            </a:r>
            <a:r>
              <a:rPr lang="en-US" dirty="0"/>
              <a:t> substitution (Caesar cipher)</a:t>
            </a:r>
          </a:p>
          <a:p>
            <a:pPr lvl="1"/>
            <a:r>
              <a:rPr lang="en-US" dirty="0"/>
              <a:t>Easy to break; strengthen with block or stream ciphers</a:t>
            </a:r>
          </a:p>
          <a:p>
            <a:pPr lvl="1"/>
            <a:endParaRPr lang="en-US" dirty="0"/>
          </a:p>
          <a:p>
            <a:r>
              <a:rPr lang="en-US" dirty="0"/>
              <a:t>Let’s race! Decrypt the following: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It’s a question, when you decrypt it, shout out the answer</a:t>
            </a:r>
          </a:p>
          <a:p>
            <a:pPr lvl="1"/>
            <a:r>
              <a:rPr lang="en-US" dirty="0"/>
              <a:t>First one to decrypt it wins a prize</a:t>
            </a:r>
          </a:p>
        </p:txBody>
      </p:sp>
    </p:spTree>
    <p:extLst>
      <p:ext uri="{BB962C8B-B14F-4D97-AF65-F5344CB8AC3E}">
        <p14:creationId xmlns:p14="http://schemas.microsoft.com/office/powerpoint/2010/main" val="131713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Vigenere</a:t>
            </a:r>
            <a:r>
              <a:rPr lang="en-US" dirty="0"/>
              <a:t> Cipher </a:t>
            </a:r>
          </a:p>
          <a:p>
            <a:pPr lvl="1" indent="0">
              <a:buNone/>
            </a:pPr>
            <a:r>
              <a:rPr lang="en-US" dirty="0"/>
              <a:t>PLAINTEXT:  	YOUPASSEDTHECLASS</a:t>
            </a:r>
          </a:p>
          <a:p>
            <a:pPr lvl="1" indent="0">
              <a:buNone/>
            </a:pPr>
            <a:r>
              <a:rPr lang="en-US" dirty="0"/>
              <a:t>KEY:	PUPPYPUPPYPUPPYPUPPY</a:t>
            </a:r>
          </a:p>
          <a:p>
            <a:pPr lvl="1" indent="0">
              <a:buNone/>
            </a:pPr>
            <a:r>
              <a:rPr lang="en-US" dirty="0"/>
              <a:t>CIPHERTXT: NIJEYHMTSRWYRAYHM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Still breakable with enough text</a:t>
            </a:r>
          </a:p>
          <a:p>
            <a:r>
              <a:rPr lang="en-US" dirty="0" err="1"/>
              <a:t>Playfair</a:t>
            </a:r>
            <a:r>
              <a:rPr lang="en-US" dirty="0"/>
              <a:t> – Early Block Cipher</a:t>
            </a:r>
          </a:p>
          <a:p>
            <a:pPr lvl="1"/>
            <a:r>
              <a:rPr lang="en-US" dirty="0"/>
              <a:t>Much harder to break because it’s encoding digraphs</a:t>
            </a:r>
          </a:p>
          <a:p>
            <a:pPr lvl="1"/>
            <a:r>
              <a:rPr lang="en-US" dirty="0"/>
              <a:t>Changing one letter in plaintext still changes one letter in </a:t>
            </a:r>
            <a:r>
              <a:rPr lang="en-US" dirty="0" err="1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  <a:p>
            <a:pPr lvl="1"/>
            <a:r>
              <a:rPr lang="en-US" dirty="0"/>
              <a:t>Much harder to break because it’s encoding digraphs</a:t>
            </a:r>
          </a:p>
          <a:p>
            <a:pPr lvl="1"/>
            <a:r>
              <a:rPr lang="en-US" dirty="0"/>
              <a:t>https://learncryptography.com/classical-encryption/playfair-cipher</a:t>
            </a:r>
          </a:p>
        </p:txBody>
      </p:sp>
    </p:spTree>
    <p:extLst>
      <p:ext uri="{BB962C8B-B14F-4D97-AF65-F5344CB8AC3E}">
        <p14:creationId xmlns:p14="http://schemas.microsoft.com/office/powerpoint/2010/main" val="17721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One-Way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pPr lvl="1"/>
            <a:r>
              <a:rPr lang="en-US" dirty="0"/>
              <a:t>Money was the motivator to distinguish from </a:t>
            </a:r>
            <a:r>
              <a:rPr lang="en-US" i="1" dirty="0"/>
              <a:t>message confidentiality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6886-5891-446A-A790-D65D87C4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24DF-368E-4D1F-ABFC-ADD3A280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Avalanche Property – 1 bit change impacts 50% of output</a:t>
            </a:r>
          </a:p>
          <a:p>
            <a:r>
              <a:rPr lang="en-US" dirty="0"/>
              <a:t>“Hard” to invert</a:t>
            </a:r>
          </a:p>
          <a:p>
            <a:pPr lvl="1"/>
            <a:r>
              <a:rPr lang="en-US" dirty="0"/>
              <a:t>Preimage resistance – cannot find input for specified output</a:t>
            </a:r>
          </a:p>
          <a:p>
            <a:pPr lvl="1"/>
            <a:r>
              <a:rPr lang="en-US" dirty="0"/>
              <a:t>Second preimage resistance – cannot find 2</a:t>
            </a:r>
            <a:r>
              <a:rPr lang="en-US" baseline="30000" dirty="0"/>
              <a:t>nd</a:t>
            </a:r>
            <a:r>
              <a:rPr lang="en-US" dirty="0"/>
              <a:t> input for output</a:t>
            </a:r>
          </a:p>
          <a:p>
            <a:pPr lvl="1"/>
            <a:r>
              <a:rPr lang="en-US" dirty="0"/>
              <a:t>Collision resistance – cannot find 2 inputs with same outputs</a:t>
            </a:r>
          </a:p>
        </p:txBody>
      </p:sp>
    </p:spTree>
    <p:extLst>
      <p:ext uri="{BB962C8B-B14F-4D97-AF65-F5344CB8AC3E}">
        <p14:creationId xmlns:p14="http://schemas.microsoft.com/office/powerpoint/2010/main" val="2366241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3295</TotalTime>
  <Words>2185</Words>
  <Application>Microsoft Office PowerPoint</Application>
  <PresentationFormat>Widescreen</PresentationFormat>
  <Paragraphs>285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Gill Sans MT</vt:lpstr>
      <vt:lpstr>Times New Roman</vt:lpstr>
      <vt:lpstr>Parcel</vt:lpstr>
      <vt:lpstr>Cryptography</vt:lpstr>
      <vt:lpstr>This is NOT a Cryptography Class</vt:lpstr>
      <vt:lpstr>Some Terminology</vt:lpstr>
      <vt:lpstr>The Cryptography Problem</vt:lpstr>
      <vt:lpstr>Early Subst. Cipher</vt:lpstr>
      <vt:lpstr>Early Stream Cipher</vt:lpstr>
      <vt:lpstr>Early Block Cipher</vt:lpstr>
      <vt:lpstr>Early One-Way Functions</vt:lpstr>
      <vt:lpstr>One-way Functions</vt:lpstr>
      <vt:lpstr>Brute Force on Hashes</vt:lpstr>
      <vt:lpstr>“Breaking” Hashes</vt:lpstr>
      <vt:lpstr>SHA-1 is now Obsolete</vt:lpstr>
      <vt:lpstr>Responsible Reporting</vt:lpstr>
      <vt:lpstr>Symmetric Crypto</vt:lpstr>
      <vt:lpstr>“Good” Block Ciphers</vt:lpstr>
      <vt:lpstr>An Example of Unchained Blocks</vt:lpstr>
      <vt:lpstr>Cryptographic Modes</vt:lpstr>
      <vt:lpstr>Common Chaining</vt:lpstr>
      <vt:lpstr>Cipher-Block-Chaining-Mode</vt:lpstr>
      <vt:lpstr>Stream Ciphers</vt:lpstr>
      <vt:lpstr>Deriving a Stream from a Block Cipher</vt:lpstr>
      <vt:lpstr>Don’t Reuse a Key Stream!!!</vt:lpstr>
      <vt:lpstr>Don’t Trust a Stream-Encrypted Message</vt:lpstr>
      <vt:lpstr>MAC</vt:lpstr>
      <vt:lpstr>Composite Mode</vt:lpstr>
      <vt:lpstr>Asymmetric Primitives</vt:lpstr>
      <vt:lpstr>Practical Asymmetric Uses</vt:lpstr>
      <vt:lpstr>RSA</vt:lpstr>
      <vt:lpstr>Using Public Keys for Key Exchange</vt:lpstr>
      <vt:lpstr>Diffie Hellman Key Exchange</vt:lpstr>
      <vt:lpstr>Certification</vt:lpstr>
      <vt:lpstr>TLS version 1.0 RSA Key Exchange</vt:lpstr>
      <vt:lpstr>TLS V1 Handshake Visualized</vt:lpstr>
      <vt:lpstr>Master Secret</vt:lpstr>
      <vt:lpstr>TLS 1.0 PRF</vt:lpstr>
      <vt:lpstr>TLS 1.0 Data Expansion</vt:lpstr>
      <vt:lpstr>TLS 1.0 Key Block</vt:lpstr>
      <vt:lpstr>TLS 1.0 Finished Msg</vt:lpstr>
      <vt:lpstr>TLS 1.1</vt:lpstr>
      <vt:lpstr>TLS 1.2</vt:lpstr>
      <vt:lpstr>TLS 1.2 Handshake</vt:lpstr>
      <vt:lpstr>PRF</vt:lpstr>
      <vt:lpstr>Data Expansion</vt:lpstr>
      <vt:lpstr>PRF Definition</vt:lpstr>
      <vt:lpstr>Computing Master Secret</vt:lpstr>
      <vt:lpstr>Computing Keys</vt:lpstr>
      <vt:lpstr>New: AEAD Type</vt:lpstr>
      <vt:lpstr>AEAD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64</cp:revision>
  <dcterms:created xsi:type="dcterms:W3CDTF">2019-01-26T18:10:59Z</dcterms:created>
  <dcterms:modified xsi:type="dcterms:W3CDTF">2019-11-06T19:07:41Z</dcterms:modified>
</cp:coreProperties>
</file>