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4" r:id="rId8"/>
    <p:sldId id="274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0" r:id="rId20"/>
    <p:sldId id="271" r:id="rId21"/>
    <p:sldId id="291" r:id="rId22"/>
    <p:sldId id="268" r:id="rId23"/>
    <p:sldId id="269" r:id="rId24"/>
    <p:sldId id="270" r:id="rId25"/>
    <p:sldId id="272" r:id="rId26"/>
    <p:sldId id="293" r:id="rId27"/>
    <p:sldId id="294" r:id="rId28"/>
    <p:sldId id="292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DB03-0D95-45E0-BA40-EB9F6322016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6EB51F-15B7-438C-9731-E91B6BB5888D}">
      <dgm:prSet/>
      <dgm:spPr/>
      <dgm:t>
        <a:bodyPr/>
        <a:lstStyle/>
        <a:p>
          <a:r>
            <a:rPr lang="en-US"/>
            <a:t>Identify and neutralize</a:t>
          </a:r>
        </a:p>
      </dgm:t>
    </dgm:pt>
    <dgm:pt modelId="{2DD80DE2-6D11-47B8-8A6A-F3729AB5A295}" type="parTrans" cxnId="{7BDA451C-F71E-4F2F-B596-9D9B91792824}">
      <dgm:prSet/>
      <dgm:spPr/>
      <dgm:t>
        <a:bodyPr/>
        <a:lstStyle/>
        <a:p>
          <a:endParaRPr lang="en-US"/>
        </a:p>
      </dgm:t>
    </dgm:pt>
    <dgm:pt modelId="{22BFEA41-5054-42EF-88A2-A8F6E7F1E689}" type="sibTrans" cxnId="{7BDA451C-F71E-4F2F-B596-9D9B91792824}">
      <dgm:prSet/>
      <dgm:spPr/>
      <dgm:t>
        <a:bodyPr/>
        <a:lstStyle/>
        <a:p>
          <a:endParaRPr lang="en-US"/>
        </a:p>
      </dgm:t>
    </dgm:pt>
    <dgm:pt modelId="{43EA1F00-C5BB-41D3-BCEF-9FAB0E10908D}">
      <dgm:prSet/>
      <dgm:spPr/>
      <dgm:t>
        <a:bodyPr/>
        <a:lstStyle/>
        <a:p>
          <a:r>
            <a:rPr lang="en-US"/>
            <a:t>Identify and neutralize malware before the attack</a:t>
          </a:r>
        </a:p>
      </dgm:t>
    </dgm:pt>
    <dgm:pt modelId="{CDA0B518-1C78-43DB-8219-21627033AD5B}" type="parTrans" cxnId="{73603C0B-75B0-49DF-A460-069DD90691FF}">
      <dgm:prSet/>
      <dgm:spPr/>
      <dgm:t>
        <a:bodyPr/>
        <a:lstStyle/>
        <a:p>
          <a:endParaRPr lang="en-US"/>
        </a:p>
      </dgm:t>
    </dgm:pt>
    <dgm:pt modelId="{4BE170D9-CB5B-4158-865B-E7D0E3316BF5}" type="sibTrans" cxnId="{73603C0B-75B0-49DF-A460-069DD90691FF}">
      <dgm:prSet/>
      <dgm:spPr/>
      <dgm:t>
        <a:bodyPr/>
        <a:lstStyle/>
        <a:p>
          <a:endParaRPr lang="en-US"/>
        </a:p>
      </dgm:t>
    </dgm:pt>
    <dgm:pt modelId="{8FE439D3-09EE-4211-8120-22939344C14A}">
      <dgm:prSet/>
      <dgm:spPr/>
      <dgm:t>
        <a:bodyPr/>
        <a:lstStyle/>
        <a:p>
          <a:r>
            <a:rPr lang="en-US"/>
            <a:t>Mitigate</a:t>
          </a:r>
        </a:p>
      </dgm:t>
    </dgm:pt>
    <dgm:pt modelId="{70FA0ADC-9EEE-4066-AF50-EF320E344722}" type="parTrans" cxnId="{F8C162F9-EB04-4636-BABD-BF7BD1BBC998}">
      <dgm:prSet/>
      <dgm:spPr/>
      <dgm:t>
        <a:bodyPr/>
        <a:lstStyle/>
        <a:p>
          <a:endParaRPr lang="en-US"/>
        </a:p>
      </dgm:t>
    </dgm:pt>
    <dgm:pt modelId="{F23428B9-FD6E-4A1D-80B4-A93792425D11}" type="sibTrans" cxnId="{F8C162F9-EB04-4636-BABD-BF7BD1BBC998}">
      <dgm:prSet/>
      <dgm:spPr/>
      <dgm:t>
        <a:bodyPr/>
        <a:lstStyle/>
        <a:p>
          <a:endParaRPr lang="en-US"/>
        </a:p>
      </dgm:t>
    </dgm:pt>
    <dgm:pt modelId="{39CC9D00-2130-4B0F-9DC3-F1B480E1B469}">
      <dgm:prSet/>
      <dgm:spPr/>
      <dgm:t>
        <a:bodyPr/>
        <a:lstStyle/>
        <a:p>
          <a:r>
            <a:rPr lang="en-US"/>
            <a:t>Mitigate malicious activity during the attack</a:t>
          </a:r>
        </a:p>
      </dgm:t>
    </dgm:pt>
    <dgm:pt modelId="{46FCBB54-55A8-4ABB-9449-F3D668731AAD}" type="parTrans" cxnId="{30BDBDC0-68D8-40B6-94CA-4E7107115E7D}">
      <dgm:prSet/>
      <dgm:spPr/>
      <dgm:t>
        <a:bodyPr/>
        <a:lstStyle/>
        <a:p>
          <a:endParaRPr lang="en-US"/>
        </a:p>
      </dgm:t>
    </dgm:pt>
    <dgm:pt modelId="{C3DE6809-0B41-4A26-B538-71FE16AC8C0F}" type="sibTrans" cxnId="{30BDBDC0-68D8-40B6-94CA-4E7107115E7D}">
      <dgm:prSet/>
      <dgm:spPr/>
      <dgm:t>
        <a:bodyPr/>
        <a:lstStyle/>
        <a:p>
          <a:endParaRPr lang="en-US"/>
        </a:p>
      </dgm:t>
    </dgm:pt>
    <dgm:pt modelId="{CA2D84C5-C60E-448C-BCEE-3751249B89E8}">
      <dgm:prSet/>
      <dgm:spPr/>
      <dgm:t>
        <a:bodyPr/>
        <a:lstStyle/>
        <a:p>
          <a:r>
            <a:rPr lang="en-US"/>
            <a:t>Recover or restore</a:t>
          </a:r>
        </a:p>
      </dgm:t>
    </dgm:pt>
    <dgm:pt modelId="{F3086C5A-7214-4F53-9F0D-12ECAC24E64C}" type="parTrans" cxnId="{AEB51A9E-7D31-4679-ACDB-C6BDCD1740D0}">
      <dgm:prSet/>
      <dgm:spPr/>
      <dgm:t>
        <a:bodyPr/>
        <a:lstStyle/>
        <a:p>
          <a:endParaRPr lang="en-US"/>
        </a:p>
      </dgm:t>
    </dgm:pt>
    <dgm:pt modelId="{49A60F8B-33A6-4A02-B0A4-32E4313967F4}" type="sibTrans" cxnId="{AEB51A9E-7D31-4679-ACDB-C6BDCD1740D0}">
      <dgm:prSet/>
      <dgm:spPr/>
      <dgm:t>
        <a:bodyPr/>
        <a:lstStyle/>
        <a:p>
          <a:endParaRPr lang="en-US"/>
        </a:p>
      </dgm:t>
    </dgm:pt>
    <dgm:pt modelId="{CF917D4F-1A36-4C28-91CB-78C259511C5F}">
      <dgm:prSet/>
      <dgm:spPr/>
      <dgm:t>
        <a:bodyPr/>
        <a:lstStyle/>
        <a:p>
          <a:r>
            <a:rPr lang="en-US"/>
            <a:t>Recover or restore damaged systems after the attack</a:t>
          </a:r>
        </a:p>
      </dgm:t>
    </dgm:pt>
    <dgm:pt modelId="{AE5EAA6D-DA4F-47C8-A429-13A78A85ECE8}" type="parTrans" cxnId="{34F6E5B2-9E89-4AA3-ACE4-65206C90AE5E}">
      <dgm:prSet/>
      <dgm:spPr/>
      <dgm:t>
        <a:bodyPr/>
        <a:lstStyle/>
        <a:p>
          <a:endParaRPr lang="en-US"/>
        </a:p>
      </dgm:t>
    </dgm:pt>
    <dgm:pt modelId="{0E4467BB-A760-49B1-86C6-B0ED520A3239}" type="sibTrans" cxnId="{34F6E5B2-9E89-4AA3-ACE4-65206C90AE5E}">
      <dgm:prSet/>
      <dgm:spPr/>
      <dgm:t>
        <a:bodyPr/>
        <a:lstStyle/>
        <a:p>
          <a:endParaRPr lang="en-US"/>
        </a:p>
      </dgm:t>
    </dgm:pt>
    <dgm:pt modelId="{812B8A36-B877-417B-BECC-D05825D048B6}" type="pres">
      <dgm:prSet presAssocID="{EE31DB03-0D95-45E0-BA40-EB9F6322016B}" presName="Name0" presStyleCnt="0">
        <dgm:presLayoutVars>
          <dgm:dir/>
          <dgm:animLvl val="lvl"/>
          <dgm:resizeHandles val="exact"/>
        </dgm:presLayoutVars>
      </dgm:prSet>
      <dgm:spPr/>
    </dgm:pt>
    <dgm:pt modelId="{F5EFFA7B-6A25-4807-92B8-98ED17D99DE6}" type="pres">
      <dgm:prSet presAssocID="{216EB51F-15B7-438C-9731-E91B6BB5888D}" presName="linNode" presStyleCnt="0"/>
      <dgm:spPr/>
    </dgm:pt>
    <dgm:pt modelId="{2CEC7B0D-04FB-4A88-B802-23ED9A61AA67}" type="pres">
      <dgm:prSet presAssocID="{216EB51F-15B7-438C-9731-E91B6BB5888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F704849-B7CC-4103-A58A-16F279025445}" type="pres">
      <dgm:prSet presAssocID="{216EB51F-15B7-438C-9731-E91B6BB5888D}" presName="descendantText" presStyleLbl="alignAccFollowNode1" presStyleIdx="0" presStyleCnt="3">
        <dgm:presLayoutVars>
          <dgm:bulletEnabled/>
        </dgm:presLayoutVars>
      </dgm:prSet>
      <dgm:spPr/>
    </dgm:pt>
    <dgm:pt modelId="{E9E20868-FD02-40C4-A7C4-605311D2CAED}" type="pres">
      <dgm:prSet presAssocID="{22BFEA41-5054-42EF-88A2-A8F6E7F1E689}" presName="sp" presStyleCnt="0"/>
      <dgm:spPr/>
    </dgm:pt>
    <dgm:pt modelId="{8F2522E8-4D0D-4ED6-B4E5-68CDB4D241CA}" type="pres">
      <dgm:prSet presAssocID="{8FE439D3-09EE-4211-8120-22939344C14A}" presName="linNode" presStyleCnt="0"/>
      <dgm:spPr/>
    </dgm:pt>
    <dgm:pt modelId="{91E7E0C7-9019-4730-A7B3-CB0D935C1849}" type="pres">
      <dgm:prSet presAssocID="{8FE439D3-09EE-4211-8120-22939344C14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1D8BD1B-2A8B-42CB-B1C3-389C2E37D764}" type="pres">
      <dgm:prSet presAssocID="{8FE439D3-09EE-4211-8120-22939344C14A}" presName="descendantText" presStyleLbl="alignAccFollowNode1" presStyleIdx="1" presStyleCnt="3">
        <dgm:presLayoutVars>
          <dgm:bulletEnabled/>
        </dgm:presLayoutVars>
      </dgm:prSet>
      <dgm:spPr/>
    </dgm:pt>
    <dgm:pt modelId="{E7B1BFED-8EFD-4EF1-BE0B-BB660C21610E}" type="pres">
      <dgm:prSet presAssocID="{F23428B9-FD6E-4A1D-80B4-A93792425D11}" presName="sp" presStyleCnt="0"/>
      <dgm:spPr/>
    </dgm:pt>
    <dgm:pt modelId="{6498B446-EC53-4810-98BE-F78784967A2C}" type="pres">
      <dgm:prSet presAssocID="{CA2D84C5-C60E-448C-BCEE-3751249B89E8}" presName="linNode" presStyleCnt="0"/>
      <dgm:spPr/>
    </dgm:pt>
    <dgm:pt modelId="{0451A3BE-E8F7-4C98-8270-F25498955BB4}" type="pres">
      <dgm:prSet presAssocID="{CA2D84C5-C60E-448C-BCEE-3751249B89E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15FA70C-91B8-4A08-81BF-1501D42D0422}" type="pres">
      <dgm:prSet presAssocID="{CA2D84C5-C60E-448C-BCEE-3751249B89E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3603C0B-75B0-49DF-A460-069DD90691FF}" srcId="{216EB51F-15B7-438C-9731-E91B6BB5888D}" destId="{43EA1F00-C5BB-41D3-BCEF-9FAB0E10908D}" srcOrd="0" destOrd="0" parTransId="{CDA0B518-1C78-43DB-8219-21627033AD5B}" sibTransId="{4BE170D9-CB5B-4158-865B-E7D0E3316BF5}"/>
    <dgm:cxn modelId="{7BDA451C-F71E-4F2F-B596-9D9B91792824}" srcId="{EE31DB03-0D95-45E0-BA40-EB9F6322016B}" destId="{216EB51F-15B7-438C-9731-E91B6BB5888D}" srcOrd="0" destOrd="0" parTransId="{2DD80DE2-6D11-47B8-8A6A-F3729AB5A295}" sibTransId="{22BFEA41-5054-42EF-88A2-A8F6E7F1E689}"/>
    <dgm:cxn modelId="{59FE4822-3222-488F-A053-EB62F7939657}" type="presOf" srcId="{EE31DB03-0D95-45E0-BA40-EB9F6322016B}" destId="{812B8A36-B877-417B-BECC-D05825D048B6}" srcOrd="0" destOrd="0" presId="urn:microsoft.com/office/officeart/2016/7/layout/VerticalSolidActionList"/>
    <dgm:cxn modelId="{62C25225-A0FE-49FC-A6BC-4A288B387EC5}" type="presOf" srcId="{39CC9D00-2130-4B0F-9DC3-F1B480E1B469}" destId="{71D8BD1B-2A8B-42CB-B1C3-389C2E37D764}" srcOrd="0" destOrd="0" presId="urn:microsoft.com/office/officeart/2016/7/layout/VerticalSolidActionList"/>
    <dgm:cxn modelId="{F2E06150-88F7-4CD5-8DD1-74CDE20F89ED}" type="presOf" srcId="{8FE439D3-09EE-4211-8120-22939344C14A}" destId="{91E7E0C7-9019-4730-A7B3-CB0D935C1849}" srcOrd="0" destOrd="0" presId="urn:microsoft.com/office/officeart/2016/7/layout/VerticalSolidActionList"/>
    <dgm:cxn modelId="{AEB51A9E-7D31-4679-ACDB-C6BDCD1740D0}" srcId="{EE31DB03-0D95-45E0-BA40-EB9F6322016B}" destId="{CA2D84C5-C60E-448C-BCEE-3751249B89E8}" srcOrd="2" destOrd="0" parTransId="{F3086C5A-7214-4F53-9F0D-12ECAC24E64C}" sibTransId="{49A60F8B-33A6-4A02-B0A4-32E4313967F4}"/>
    <dgm:cxn modelId="{4071DEA8-A730-4836-8A96-7D60585507E2}" type="presOf" srcId="{216EB51F-15B7-438C-9731-E91B6BB5888D}" destId="{2CEC7B0D-04FB-4A88-B802-23ED9A61AA67}" srcOrd="0" destOrd="0" presId="urn:microsoft.com/office/officeart/2016/7/layout/VerticalSolidActionList"/>
    <dgm:cxn modelId="{34F6E5B2-9E89-4AA3-ACE4-65206C90AE5E}" srcId="{CA2D84C5-C60E-448C-BCEE-3751249B89E8}" destId="{CF917D4F-1A36-4C28-91CB-78C259511C5F}" srcOrd="0" destOrd="0" parTransId="{AE5EAA6D-DA4F-47C8-A429-13A78A85ECE8}" sibTransId="{0E4467BB-A760-49B1-86C6-B0ED520A3239}"/>
    <dgm:cxn modelId="{384B4DB7-3ED1-4BE1-8DD4-002A74BA68B4}" type="presOf" srcId="{CF917D4F-1A36-4C28-91CB-78C259511C5F}" destId="{715FA70C-91B8-4A08-81BF-1501D42D0422}" srcOrd="0" destOrd="0" presId="urn:microsoft.com/office/officeart/2016/7/layout/VerticalSolidActionList"/>
    <dgm:cxn modelId="{30BDBDC0-68D8-40B6-94CA-4E7107115E7D}" srcId="{8FE439D3-09EE-4211-8120-22939344C14A}" destId="{39CC9D00-2130-4B0F-9DC3-F1B480E1B469}" srcOrd="0" destOrd="0" parTransId="{46FCBB54-55A8-4ABB-9449-F3D668731AAD}" sibTransId="{C3DE6809-0B41-4A26-B538-71FE16AC8C0F}"/>
    <dgm:cxn modelId="{5D394EC1-393A-41EB-B0D4-67C489162701}" type="presOf" srcId="{CA2D84C5-C60E-448C-BCEE-3751249B89E8}" destId="{0451A3BE-E8F7-4C98-8270-F25498955BB4}" srcOrd="0" destOrd="0" presId="urn:microsoft.com/office/officeart/2016/7/layout/VerticalSolidActionList"/>
    <dgm:cxn modelId="{676D90C7-A3C4-49D1-96EC-0CEA5CA53ABF}" type="presOf" srcId="{43EA1F00-C5BB-41D3-BCEF-9FAB0E10908D}" destId="{1F704849-B7CC-4103-A58A-16F279025445}" srcOrd="0" destOrd="0" presId="urn:microsoft.com/office/officeart/2016/7/layout/VerticalSolidActionList"/>
    <dgm:cxn modelId="{F8C162F9-EB04-4636-BABD-BF7BD1BBC998}" srcId="{EE31DB03-0D95-45E0-BA40-EB9F6322016B}" destId="{8FE439D3-09EE-4211-8120-22939344C14A}" srcOrd="1" destOrd="0" parTransId="{70FA0ADC-9EEE-4066-AF50-EF320E344722}" sibTransId="{F23428B9-FD6E-4A1D-80B4-A93792425D11}"/>
    <dgm:cxn modelId="{EC9FAAAE-A2A3-44E6-B89B-C0404C06A185}" type="presParOf" srcId="{812B8A36-B877-417B-BECC-D05825D048B6}" destId="{F5EFFA7B-6A25-4807-92B8-98ED17D99DE6}" srcOrd="0" destOrd="0" presId="urn:microsoft.com/office/officeart/2016/7/layout/VerticalSolidActionList"/>
    <dgm:cxn modelId="{237CEA42-6C30-467D-9CDC-D21AC262CD7B}" type="presParOf" srcId="{F5EFFA7B-6A25-4807-92B8-98ED17D99DE6}" destId="{2CEC7B0D-04FB-4A88-B802-23ED9A61AA67}" srcOrd="0" destOrd="0" presId="urn:microsoft.com/office/officeart/2016/7/layout/VerticalSolidActionList"/>
    <dgm:cxn modelId="{F448EF88-DB09-4D3E-B208-7F08B1D7B5B4}" type="presParOf" srcId="{F5EFFA7B-6A25-4807-92B8-98ED17D99DE6}" destId="{1F704849-B7CC-4103-A58A-16F279025445}" srcOrd="1" destOrd="0" presId="urn:microsoft.com/office/officeart/2016/7/layout/VerticalSolidActionList"/>
    <dgm:cxn modelId="{AEC32611-508F-473A-8E8C-2008A92BD107}" type="presParOf" srcId="{812B8A36-B877-417B-BECC-D05825D048B6}" destId="{E9E20868-FD02-40C4-A7C4-605311D2CAED}" srcOrd="1" destOrd="0" presId="urn:microsoft.com/office/officeart/2016/7/layout/VerticalSolidActionList"/>
    <dgm:cxn modelId="{77B978EA-FC56-48A2-A272-236B382BF0C2}" type="presParOf" srcId="{812B8A36-B877-417B-BECC-D05825D048B6}" destId="{8F2522E8-4D0D-4ED6-B4E5-68CDB4D241CA}" srcOrd="2" destOrd="0" presId="urn:microsoft.com/office/officeart/2016/7/layout/VerticalSolidActionList"/>
    <dgm:cxn modelId="{9945C1B5-3794-442C-9335-4F5472B6C5BF}" type="presParOf" srcId="{8F2522E8-4D0D-4ED6-B4E5-68CDB4D241CA}" destId="{91E7E0C7-9019-4730-A7B3-CB0D935C1849}" srcOrd="0" destOrd="0" presId="urn:microsoft.com/office/officeart/2016/7/layout/VerticalSolidActionList"/>
    <dgm:cxn modelId="{07A02CC0-824C-48C3-8E37-A76C1966CE30}" type="presParOf" srcId="{8F2522E8-4D0D-4ED6-B4E5-68CDB4D241CA}" destId="{71D8BD1B-2A8B-42CB-B1C3-389C2E37D764}" srcOrd="1" destOrd="0" presId="urn:microsoft.com/office/officeart/2016/7/layout/VerticalSolidActionList"/>
    <dgm:cxn modelId="{7E3E7F7E-718B-4F37-A83E-654773D31FB1}" type="presParOf" srcId="{812B8A36-B877-417B-BECC-D05825D048B6}" destId="{E7B1BFED-8EFD-4EF1-BE0B-BB660C21610E}" srcOrd="3" destOrd="0" presId="urn:microsoft.com/office/officeart/2016/7/layout/VerticalSolidActionList"/>
    <dgm:cxn modelId="{A25CFC19-95A9-4B99-8FB4-40D486D5446F}" type="presParOf" srcId="{812B8A36-B877-417B-BECC-D05825D048B6}" destId="{6498B446-EC53-4810-98BE-F78784967A2C}" srcOrd="4" destOrd="0" presId="urn:microsoft.com/office/officeart/2016/7/layout/VerticalSolidActionList"/>
    <dgm:cxn modelId="{BD7E9AD0-0584-447F-A250-1A6DA16235B0}" type="presParOf" srcId="{6498B446-EC53-4810-98BE-F78784967A2C}" destId="{0451A3BE-E8F7-4C98-8270-F25498955BB4}" srcOrd="0" destOrd="0" presId="urn:microsoft.com/office/officeart/2016/7/layout/VerticalSolidActionList"/>
    <dgm:cxn modelId="{761E0450-DE38-43C5-BD96-6D55487779E3}" type="presParOf" srcId="{6498B446-EC53-4810-98BE-F78784967A2C}" destId="{715FA70C-91B8-4A08-81BF-1501D42D0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4849-B7CC-4103-A58A-16F279025445}">
      <dsp:nvSpPr>
        <dsp:cNvPr id="0" name=""/>
        <dsp:cNvSpPr/>
      </dsp:nvSpPr>
      <dsp:spPr>
        <a:xfrm>
          <a:off x="1019651" y="1765"/>
          <a:ext cx="4078604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and neutralize malware before the attack</a:t>
          </a:r>
        </a:p>
      </dsp:txBody>
      <dsp:txXfrm>
        <a:off x="1019651" y="1765"/>
        <a:ext cx="4078604" cy="1809737"/>
      </dsp:txXfrm>
    </dsp:sp>
    <dsp:sp modelId="{2CEC7B0D-04FB-4A88-B802-23ED9A61AA67}">
      <dsp:nvSpPr>
        <dsp:cNvPr id="0" name=""/>
        <dsp:cNvSpPr/>
      </dsp:nvSpPr>
      <dsp:spPr>
        <a:xfrm>
          <a:off x="0" y="1765"/>
          <a:ext cx="1019651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and neutralize</a:t>
          </a:r>
        </a:p>
      </dsp:txBody>
      <dsp:txXfrm>
        <a:off x="0" y="1765"/>
        <a:ext cx="1019651" cy="1809737"/>
      </dsp:txXfrm>
    </dsp:sp>
    <dsp:sp modelId="{71D8BD1B-2A8B-42CB-B1C3-389C2E37D764}">
      <dsp:nvSpPr>
        <dsp:cNvPr id="0" name=""/>
        <dsp:cNvSpPr/>
      </dsp:nvSpPr>
      <dsp:spPr>
        <a:xfrm>
          <a:off x="1019651" y="1920087"/>
          <a:ext cx="4078604" cy="1809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Mitigate malicious activity during the attack</a:t>
          </a:r>
        </a:p>
      </dsp:txBody>
      <dsp:txXfrm>
        <a:off x="1019651" y="1920087"/>
        <a:ext cx="4078604" cy="1809737"/>
      </dsp:txXfrm>
    </dsp:sp>
    <dsp:sp modelId="{91E7E0C7-9019-4730-A7B3-CB0D935C1849}">
      <dsp:nvSpPr>
        <dsp:cNvPr id="0" name=""/>
        <dsp:cNvSpPr/>
      </dsp:nvSpPr>
      <dsp:spPr>
        <a:xfrm>
          <a:off x="0" y="1920087"/>
          <a:ext cx="1019651" cy="1809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Mitigate</a:t>
          </a:r>
        </a:p>
      </dsp:txBody>
      <dsp:txXfrm>
        <a:off x="0" y="1920087"/>
        <a:ext cx="1019651" cy="1809737"/>
      </dsp:txXfrm>
    </dsp:sp>
    <dsp:sp modelId="{715FA70C-91B8-4A08-81BF-1501D42D0422}">
      <dsp:nvSpPr>
        <dsp:cNvPr id="0" name=""/>
        <dsp:cNvSpPr/>
      </dsp:nvSpPr>
      <dsp:spPr>
        <a:xfrm>
          <a:off x="1019651" y="3838408"/>
          <a:ext cx="4078604" cy="18097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Recover or restore damaged systems after the attack</a:t>
          </a:r>
        </a:p>
      </dsp:txBody>
      <dsp:txXfrm>
        <a:off x="1019651" y="3838408"/>
        <a:ext cx="4078604" cy="1809737"/>
      </dsp:txXfrm>
    </dsp:sp>
    <dsp:sp modelId="{0451A3BE-E8F7-4C98-8270-F25498955BB4}">
      <dsp:nvSpPr>
        <dsp:cNvPr id="0" name=""/>
        <dsp:cNvSpPr/>
      </dsp:nvSpPr>
      <dsp:spPr>
        <a:xfrm>
          <a:off x="0" y="3838408"/>
          <a:ext cx="1019651" cy="1809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Recover or restore</a:t>
          </a:r>
        </a:p>
      </dsp:txBody>
      <dsp:txXfrm>
        <a:off x="0" y="3838408"/>
        <a:ext cx="1019651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virusbulletin.com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Malicious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496-9EAC-46A3-B7AA-9364AE5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Early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C176-8ED6-4B83-9B10-556AC20FB1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Amazingly, most early malware </a:t>
            </a:r>
            <a:r>
              <a:rPr lang="en-US" sz="2400" b="1" i="1" dirty="0"/>
              <a:t>DID MINIMAL DAMAGE</a:t>
            </a:r>
            <a:endParaRPr lang="en-US" sz="2400" dirty="0"/>
          </a:p>
          <a:p>
            <a:r>
              <a:rPr lang="en-US" sz="2400" dirty="0"/>
              <a:t>Often just a delivery system with a weak payload</a:t>
            </a:r>
          </a:p>
          <a:p>
            <a:r>
              <a:rPr lang="en-US" sz="2400" dirty="0"/>
              <a:t>Many viruses spread for the sake of spreading</a:t>
            </a:r>
          </a:p>
          <a:p>
            <a:r>
              <a:rPr lang="en-US" sz="2400" dirty="0"/>
              <a:t>Even the Morris worm was disruptive by accident</a:t>
            </a:r>
          </a:p>
          <a:p>
            <a:r>
              <a:rPr lang="en-US" sz="2400" dirty="0"/>
              <a:t>There were exceptions, but also plenty of hype</a:t>
            </a:r>
          </a:p>
        </p:txBody>
      </p:sp>
    </p:spTree>
    <p:extLst>
      <p:ext uri="{BB962C8B-B14F-4D97-AF65-F5344CB8AC3E}">
        <p14:creationId xmlns:p14="http://schemas.microsoft.com/office/powerpoint/2010/main" val="411581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10E-18F9-41E5-8078-9BFE726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Concept Macro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268-8625-43CA-964B-059719975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Microsoft Word and Excel have limited scripting (“Macros”)</a:t>
            </a:r>
          </a:p>
          <a:p>
            <a:r>
              <a:rPr lang="en-US" sz="2400" dirty="0"/>
              <a:t>Concept was the first virus written completely as a macro</a:t>
            </a:r>
          </a:p>
          <a:p>
            <a:r>
              <a:rPr lang="en-US" sz="2400" dirty="0"/>
              <a:t>It was a delivery system only with no payload</a:t>
            </a:r>
          </a:p>
          <a:p>
            <a:r>
              <a:rPr lang="en-US" sz="2400" dirty="0"/>
              <a:t>But was an important proof-of-concept</a:t>
            </a:r>
          </a:p>
          <a:p>
            <a:r>
              <a:rPr lang="en-US" sz="2400" dirty="0"/>
              <a:t>Users often open documents directly from email</a:t>
            </a:r>
          </a:p>
        </p:txBody>
      </p:sp>
    </p:spTree>
    <p:extLst>
      <p:ext uri="{BB962C8B-B14F-4D97-AF65-F5344CB8AC3E}">
        <p14:creationId xmlns:p14="http://schemas.microsoft.com/office/powerpoint/2010/main" val="331865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6C2-AE2B-41C9-ACBB-9D1E867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2000: I Love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FCF-7D84-420D-B144-E247D2ACC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Visual Basic Script virus</a:t>
            </a:r>
          </a:p>
          <a:p>
            <a:r>
              <a:rPr lang="en-US" dirty="0"/>
              <a:t>Appears as email attachment:</a:t>
            </a:r>
          </a:p>
          <a:p>
            <a:pPr lvl="1"/>
            <a:r>
              <a:rPr lang="en-US" dirty="0"/>
              <a:t> LOVE-LETTER-FOR-YOU.txt.vbs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often hidden on Windows</a:t>
            </a:r>
          </a:p>
          <a:p>
            <a:r>
              <a:rPr lang="en-US" dirty="0"/>
              <a:t>When executed:</a:t>
            </a:r>
          </a:p>
          <a:p>
            <a:pPr lvl="1"/>
            <a:r>
              <a:rPr lang="en-US" dirty="0"/>
              <a:t>Damaged many office files</a:t>
            </a:r>
          </a:p>
          <a:p>
            <a:pPr lvl="1"/>
            <a:r>
              <a:rPr lang="en-US" dirty="0"/>
              <a:t>Sent email out to email address book </a:t>
            </a:r>
            <a:r>
              <a:rPr lang="en-US" b="1" i="1" dirty="0"/>
              <a:t>automatically</a:t>
            </a:r>
            <a:endParaRPr lang="en-US" dirty="0"/>
          </a:p>
          <a:p>
            <a:r>
              <a:rPr lang="en-US" dirty="0"/>
              <a:t>Spread worldwide in hours</a:t>
            </a:r>
          </a:p>
        </p:txBody>
      </p:sp>
    </p:spTree>
    <p:extLst>
      <p:ext uri="{BB962C8B-B14F-4D97-AF65-F5344CB8AC3E}">
        <p14:creationId xmlns:p14="http://schemas.microsoft.com/office/powerpoint/2010/main" val="9687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D4F-2297-4D03-84E1-0FF50E5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2004: </a:t>
            </a:r>
            <a:r>
              <a:rPr lang="en-US" dirty="0" err="1"/>
              <a:t>MyDoom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21AC-BA2F-4423-BB53-CA4ED773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Fastest spreading mass mailer virus at the time</a:t>
            </a:r>
          </a:p>
          <a:p>
            <a:pPr lvl="1"/>
            <a:r>
              <a:rPr lang="en-US" sz="2200" dirty="0"/>
              <a:t>Slows overall internet performance by about 10%</a:t>
            </a:r>
          </a:p>
          <a:p>
            <a:pPr lvl="1"/>
            <a:r>
              <a:rPr lang="en-US" sz="2200" dirty="0"/>
              <a:t>Slows average web page load times by about 50% percent</a:t>
            </a:r>
          </a:p>
          <a:p>
            <a:pPr lvl="1"/>
            <a:r>
              <a:rPr lang="en-US" sz="2200" dirty="0"/>
              <a:t>Responsible for approximately one in ten e-mail messages.</a:t>
            </a:r>
          </a:p>
          <a:p>
            <a:r>
              <a:rPr lang="en-US" sz="2400" dirty="0"/>
              <a:t>Appears as a delivery error, mail error,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Includes an attachment that, if clicked on, mails out copies</a:t>
            </a:r>
          </a:p>
          <a:p>
            <a:r>
              <a:rPr lang="en-US" sz="2400" dirty="0"/>
              <a:t>Also attempted to spread via P2P vile sharing </a:t>
            </a:r>
            <a:r>
              <a:rPr lang="en-US" sz="2400" dirty="0" err="1"/>
              <a:t>Kazaa</a:t>
            </a:r>
            <a:endParaRPr lang="en-US" sz="2400" dirty="0"/>
          </a:p>
          <a:p>
            <a:r>
              <a:rPr lang="en-US" sz="2400" dirty="0"/>
              <a:t>Opened a back door for remote control</a:t>
            </a:r>
          </a:p>
          <a:p>
            <a:r>
              <a:rPr lang="en-US" sz="2400" dirty="0"/>
              <a:t>Attempted to launch a DDOS against the SCO Group’s website</a:t>
            </a:r>
          </a:p>
        </p:txBody>
      </p:sp>
    </p:spTree>
    <p:extLst>
      <p:ext uri="{BB962C8B-B14F-4D97-AF65-F5344CB8AC3E}">
        <p14:creationId xmlns:p14="http://schemas.microsoft.com/office/powerpoint/2010/main" val="37648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83F-1B1E-4B4A-BCE2-2F988299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2005: Sony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204-AF15-40D9-8F8F-070B10B12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Sony CD’s from the 2004-2005 era installed a “Rootkit”</a:t>
            </a:r>
          </a:p>
          <a:p>
            <a:pPr lvl="1"/>
            <a:r>
              <a:rPr lang="en-US" dirty="0"/>
              <a:t>Rootkit, as name implies, usually installs with elevated access</a:t>
            </a:r>
          </a:p>
          <a:p>
            <a:pPr lvl="1"/>
            <a:r>
              <a:rPr lang="en-US" dirty="0"/>
              <a:t>Using this elevated access, it can change the OS</a:t>
            </a:r>
          </a:p>
          <a:p>
            <a:pPr lvl="1"/>
            <a:r>
              <a:rPr lang="en-US" dirty="0"/>
              <a:t>This bypasses usual security such as antivirus,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usually very good at being undetectable</a:t>
            </a:r>
          </a:p>
          <a:p>
            <a:r>
              <a:rPr lang="en-US" dirty="0"/>
              <a:t>Installed at root with an EULA </a:t>
            </a:r>
            <a:r>
              <a:rPr lang="en-US" b="1" i="1" dirty="0"/>
              <a:t>that did not mention the software</a:t>
            </a:r>
            <a:endParaRPr lang="en-US" dirty="0"/>
          </a:p>
          <a:p>
            <a:r>
              <a:rPr lang="en-US" dirty="0"/>
              <a:t>In 2005, </a:t>
            </a:r>
            <a:r>
              <a:rPr lang="en-US" b="1" i="1" dirty="0"/>
              <a:t>US-CERT ISSUED AN ADVISORY!!!</a:t>
            </a:r>
            <a:endParaRPr lang="en-US" dirty="0"/>
          </a:p>
          <a:p>
            <a:r>
              <a:rPr lang="en-US" dirty="0"/>
              <a:t>Texas, </a:t>
            </a:r>
            <a:r>
              <a:rPr lang="en-US" b="1" i="1" dirty="0"/>
              <a:t>under Greg Abbot</a:t>
            </a:r>
            <a:r>
              <a:rPr lang="en-US" dirty="0"/>
              <a:t>, was the first state to sue</a:t>
            </a:r>
          </a:p>
        </p:txBody>
      </p:sp>
    </p:spTree>
    <p:extLst>
      <p:ext uri="{BB962C8B-B14F-4D97-AF65-F5344CB8AC3E}">
        <p14:creationId xmlns:p14="http://schemas.microsoft.com/office/powerpoint/2010/main" val="417008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526-2BA7-4DBB-BF67-8DB99A6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Sony Rootkit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C0-089C-48BE-A789-D74BDAD60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violations of privacy, </a:t>
            </a:r>
            <a:r>
              <a:rPr lang="en-US" sz="2400" dirty="0" err="1"/>
              <a:t>etc</a:t>
            </a:r>
            <a:r>
              <a:rPr lang="en-US" sz="2400" dirty="0"/>
              <a:t>, caused:</a:t>
            </a:r>
          </a:p>
          <a:p>
            <a:pPr lvl="1"/>
            <a:r>
              <a:rPr lang="en-US" sz="2000" dirty="0"/>
              <a:t>Slowing the system, consuming resources</a:t>
            </a:r>
          </a:p>
          <a:p>
            <a:pPr lvl="1"/>
            <a:r>
              <a:rPr lang="en-US" sz="2000" dirty="0"/>
              <a:t>False alarms from antivirus</a:t>
            </a:r>
          </a:p>
          <a:p>
            <a:r>
              <a:rPr lang="en-US" sz="2400" b="1" i="1" dirty="0"/>
              <a:t>OPENED HOLES FOR ADDITIONAL MALWARE</a:t>
            </a:r>
            <a:endParaRPr lang="en-US" sz="24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Stinx</a:t>
            </a:r>
            <a:r>
              <a:rPr lang="en-US" sz="2000" dirty="0"/>
              <a:t>-E trojan”</a:t>
            </a:r>
          </a:p>
        </p:txBody>
      </p:sp>
    </p:spTree>
    <p:extLst>
      <p:ext uri="{BB962C8B-B14F-4D97-AF65-F5344CB8AC3E}">
        <p14:creationId xmlns:p14="http://schemas.microsoft.com/office/powerpoint/2010/main" val="3887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682-D9EF-4850-8904-B9C1F5F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2013: </a:t>
            </a:r>
            <a:r>
              <a:rPr lang="en-US" dirty="0" err="1"/>
              <a:t>Cryptolocker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2A8-D5E6-418D-B00B-631AC02D0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Modern Ransomware</a:t>
            </a:r>
          </a:p>
          <a:p>
            <a:r>
              <a:rPr lang="en-US" sz="2400" dirty="0"/>
              <a:t>(1980’s had a ransomware called </a:t>
            </a:r>
            <a:r>
              <a:rPr lang="en-US" sz="2400" dirty="0" err="1"/>
              <a:t>CyberAIDS</a:t>
            </a:r>
            <a:r>
              <a:rPr lang="en-US" sz="2400" dirty="0"/>
              <a:t>)</a:t>
            </a:r>
          </a:p>
          <a:p>
            <a:r>
              <a:rPr lang="en-US" sz="2400" dirty="0"/>
              <a:t>Locks up system and uses public key crypto</a:t>
            </a:r>
          </a:p>
          <a:p>
            <a:r>
              <a:rPr lang="en-US" sz="2400" dirty="0"/>
              <a:t>In addition to fiat currency, accepted </a:t>
            </a:r>
            <a:r>
              <a:rPr lang="en-US" sz="2400" dirty="0" err="1"/>
              <a:t>BitCoin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F1-0179-41DB-B3F2-F824BCDF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</a:t>
            </a:r>
            <a:r>
              <a:rPr lang="en-US" dirty="0" err="1"/>
              <a:t>Mirai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63A2-2B04-4EEF-82CF-4ABB09A0C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Worm that finds vulnerabilities in IoT devices</a:t>
            </a:r>
          </a:p>
          <a:p>
            <a:r>
              <a:rPr lang="en-US" sz="2400" dirty="0"/>
              <a:t>Takes over the device (“Zombie”)</a:t>
            </a:r>
          </a:p>
          <a:p>
            <a:r>
              <a:rPr lang="en-US" sz="2400" dirty="0" err="1"/>
              <a:t>Corrdinates</a:t>
            </a:r>
            <a:r>
              <a:rPr lang="en-US" sz="2400" dirty="0"/>
              <a:t> all devices with a Command and Control</a:t>
            </a:r>
          </a:p>
          <a:p>
            <a:r>
              <a:rPr lang="en-US" sz="2400" dirty="0"/>
              <a:t>Launched a powerful DDOS against “</a:t>
            </a:r>
            <a:r>
              <a:rPr lang="en-US" sz="2400" dirty="0" err="1"/>
              <a:t>krebs</a:t>
            </a:r>
            <a:r>
              <a:rPr lang="en-US" sz="2400" dirty="0"/>
              <a:t> on security”</a:t>
            </a:r>
          </a:p>
        </p:txBody>
      </p:sp>
    </p:spTree>
    <p:extLst>
      <p:ext uri="{BB962C8B-B14F-4D97-AF65-F5344CB8AC3E}">
        <p14:creationId xmlns:p14="http://schemas.microsoft.com/office/powerpoint/2010/main" val="198128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D9C-DADE-4EDD-99CF-7C9E4D2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20A35-9184-445E-9F1F-13326D6F2895}"/>
              </a:ext>
            </a:extLst>
          </p:cNvPr>
          <p:cNvSpPr/>
          <p:nvPr/>
        </p:nvSpPr>
        <p:spPr>
          <a:xfrm>
            <a:off x="1295400" y="1905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Uninfected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1E20E-CC75-4F91-87F7-6523F3938234}"/>
              </a:ext>
            </a:extLst>
          </p:cNvPr>
          <p:cNvSpPr/>
          <p:nvPr/>
        </p:nvSpPr>
        <p:spPr>
          <a:xfrm>
            <a:off x="1295400" y="4297362"/>
            <a:ext cx="20574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Infected Machine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204BC-816F-477A-BA8D-679D34C50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31242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Command 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179AC4-5E6C-4D5A-A16F-FC0EA4D23F4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24100" y="3429000"/>
            <a:ext cx="0" cy="868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DCA0B-9CBE-4483-8414-901B9B35758B}"/>
              </a:ext>
            </a:extLst>
          </p:cNvPr>
          <p:cNvSpPr txBox="1"/>
          <p:nvPr/>
        </p:nvSpPr>
        <p:spPr>
          <a:xfrm>
            <a:off x="300993" y="3678515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Infect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3B74A-3FBB-4F34-9A44-95C2BD47DA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52800" y="3848100"/>
            <a:ext cx="2362200" cy="124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85518-89E4-41B6-877D-BF3BE7727B96}"/>
              </a:ext>
            </a:extLst>
          </p:cNvPr>
          <p:cNvSpPr txBox="1"/>
          <p:nvPr/>
        </p:nvSpPr>
        <p:spPr>
          <a:xfrm>
            <a:off x="4648200" y="4876800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infected, contact C&amp;C. Can</a:t>
            </a:r>
          </a:p>
          <a:p>
            <a:r>
              <a:rPr lang="en-US" dirty="0"/>
              <a:t>then receive updates,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34826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9210-1471-415E-88E3-5F81451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Malware Defense Strategies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4755D-7652-46CF-99AA-F1C62FD3D36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854031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17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“Malicious Code”?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“Software or firmware intended to perform an </a:t>
            </a:r>
            <a:r>
              <a:rPr lang="en-US" sz="2800" b="1" i="1" dirty="0"/>
              <a:t>unauthorized</a:t>
            </a:r>
            <a:r>
              <a:rPr lang="en-US" sz="2800" dirty="0"/>
              <a:t> process that will have </a:t>
            </a:r>
            <a:r>
              <a:rPr lang="en-US" sz="2800" b="1" i="1" dirty="0"/>
              <a:t>adverse impacts </a:t>
            </a:r>
            <a:r>
              <a:rPr lang="en-US" sz="2800" dirty="0"/>
              <a:t>on the confidentiality, integrity, or availability of a system. A virus, worm, Trojan horse, or other code-based entity that infects a host. Spyware and some forms of adware are also examples of malicious code.”</a:t>
            </a:r>
          </a:p>
          <a:p>
            <a:pPr marL="0" indent="0">
              <a:buNone/>
            </a:pPr>
            <a:r>
              <a:rPr lang="en-US" dirty="0"/>
              <a:t>			NIST Special Publication 800-53, Revision 5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Primarily a </a:t>
            </a:r>
            <a:r>
              <a:rPr lang="en-US" b="1" i="1" dirty="0"/>
              <a:t>classification</a:t>
            </a:r>
            <a:r>
              <a:rPr lang="en-US" dirty="0"/>
              <a:t>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A627D06-C510-4187-8EC9-9BECE79725E0}"/>
              </a:ext>
            </a:extLst>
          </p:cNvPr>
          <p:cNvSpPr/>
          <p:nvPr/>
        </p:nvSpPr>
        <p:spPr>
          <a:xfrm>
            <a:off x="4114800" y="3898737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41FFD54-4C43-44B8-A772-E696BEE093CE}"/>
              </a:ext>
            </a:extLst>
          </p:cNvPr>
          <p:cNvSpPr/>
          <p:nvPr/>
        </p:nvSpPr>
        <p:spPr>
          <a:xfrm>
            <a:off x="3962400" y="2670048"/>
            <a:ext cx="1219200" cy="838200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A1B20-E530-4039-8C3E-405B1EADA91D}"/>
              </a:ext>
            </a:extLst>
          </p:cNvPr>
          <p:cNvSpPr/>
          <p:nvPr/>
        </p:nvSpPr>
        <p:spPr>
          <a:xfrm>
            <a:off x="5674532" y="4286847"/>
            <a:ext cx="16764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15C5C-C01C-4F9E-B7B4-40CEAEE78F46}"/>
              </a:ext>
            </a:extLst>
          </p:cNvPr>
          <p:cNvSpPr/>
          <p:nvPr/>
        </p:nvSpPr>
        <p:spPr>
          <a:xfrm>
            <a:off x="1787165" y="4269557"/>
            <a:ext cx="16764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A5F43-FA90-4BD5-8489-70AC049199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72000" y="3508248"/>
            <a:ext cx="0" cy="3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B061A-3A0A-4507-86D9-BA6A2E56D5BA}"/>
              </a:ext>
            </a:extLst>
          </p:cNvPr>
          <p:cNvCxnSpPr>
            <a:cxnSpLocks/>
            <a:stCxn id="4" idx="1"/>
            <a:endCxn id="8" idx="7"/>
          </p:cNvCxnSpPr>
          <p:nvPr/>
        </p:nvCxnSpPr>
        <p:spPr>
          <a:xfrm flipH="1">
            <a:off x="3218062" y="4205061"/>
            <a:ext cx="896738" cy="27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D8823-9354-40F0-BB61-BDC63F7F2F6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29200" y="4205061"/>
            <a:ext cx="890835" cy="2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Static Analysis</a:t>
            </a:r>
          </a:p>
          <a:p>
            <a:pPr lvl="1"/>
            <a:r>
              <a:rPr lang="en-US" dirty="0"/>
              <a:t>Analyze the software to categorize it</a:t>
            </a:r>
          </a:p>
          <a:p>
            <a:pPr lvl="1"/>
            <a:r>
              <a:rPr lang="en-US" dirty="0"/>
              <a:t>Compare against known patterns (signatures)</a:t>
            </a:r>
          </a:p>
          <a:p>
            <a:pPr lvl="1"/>
            <a:r>
              <a:rPr lang="en-US" dirty="0"/>
              <a:t>Or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how it will behave (heuristics)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Analyze the software’s </a:t>
            </a:r>
            <a:r>
              <a:rPr lang="en-US" b="1" i="1" dirty="0"/>
              <a:t>execution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behavior that violates a security policy</a:t>
            </a:r>
          </a:p>
          <a:p>
            <a:pPr lvl="1"/>
            <a:r>
              <a:rPr lang="en-US" dirty="0"/>
              <a:t>Or,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if behavior is dangerous</a:t>
            </a:r>
          </a:p>
          <a:p>
            <a:pPr lvl="1"/>
            <a:r>
              <a:rPr lang="en-US" dirty="0"/>
              <a:t>Typically in a “safe” container (emulation or sandboxing) </a:t>
            </a:r>
          </a:p>
        </p:txBody>
      </p:sp>
    </p:spTree>
    <p:extLst>
      <p:ext uri="{BB962C8B-B14F-4D97-AF65-F5344CB8AC3E}">
        <p14:creationId xmlns:p14="http://schemas.microsoft.com/office/powerpoint/2010/main" val="255385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51A-45CB-43BF-92D1-EC4BF0A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“Anti 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15A-73E3-44FB-B383-EE194E1CF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“Virus Bulletin” started in 1989</a:t>
            </a:r>
          </a:p>
          <a:p>
            <a:r>
              <a:rPr lang="en-US" dirty="0"/>
              <a:t>Still available at </a:t>
            </a:r>
            <a:r>
              <a:rPr lang="en-US" dirty="0">
                <a:hlinkClick r:id="rId2"/>
              </a:rPr>
              <a:t>www.virusbulletin.com</a:t>
            </a:r>
            <a:endParaRPr lang="en-US" dirty="0"/>
          </a:p>
          <a:p>
            <a:r>
              <a:rPr lang="en-US" dirty="0"/>
              <a:t>Used to print </a:t>
            </a:r>
            <a:r>
              <a:rPr lang="en-US" b="1" i="1" dirty="0"/>
              <a:t>BYTE SEQUENCES</a:t>
            </a:r>
            <a:r>
              <a:rPr lang="en-US" dirty="0"/>
              <a:t> of known viruses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Virus Bulletin, January 1991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0A6A-5921-415F-930B-5FC74CF5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45892"/>
            <a:ext cx="8305800" cy="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F54B-F192-4C47-A263-6DC7D12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8AE-4975-419F-8DDF-7E8195DAD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Antivirus scanners emerged with “libraries” of virus signatures</a:t>
            </a:r>
          </a:p>
          <a:p>
            <a:r>
              <a:rPr lang="en-US" dirty="0"/>
              <a:t>In response, viruses became “polymorphic”’</a:t>
            </a:r>
          </a:p>
          <a:p>
            <a:pPr lvl="1"/>
            <a:r>
              <a:rPr lang="en-US" dirty="0"/>
              <a:t>Each infection encrypts virus under a different key</a:t>
            </a:r>
          </a:p>
          <a:p>
            <a:pPr lvl="1"/>
            <a:r>
              <a:rPr lang="en-US" dirty="0"/>
              <a:t>Decryption engine decrypts virus for operations</a:t>
            </a:r>
          </a:p>
          <a:p>
            <a:pPr lvl="1"/>
            <a:r>
              <a:rPr lang="en-US" dirty="0"/>
              <a:t>Encryption means that each infection has unique bytes</a:t>
            </a:r>
          </a:p>
        </p:txBody>
      </p:sp>
    </p:spTree>
    <p:extLst>
      <p:ext uri="{BB962C8B-B14F-4D97-AF65-F5344CB8AC3E}">
        <p14:creationId xmlns:p14="http://schemas.microsoft.com/office/powerpoint/2010/main" val="125608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590-4F55-4E14-8216-E5B9497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Virus Diagram</a:t>
            </a:r>
          </a:p>
        </p:txBody>
      </p:sp>
      <p:pic>
        <p:nvPicPr>
          <p:cNvPr id="2050" name="Picture 2" descr="Figure 1 from Automated extraction of polymorphic virus signatures using  abstract interpretation | Semantic Scholar">
            <a:extLst>
              <a:ext uri="{FF2B5EF4-FFF2-40B4-BE49-F238E27FC236}">
                <a16:creationId xmlns:a16="http://schemas.microsoft.com/office/drawing/2014/main" id="{4BFF6FBE-B630-4EFA-B79A-89FB8A6B46B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5" y="1472475"/>
            <a:ext cx="59835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E9C68-7734-48B4-95A0-FF354AEF6207}"/>
              </a:ext>
            </a:extLst>
          </p:cNvPr>
          <p:cNvSpPr txBox="1"/>
          <p:nvPr/>
        </p:nvSpPr>
        <p:spPr>
          <a:xfrm>
            <a:off x="2514600" y="570553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“Automated extraction of polymorphic virus signatures </a:t>
            </a:r>
          </a:p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using abstract interpretation” by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Chaumette</a:t>
            </a:r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 and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Tabary</a:t>
            </a:r>
            <a:endParaRPr lang="en-US" b="1" i="0" dirty="0">
              <a:solidFill>
                <a:srgbClr val="2E414F"/>
              </a:solidFill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Advanced Signatures</a:t>
            </a:r>
          </a:p>
          <a:p>
            <a:pPr lvl="1"/>
            <a:r>
              <a:rPr lang="en-US" sz="2000" dirty="0"/>
              <a:t>Signature is not just a byte sequence</a:t>
            </a:r>
          </a:p>
          <a:p>
            <a:pPr lvl="1"/>
            <a:r>
              <a:rPr lang="en-US" sz="2000" dirty="0"/>
              <a:t>Each “signature” is a mini-program of detection instructions</a:t>
            </a:r>
          </a:p>
          <a:p>
            <a:r>
              <a:rPr lang="en-US" sz="2400" dirty="0"/>
              <a:t>Partial Interpreter</a:t>
            </a:r>
          </a:p>
          <a:p>
            <a:pPr lvl="1"/>
            <a:r>
              <a:rPr lang="en-US" sz="2000" dirty="0"/>
              <a:t>Virus usually takes control early</a:t>
            </a:r>
          </a:p>
          <a:p>
            <a:pPr lvl="1"/>
            <a:r>
              <a:rPr lang="en-US" sz="2000" dirty="0"/>
              <a:t>Interpret the first bytes to see if its decrypting</a:t>
            </a:r>
          </a:p>
          <a:p>
            <a:pPr lvl="1"/>
            <a:r>
              <a:rPr lang="en-US" sz="2000" dirty="0"/>
              <a:t>Decrypt and then scan</a:t>
            </a:r>
          </a:p>
          <a:p>
            <a:r>
              <a:rPr lang="en-US" sz="2200" dirty="0"/>
              <a:t>(Developed in the 1990’s)</a:t>
            </a:r>
          </a:p>
        </p:txBody>
      </p:sp>
    </p:spTree>
    <p:extLst>
      <p:ext uri="{BB962C8B-B14F-4D97-AF65-F5344CB8AC3E}">
        <p14:creationId xmlns:p14="http://schemas.microsoft.com/office/powerpoint/2010/main" val="24449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3769-0177-4E05-9674-0788FFA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8C07-13BC-4947-84D8-D56099889E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 Blockers</a:t>
            </a:r>
          </a:p>
          <a:p>
            <a:pPr lvl="1"/>
            <a:r>
              <a:rPr lang="en-US" sz="2000" dirty="0"/>
              <a:t>Tries to block bad behavior</a:t>
            </a:r>
          </a:p>
          <a:p>
            <a:pPr lvl="1"/>
            <a:r>
              <a:rPr lang="en-US" sz="2000" dirty="0"/>
              <a:t>But what counts as “bad”?</a:t>
            </a:r>
          </a:p>
          <a:p>
            <a:r>
              <a:rPr lang="en-US" sz="2400" dirty="0"/>
              <a:t>Integrity Checkers</a:t>
            </a:r>
          </a:p>
          <a:p>
            <a:pPr lvl="1"/>
            <a:r>
              <a:rPr lang="en-US" sz="2000" dirty="0"/>
              <a:t>Checksum files</a:t>
            </a:r>
          </a:p>
          <a:p>
            <a:pPr lvl="1"/>
            <a:r>
              <a:rPr lang="en-US" sz="2000" dirty="0"/>
              <a:t>Detect unauthorized changes</a:t>
            </a:r>
          </a:p>
          <a:p>
            <a:pPr lvl="1"/>
            <a:r>
              <a:rPr lang="en-US" sz="2000" dirty="0"/>
              <a:t>But what is authorized?</a:t>
            </a:r>
          </a:p>
          <a:p>
            <a:r>
              <a:rPr lang="en-US" sz="2400" dirty="0"/>
              <a:t>Heuristics</a:t>
            </a:r>
          </a:p>
          <a:p>
            <a:pPr lvl="1"/>
            <a:r>
              <a:rPr lang="en-US" sz="2000" dirty="0"/>
              <a:t>Look for “telltale” signs</a:t>
            </a:r>
          </a:p>
          <a:p>
            <a:pPr lvl="1"/>
            <a:r>
              <a:rPr lang="en-US" sz="2000" dirty="0"/>
              <a:t>Minimally effective; too many false positives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48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E62-186A-43DE-99AC-B943D57A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and 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E3-A5D2-4B67-BA22-3760329CA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/>
              <a:t>Emulation </a:t>
            </a:r>
            <a:r>
              <a:rPr lang="en-US" b="1" i="1" dirty="0"/>
              <a:t>simulates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Stubbed I/O</a:t>
            </a:r>
          </a:p>
          <a:p>
            <a:pPr lvl="1"/>
            <a:r>
              <a:rPr lang="en-US" dirty="0"/>
              <a:t>Simulate the “beginning” when viruses activate</a:t>
            </a:r>
          </a:p>
          <a:p>
            <a:r>
              <a:rPr lang="en-US" dirty="0"/>
              <a:t>Sandboxing runs the software in a virtual environment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Usually for a limited amount of time (e.g., 1 minute)</a:t>
            </a:r>
          </a:p>
          <a:p>
            <a:pPr lvl="1"/>
            <a:r>
              <a:rPr lang="en-US" dirty="0"/>
              <a:t>Observe changes to the filesystem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Non-contextual execution including arguments</a:t>
            </a:r>
          </a:p>
          <a:p>
            <a:pPr lvl="1"/>
            <a:r>
              <a:rPr lang="en-US" dirty="0"/>
              <a:t>Malware that detects sandboxes</a:t>
            </a:r>
          </a:p>
        </p:txBody>
      </p:sp>
    </p:spTree>
    <p:extLst>
      <p:ext uri="{BB962C8B-B14F-4D97-AF65-F5344CB8AC3E}">
        <p14:creationId xmlns:p14="http://schemas.microsoft.com/office/powerpoint/2010/main" val="309369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D60A-5806-4900-B3C7-D2049BF0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48DA-EBE6-4003-9163-AE9D25B89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Antivirus scanning is representative of all malware scanning</a:t>
            </a:r>
          </a:p>
          <a:p>
            <a:pPr marL="0" indent="0">
              <a:buNone/>
            </a:pPr>
            <a:r>
              <a:rPr lang="en-US" dirty="0"/>
              <a:t>Always “behind” the enemy</a:t>
            </a:r>
          </a:p>
          <a:p>
            <a:pPr marL="0" indent="0">
              <a:buNone/>
            </a:pPr>
            <a:r>
              <a:rPr lang="en-US" dirty="0"/>
              <a:t>Signatures can only catch “known” malware</a:t>
            </a:r>
          </a:p>
          <a:p>
            <a:pPr marL="0" indent="0">
              <a:buNone/>
            </a:pPr>
            <a:r>
              <a:rPr lang="en-US" dirty="0"/>
              <a:t>Guesses always have FP and FN</a:t>
            </a:r>
          </a:p>
          <a:p>
            <a:pPr marL="0" indent="0">
              <a:buNone/>
            </a:pPr>
            <a:r>
              <a:rPr lang="en-US" dirty="0"/>
              <a:t>Dynamic execution can be detected/evaded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3EB-5E2B-4073-91B8-3B875740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Enemy: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925-9D3D-42C9-A1AE-321F445FAA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b="1" i="1" dirty="0"/>
              <a:t>Decidability</a:t>
            </a:r>
            <a:r>
              <a:rPr lang="en-US" dirty="0"/>
              <a:t> is a classic computer science problem</a:t>
            </a:r>
          </a:p>
          <a:p>
            <a:r>
              <a:rPr lang="en-US" dirty="0"/>
              <a:t>Halting Problem:</a:t>
            </a:r>
          </a:p>
          <a:p>
            <a:pPr lvl="1"/>
            <a:r>
              <a:rPr lang="en-US" dirty="0"/>
              <a:t>Given: a program P and input I</a:t>
            </a:r>
          </a:p>
          <a:p>
            <a:pPr lvl="1"/>
            <a:r>
              <a:rPr lang="en-US" dirty="0"/>
              <a:t>Can you write a program D that determines if P </a:t>
            </a:r>
            <a:r>
              <a:rPr lang="en-US" b="1" i="1" dirty="0"/>
              <a:t>halts</a:t>
            </a:r>
            <a:r>
              <a:rPr lang="en-US" dirty="0"/>
              <a:t> on input I</a:t>
            </a:r>
          </a:p>
          <a:p>
            <a:pPr lvl="1"/>
            <a:r>
              <a:rPr lang="en-US" dirty="0"/>
              <a:t>(Halts, meaning e.g., not stuck in an infinite loop)</a:t>
            </a:r>
          </a:p>
          <a:p>
            <a:pPr lvl="1"/>
            <a:r>
              <a:rPr lang="en-US" dirty="0"/>
              <a:t>Over the </a:t>
            </a:r>
            <a:r>
              <a:rPr lang="en-US" b="1" i="1" dirty="0"/>
              <a:t>set of all possible programs</a:t>
            </a:r>
            <a:r>
              <a:rPr lang="en-US" dirty="0"/>
              <a:t>, the answer is </a:t>
            </a:r>
            <a:r>
              <a:rPr lang="en-US" b="1" i="1" u="sng" dirty="0"/>
              <a:t>NO</a:t>
            </a:r>
            <a:endParaRPr lang="en-US" dirty="0"/>
          </a:p>
          <a:p>
            <a:pPr lvl="1"/>
            <a:r>
              <a:rPr lang="en-US" dirty="0"/>
              <a:t>(Maybe able to determine for some, but not for all)</a:t>
            </a:r>
          </a:p>
          <a:p>
            <a:r>
              <a:rPr lang="en-US" dirty="0"/>
              <a:t>Alan Turing proved this in 1936!</a:t>
            </a:r>
          </a:p>
          <a:p>
            <a:r>
              <a:rPr lang="en-US" b="1" i="1" dirty="0"/>
              <a:t>Halting problem proven to extend to any non-trivial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30976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7EB-545B-4AA2-BF26-9CC84CF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Malware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DE0-9E0A-4319-A156-1FFC41EA60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Malware can be classified by how it spreads or generically behaves</a:t>
            </a:r>
          </a:p>
          <a:p>
            <a:pPr lvl="1"/>
            <a:r>
              <a:rPr lang="en-US" sz="2000" dirty="0"/>
              <a:t>Virus – typically has to be attached to another program (infection)</a:t>
            </a:r>
          </a:p>
          <a:p>
            <a:pPr lvl="1"/>
            <a:r>
              <a:rPr lang="en-US" sz="2000" dirty="0"/>
              <a:t>Worm – typically spreads via network vulnerabilities</a:t>
            </a:r>
          </a:p>
          <a:p>
            <a:pPr lvl="1"/>
            <a:r>
              <a:rPr lang="en-US" sz="2000" dirty="0"/>
              <a:t>Trojan Horse – typically appears benign but contains hostile operations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Malware can also be classified by its behavior</a:t>
            </a:r>
          </a:p>
          <a:p>
            <a:pPr lvl="1"/>
            <a:r>
              <a:rPr lang="en-US" sz="2000" dirty="0"/>
              <a:t>Spyware – typically designed to steal information, observe behavior, etc.</a:t>
            </a:r>
          </a:p>
          <a:p>
            <a:pPr lvl="1"/>
            <a:r>
              <a:rPr lang="en-US" sz="2000" dirty="0"/>
              <a:t>Adware – typically designed to “trap” a user into viewing certain ads</a:t>
            </a:r>
          </a:p>
          <a:p>
            <a:pPr lvl="1"/>
            <a:r>
              <a:rPr lang="en-US" sz="2000" dirty="0"/>
              <a:t>Ransomware – typically locks data unless the user pays a ransom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DA2-D50F-468F-9EE1-F65E5DC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4857-8DFB-46E2-B284-7FBFECF751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There is no program that can detect all malware</a:t>
            </a:r>
          </a:p>
          <a:p>
            <a:r>
              <a:rPr lang="en-US" sz="2400" dirty="0"/>
              <a:t>Is this just theoretical?</a:t>
            </a:r>
          </a:p>
          <a:p>
            <a:pPr lvl="1"/>
            <a:r>
              <a:rPr lang="en-US" sz="2000" dirty="0"/>
              <a:t>What if we can detect 99.9999999%?</a:t>
            </a:r>
          </a:p>
          <a:p>
            <a:pPr lvl="1"/>
            <a:r>
              <a:rPr lang="en-US" sz="2000" dirty="0"/>
              <a:t>What if we can detect all the “important” threats?</a:t>
            </a:r>
          </a:p>
        </p:txBody>
      </p:sp>
    </p:spTree>
    <p:extLst>
      <p:ext uri="{BB962C8B-B14F-4D97-AF65-F5344CB8AC3E}">
        <p14:creationId xmlns:p14="http://schemas.microsoft.com/office/powerpoint/2010/main" val="91038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307-5F84-4184-A3CE-D39DEAB7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from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11D7-F76A-459C-BD0A-4AAF1B428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1995, </a:t>
            </a:r>
            <a:r>
              <a:rPr lang="en-US" dirty="0" err="1"/>
              <a:t>Gryaznov</a:t>
            </a:r>
            <a:r>
              <a:rPr lang="en-US" dirty="0"/>
              <a:t> wrote, “Scanners of the year 2000”</a:t>
            </a:r>
          </a:p>
          <a:p>
            <a:r>
              <a:rPr lang="en-US" dirty="0"/>
              <a:t>He discussed Heuristics</a:t>
            </a:r>
          </a:p>
          <a:p>
            <a:r>
              <a:rPr lang="en-US" dirty="0"/>
              <a:t>Specifically mentioned the halting problem, but said:</a:t>
            </a:r>
          </a:p>
          <a:p>
            <a:r>
              <a:rPr lang="en-US" i="1" dirty="0"/>
              <a:t>Fortunately, this does not rule out a possibility of 90 or even 99 per cent reliability. And with the remaining one per cent cases we hopefully shall be able to deal with </a:t>
            </a:r>
            <a:r>
              <a:rPr lang="en-US" dirty="0"/>
              <a:t>using</a:t>
            </a:r>
            <a:r>
              <a:rPr lang="en-US" i="1" dirty="0"/>
              <a:t> our traditional virus signatures scanning technique. </a:t>
            </a:r>
            <a:endParaRPr lang="en-US" dirty="0"/>
          </a:p>
          <a:p>
            <a:endParaRPr lang="en-US" i="1" dirty="0"/>
          </a:p>
          <a:p>
            <a:r>
              <a:rPr lang="en-US" b="1" i="1" u="sng" dirty="0"/>
              <a:t>GRYAZNOV WAS WRONG.</a:t>
            </a:r>
          </a:p>
        </p:txBody>
      </p:sp>
    </p:spTree>
    <p:extLst>
      <p:ext uri="{BB962C8B-B14F-4D97-AF65-F5344CB8AC3E}">
        <p14:creationId xmlns:p14="http://schemas.microsoft.com/office/powerpoint/2010/main" val="9439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18-7811-4D26-947F-B2A7024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Gryaznov’s</a:t>
            </a:r>
            <a:r>
              <a:rPr lang="en-US" dirty="0"/>
              <a:t>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AEA14-B55D-40D7-A75B-1826B66CE150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87617-B28E-4546-B518-72DDED3FA17F}"/>
              </a:ext>
            </a:extLst>
          </p:cNvPr>
          <p:cNvSpPr/>
          <p:nvPr/>
        </p:nvSpPr>
        <p:spPr>
          <a:xfrm>
            <a:off x="2667000" y="2286000"/>
            <a:ext cx="4000500" cy="31242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AE5BB-651A-4DF2-99DC-91F61EDC75A7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327C-3576-460D-AEA2-2E2690E7CEC4}"/>
              </a:ext>
            </a:extLst>
          </p:cNvPr>
          <p:cNvSpPr txBox="1"/>
          <p:nvPr/>
        </p:nvSpPr>
        <p:spPr>
          <a:xfrm>
            <a:off x="6324600" y="52694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Algorithmically Detectable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67DD-7A4A-4565-AB94-07277B4D089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2A887-A5DD-4166-B179-FD8BF5726B1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81600" y="4343400"/>
            <a:ext cx="2471826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FB4-8BAE-4628-B6E2-0761874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BC36-D464-4D49-BE27-4BAE104CC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 err="1"/>
              <a:t>Gryaznov</a:t>
            </a:r>
            <a:r>
              <a:rPr lang="en-US" dirty="0"/>
              <a:t> treats viruses as if they are created at random</a:t>
            </a:r>
          </a:p>
          <a:p>
            <a:r>
              <a:rPr lang="en-US" dirty="0"/>
              <a:t>Viruses are created by </a:t>
            </a:r>
            <a:r>
              <a:rPr lang="en-US" b="1" i="1" dirty="0"/>
              <a:t>human beings</a:t>
            </a:r>
            <a:endParaRPr lang="en-US" dirty="0"/>
          </a:p>
          <a:p>
            <a:r>
              <a:rPr lang="en-US" dirty="0"/>
              <a:t>If an antivirus writer creates an algorithm, the adversary adjusts</a:t>
            </a:r>
          </a:p>
          <a:p>
            <a:r>
              <a:rPr lang="en-US" dirty="0"/>
              <a:t>The adversary moves into the space not detected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43399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9FD6-8640-40C3-9BAE-4C8BF4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A181C-5B34-47E9-95F9-4FF20C89CD8B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ED03-1047-48DB-8BAC-DB11F2C160E5}"/>
              </a:ext>
            </a:extLst>
          </p:cNvPr>
          <p:cNvSpPr/>
          <p:nvPr/>
        </p:nvSpPr>
        <p:spPr>
          <a:xfrm>
            <a:off x="3788613" y="3650807"/>
            <a:ext cx="2324100" cy="14478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E77D-DA73-4E15-8730-F9630B4CB82F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F32C-6A8B-4285-B5EF-A8B96B428486}"/>
              </a:ext>
            </a:extLst>
          </p:cNvPr>
          <p:cNvSpPr txBox="1"/>
          <p:nvPr/>
        </p:nvSpPr>
        <p:spPr>
          <a:xfrm>
            <a:off x="6324600" y="5269468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Antivirus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0A1E8-CAC4-4337-BB4B-84C7D3AAE88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E8A8D-85EA-46AD-BE82-D5FEEEC067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48328" y="4930526"/>
            <a:ext cx="2260209" cy="3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94B32B-2E83-4001-8E52-BF734D9C0607}"/>
              </a:ext>
            </a:extLst>
          </p:cNvPr>
          <p:cNvSpPr/>
          <p:nvPr/>
        </p:nvSpPr>
        <p:spPr>
          <a:xfrm>
            <a:off x="3033624" y="2621224"/>
            <a:ext cx="2414676" cy="1447800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 MONTH’S VIRUSES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FD802-E816-4705-9BBD-9319F42247A2}"/>
              </a:ext>
            </a:extLst>
          </p:cNvPr>
          <p:cNvSpPr txBox="1"/>
          <p:nvPr/>
        </p:nvSpPr>
        <p:spPr>
          <a:xfrm>
            <a:off x="6623469" y="2015725"/>
            <a:ext cx="150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Virus Authors </a:t>
            </a:r>
          </a:p>
          <a:p>
            <a:pPr algn="ctr"/>
            <a:r>
              <a:rPr lang="en-US" b="1" i="1" dirty="0"/>
              <a:t>MOVE </a:t>
            </a:r>
            <a:r>
              <a:rPr lang="en-US" dirty="0"/>
              <a:t>in the</a:t>
            </a:r>
          </a:p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F78C4-2ACF-46C6-9406-C7762B1017C7}"/>
              </a:ext>
            </a:extLst>
          </p:cNvPr>
          <p:cNvSpPr/>
          <p:nvPr/>
        </p:nvSpPr>
        <p:spPr>
          <a:xfrm>
            <a:off x="3554143" y="3572266"/>
            <a:ext cx="2324100" cy="1217528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MONTH’S VIRUSES</a:t>
            </a:r>
          </a:p>
        </p:txBody>
      </p:sp>
    </p:spTree>
    <p:extLst>
      <p:ext uri="{BB962C8B-B14F-4D97-AF65-F5344CB8AC3E}">
        <p14:creationId xmlns:p14="http://schemas.microsoft.com/office/powerpoint/2010/main" val="31045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572-25EE-4240-8A75-E563075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C04-9189-4FFB-846E-BAF70441F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Payload – The code that performs the (harmful) action</a:t>
            </a:r>
          </a:p>
          <a:p>
            <a:r>
              <a:rPr lang="en-US" sz="2400" dirty="0"/>
              <a:t>Attack Vector/Exploit/Delivery – The code that enables the payload</a:t>
            </a:r>
          </a:p>
          <a:p>
            <a:pPr lvl="1"/>
            <a:r>
              <a:rPr lang="en-US" sz="2000" dirty="0"/>
              <a:t>May include a transmission component</a:t>
            </a:r>
          </a:p>
          <a:p>
            <a:pPr lvl="1"/>
            <a:r>
              <a:rPr lang="en-US" sz="2000" dirty="0"/>
              <a:t>May include a stealth component</a:t>
            </a:r>
          </a:p>
          <a:p>
            <a:pPr lvl="1"/>
            <a:r>
              <a:rPr lang="en-US" sz="2000" dirty="0"/>
              <a:t>May include a mechanism for bypassing security</a:t>
            </a:r>
          </a:p>
          <a:p>
            <a:pPr lvl="1"/>
            <a:r>
              <a:rPr lang="en-US" sz="2000" dirty="0"/>
              <a:t>May be as simple as an email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19331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D87-CB9D-49AA-B686-4036B29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708-6E01-4A27-A02F-672D291223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early computer security driven by military concerns</a:t>
            </a:r>
          </a:p>
          <a:p>
            <a:pPr marL="0" indent="0">
              <a:buNone/>
            </a:pPr>
            <a:r>
              <a:rPr lang="en-US" dirty="0"/>
              <a:t>The biggest concern was an unauthorized user or program</a:t>
            </a:r>
          </a:p>
          <a:p>
            <a:pPr marL="0" indent="0">
              <a:buNone/>
            </a:pPr>
            <a:r>
              <a:rPr lang="en-US" dirty="0"/>
              <a:t>Other concerns developed over time</a:t>
            </a:r>
          </a:p>
          <a:p>
            <a:pPr marL="0" indent="0">
              <a:buNone/>
            </a:pPr>
            <a:r>
              <a:rPr lang="en-US" dirty="0"/>
              <a:t>The following slides are a very brief overview/highlight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B2D-97C9-407F-B207-BD1FC0C6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1972 Government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2694A-2D6D-4899-BE53-2364415EB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113" y="1828800"/>
            <a:ext cx="8623773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1DAB-0AB8-490B-8609-B5054344E4CA}"/>
              </a:ext>
            </a:extLst>
          </p:cNvPr>
          <p:cNvSpPr txBox="1"/>
          <p:nvPr/>
        </p:nvSpPr>
        <p:spPr>
          <a:xfrm>
            <a:off x="3733800" y="5535531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https://apps.dtic.mil/sti/pdfs/AD0758206.pdf</a:t>
            </a:r>
          </a:p>
        </p:txBody>
      </p:sp>
    </p:spTree>
    <p:extLst>
      <p:ext uri="{BB962C8B-B14F-4D97-AF65-F5344CB8AC3E}">
        <p14:creationId xmlns:p14="http://schemas.microsoft.com/office/powerpoint/2010/main" val="3890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240-9C7D-4421-813F-965A632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1987: Fred Cohen’s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920-5C9F-48AF-82AB-E11BE5B93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“Computer Viruses: Theory and Experiments” Fred Cohen, 1987</a:t>
            </a:r>
          </a:p>
          <a:p>
            <a:r>
              <a:rPr lang="en-US" dirty="0"/>
              <a:t>Introduced the concept of a self-replicating, evil program</a:t>
            </a:r>
          </a:p>
          <a:p>
            <a:r>
              <a:rPr lang="en-US" dirty="0"/>
              <a:t>The program attaches to a “good” program infecting it</a:t>
            </a:r>
          </a:p>
          <a:p>
            <a:r>
              <a:rPr lang="en-US" dirty="0"/>
              <a:t>When the infected program is run, the virus runs</a:t>
            </a:r>
          </a:p>
          <a:p>
            <a:r>
              <a:rPr lang="en-US" dirty="0"/>
              <a:t>The virus does it’s evil AND spreads itself to other programs</a:t>
            </a:r>
          </a:p>
          <a:p>
            <a:r>
              <a:rPr lang="en-US" dirty="0"/>
              <a:t>Concepts first proposed by Cohen in 1984</a:t>
            </a:r>
          </a:p>
        </p:txBody>
      </p:sp>
    </p:spTree>
    <p:extLst>
      <p:ext uri="{BB962C8B-B14F-4D97-AF65-F5344CB8AC3E}">
        <p14:creationId xmlns:p14="http://schemas.microsoft.com/office/powerpoint/2010/main" val="14863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277-C928-458D-9E44-39C7CAB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1988: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929-F4CE-48DD-917D-FF850E75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Robert Morris wrote a self-spreading piece of code (worm)</a:t>
            </a:r>
          </a:p>
          <a:p>
            <a:r>
              <a:rPr lang="en-US" sz="2400" dirty="0"/>
              <a:t>Spread using exploits in:</a:t>
            </a:r>
          </a:p>
          <a:p>
            <a:pPr lvl="1"/>
            <a:r>
              <a:rPr lang="en-US" sz="2000" dirty="0"/>
              <a:t>send mail,</a:t>
            </a:r>
          </a:p>
          <a:p>
            <a:pPr lvl="1"/>
            <a:r>
              <a:rPr lang="en-US" sz="2000" dirty="0"/>
              <a:t>Finger</a:t>
            </a:r>
          </a:p>
          <a:p>
            <a:pPr lvl="1"/>
            <a:r>
              <a:rPr lang="en-US" sz="2000" dirty="0" err="1"/>
              <a:t>rsh</a:t>
            </a:r>
            <a:r>
              <a:rPr lang="en-US" sz="2000" dirty="0"/>
              <a:t>/</a:t>
            </a:r>
            <a:r>
              <a:rPr lang="en-US" sz="2000" dirty="0" err="1"/>
              <a:t>rexec</a:t>
            </a:r>
            <a:endParaRPr lang="en-US" sz="2000" dirty="0"/>
          </a:p>
          <a:p>
            <a:r>
              <a:rPr lang="en-US" sz="2400" dirty="0"/>
              <a:t>Also guessed weak passwords</a:t>
            </a:r>
          </a:p>
          <a:p>
            <a:r>
              <a:rPr lang="en-US" sz="2400" dirty="0"/>
              <a:t>Copied code to new machine, compiled, and executed</a:t>
            </a:r>
          </a:p>
          <a:p>
            <a:r>
              <a:rPr lang="en-US" sz="2400" dirty="0"/>
              <a:t>Accidentally re-infected machines until machines became unusable</a:t>
            </a:r>
          </a:p>
          <a:p>
            <a:r>
              <a:rPr lang="en-US" sz="2400" dirty="0"/>
              <a:t>DOS attack brought down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635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7A4-3081-4085-A1FA-C3BA7DF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DOS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03A-D722-4E33-8980-EF9A2557B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D6686-2785-4807-8EBD-7CFC5B6C1D1F}"/>
              </a:ext>
            </a:extLst>
          </p:cNvPr>
          <p:cNvSpPr/>
          <p:nvPr/>
        </p:nvSpPr>
        <p:spPr>
          <a:xfrm>
            <a:off x="762000" y="2370138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6D415-7CB3-4F9A-8ED9-BD3E54BB2579}"/>
              </a:ext>
            </a:extLst>
          </p:cNvPr>
          <p:cNvSpPr/>
          <p:nvPr/>
        </p:nvSpPr>
        <p:spPr>
          <a:xfrm>
            <a:off x="762000" y="3810000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F62B-108C-46F2-B197-6E078BAF70D9}"/>
              </a:ext>
            </a:extLst>
          </p:cNvPr>
          <p:cNvSpPr/>
          <p:nvPr/>
        </p:nvSpPr>
        <p:spPr>
          <a:xfrm>
            <a:off x="6858000" y="3810000"/>
            <a:ext cx="990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B138-F2C0-49D1-9E12-742F8900B13E}"/>
              </a:ext>
            </a:extLst>
          </p:cNvPr>
          <p:cNvSpPr/>
          <p:nvPr/>
        </p:nvSpPr>
        <p:spPr>
          <a:xfrm>
            <a:off x="762000" y="3810000"/>
            <a:ext cx="3048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F995C39-55AE-49F9-BB29-FC6AA61D271E}"/>
              </a:ext>
            </a:extLst>
          </p:cNvPr>
          <p:cNvSpPr/>
          <p:nvPr/>
        </p:nvSpPr>
        <p:spPr>
          <a:xfrm>
            <a:off x="838200" y="4890764"/>
            <a:ext cx="6477000" cy="67977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35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3530</TotalTime>
  <Words>1501</Words>
  <Application>Microsoft Office PowerPoint</Application>
  <PresentationFormat>On-screen Show (4:3)</PresentationFormat>
  <Paragraphs>233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Roboto Slab</vt:lpstr>
      <vt:lpstr>Retrospect</vt:lpstr>
      <vt:lpstr>Malicious Software</vt:lpstr>
      <vt:lpstr>What is “Malicious Code”?</vt:lpstr>
      <vt:lpstr>Common Malware Classes</vt:lpstr>
      <vt:lpstr>Two Primary Components</vt:lpstr>
      <vt:lpstr>Malware History</vt:lpstr>
      <vt:lpstr>1972 Government Report:</vt:lpstr>
      <vt:lpstr>1987: Fred Cohen’s Viruses</vt:lpstr>
      <vt:lpstr>1988: Morris Worm</vt:lpstr>
      <vt:lpstr>Early DOS Viruses</vt:lpstr>
      <vt:lpstr>Impact of Early Viruses</vt:lpstr>
      <vt:lpstr>1995: Concept Macro Virus</vt:lpstr>
      <vt:lpstr>2000: I Love You</vt:lpstr>
      <vt:lpstr>2004: MyDoom</vt:lpstr>
      <vt:lpstr>2005: Sony Rootkit</vt:lpstr>
      <vt:lpstr>Why is the Sony Rootkit So Bad?</vt:lpstr>
      <vt:lpstr>2013: Cryptolocker</vt:lpstr>
      <vt:lpstr>2016: Mirai</vt:lpstr>
      <vt:lpstr>Command and Control Concept</vt:lpstr>
      <vt:lpstr>Malware Defense Strategies</vt:lpstr>
      <vt:lpstr>Identifying Malware</vt:lpstr>
      <vt:lpstr>Classification Approaches</vt:lpstr>
      <vt:lpstr>Early “Anti Virus”</vt:lpstr>
      <vt:lpstr>Virus Advancements</vt:lpstr>
      <vt:lpstr>Polymorphic Virus Diagram</vt:lpstr>
      <vt:lpstr>Anti-virus Arms Race</vt:lpstr>
      <vt:lpstr>Beyond Scanning </vt:lpstr>
      <vt:lpstr>Emulation and Sandboxing</vt:lpstr>
      <vt:lpstr>Malware Scanning</vt:lpstr>
      <vt:lpstr>Enemy: Halting Problem</vt:lpstr>
      <vt:lpstr>In Other Words</vt:lpstr>
      <vt:lpstr>Thoughts from 1995</vt:lpstr>
      <vt:lpstr>Gryaznov’s View</vt:lpstr>
      <vt:lpstr>Why It Doesn’t Work</vt:lpstr>
      <vt:lpstr>Correct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111</cp:revision>
  <dcterms:created xsi:type="dcterms:W3CDTF">2014-01-16T20:48:15Z</dcterms:created>
  <dcterms:modified xsi:type="dcterms:W3CDTF">2021-11-22T16:24:24Z</dcterms:modified>
</cp:coreProperties>
</file>