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4" r:id="rId1"/>
  </p:sldMasterIdLst>
  <p:sldIdLst>
    <p:sldId id="256" r:id="rId2"/>
    <p:sldId id="294" r:id="rId3"/>
    <p:sldId id="295" r:id="rId4"/>
    <p:sldId id="296" r:id="rId5"/>
    <p:sldId id="297" r:id="rId6"/>
    <p:sldId id="280" r:id="rId7"/>
    <p:sldId id="304" r:id="rId8"/>
    <p:sldId id="281" r:id="rId9"/>
    <p:sldId id="298" r:id="rId10"/>
    <p:sldId id="282" r:id="rId11"/>
    <p:sldId id="306" r:id="rId12"/>
    <p:sldId id="283" r:id="rId13"/>
    <p:sldId id="284" r:id="rId14"/>
    <p:sldId id="285" r:id="rId15"/>
    <p:sldId id="286" r:id="rId16"/>
    <p:sldId id="302" r:id="rId17"/>
    <p:sldId id="303" r:id="rId18"/>
    <p:sldId id="299" r:id="rId19"/>
    <p:sldId id="300" r:id="rId20"/>
    <p:sldId id="301" r:id="rId21"/>
    <p:sldId id="305" r:id="rId22"/>
    <p:sldId id="307" r:id="rId23"/>
    <p:sldId id="287" r:id="rId24"/>
    <p:sldId id="292" r:id="rId25"/>
    <p:sldId id="319" r:id="rId26"/>
    <p:sldId id="308" r:id="rId27"/>
    <p:sldId id="309" r:id="rId28"/>
    <p:sldId id="310" r:id="rId29"/>
    <p:sldId id="311" r:id="rId30"/>
    <p:sldId id="312" r:id="rId31"/>
    <p:sldId id="313" r:id="rId32"/>
    <p:sldId id="314" r:id="rId33"/>
    <p:sldId id="316" r:id="rId34"/>
    <p:sldId id="317" r:id="rId35"/>
    <p:sldId id="318" r:id="rId36"/>
    <p:sldId id="315" r:id="rId37"/>
    <p:sldId id="320" r:id="rId38"/>
    <p:sldId id="293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70" autoAdjust="0"/>
    <p:restoredTop sz="94351" autoAdjust="0"/>
  </p:normalViewPr>
  <p:slideViewPr>
    <p:cSldViewPr>
      <p:cViewPr varScale="1">
        <p:scale>
          <a:sx n="61" d="100"/>
          <a:sy n="61" d="100"/>
        </p:scale>
        <p:origin x="732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9528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51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289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340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04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1104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4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3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85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4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CB03EA0-2F37-4F62-93D1-61BCD1BEDED7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66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98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CB03EA0-2F37-4F62-93D1-61BCD1BEDED7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915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Overlay Network Threats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eg</a:t>
            </a:r>
            <a:r>
              <a:rPr lang="en-US" dirty="0"/>
              <a:t> Social Media)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LAW 379M</a:t>
            </a:r>
          </a:p>
          <a:p>
            <a:r>
              <a:rPr lang="en-US" b="1" dirty="0"/>
              <a:t>Fall 2021</a:t>
            </a:r>
          </a:p>
          <a:p>
            <a:r>
              <a:rPr lang="en-US" dirty="0"/>
              <a:t>Lecture Notes</a:t>
            </a:r>
          </a:p>
        </p:txBody>
      </p:sp>
    </p:spTree>
    <p:extLst>
      <p:ext uri="{BB962C8B-B14F-4D97-AF65-F5344CB8AC3E}">
        <p14:creationId xmlns:p14="http://schemas.microsoft.com/office/powerpoint/2010/main" val="166104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1837E-F84E-45FC-B6E8-0B9302E1A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7924800" cy="1143000"/>
          </a:xfrm>
        </p:spPr>
        <p:txBody>
          <a:bodyPr/>
          <a:lstStyle/>
          <a:p>
            <a:r>
              <a:rPr lang="en-US" dirty="0"/>
              <a:t>Phishing Links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9ABCAE3-330B-46F5-9D51-9509F5426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746" y="3276600"/>
            <a:ext cx="9144000" cy="2697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073BF9-CE15-4C35-89CE-340205C5CC58}"/>
              </a:ext>
            </a:extLst>
          </p:cNvPr>
          <p:cNvSpPr txBox="1"/>
          <p:nvPr/>
        </p:nvSpPr>
        <p:spPr>
          <a:xfrm>
            <a:off x="4191000" y="2133600"/>
            <a:ext cx="33502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Why do they need a fake URL?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F894754-857B-42D1-94C9-7A43446890DD}"/>
              </a:ext>
            </a:extLst>
          </p:cNvPr>
          <p:cNvCxnSpPr>
            <a:stCxn id="4" idx="2"/>
          </p:cNvCxnSpPr>
          <p:nvPr/>
        </p:nvCxnSpPr>
        <p:spPr>
          <a:xfrm flipH="1">
            <a:off x="1828800" y="2533710"/>
            <a:ext cx="4037307" cy="12762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5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600BB-D764-4A6C-BCB5-DD4899339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Services as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E33FF-7F81-4ABD-9709-0F43BB25C5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752600"/>
            <a:ext cx="7924800" cy="3962400"/>
          </a:xfrm>
        </p:spPr>
        <p:txBody>
          <a:bodyPr>
            <a:normAutofit/>
          </a:bodyPr>
          <a:lstStyle/>
          <a:p>
            <a:r>
              <a:rPr lang="en-US" sz="2800" dirty="0"/>
              <a:t>Many phishing emails now use cloud service links</a:t>
            </a:r>
          </a:p>
          <a:p>
            <a:r>
              <a:rPr lang="en-US" sz="2800" dirty="0"/>
              <a:t>Amazon, Azure, etc. links are not blocked</a:t>
            </a:r>
          </a:p>
          <a:p>
            <a:r>
              <a:rPr lang="en-US" sz="2800" dirty="0"/>
              <a:t>Also, seem authoritative</a:t>
            </a:r>
          </a:p>
        </p:txBody>
      </p:sp>
    </p:spTree>
    <p:extLst>
      <p:ext uri="{BB962C8B-B14F-4D97-AF65-F5344CB8AC3E}">
        <p14:creationId xmlns:p14="http://schemas.microsoft.com/office/powerpoint/2010/main" val="2777975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35784-38D4-4139-8DAC-8DFFC50DD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About Phishing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21019-37E1-41D2-A2CA-0E3C6A4E532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>
            <a:normAutofit/>
          </a:bodyPr>
          <a:lstStyle/>
          <a:p>
            <a:r>
              <a:rPr lang="en-US" sz="2400" dirty="0"/>
              <a:t>I’ve yet to see it work.</a:t>
            </a:r>
          </a:p>
          <a:p>
            <a:r>
              <a:rPr lang="en-US" sz="2400" dirty="0"/>
              <a:t>Lots of companies try. Lots of products.</a:t>
            </a:r>
          </a:p>
          <a:p>
            <a:r>
              <a:rPr lang="en-US" sz="2400" dirty="0"/>
              <a:t>Word on the street is the users don’t learn</a:t>
            </a:r>
          </a:p>
        </p:txBody>
      </p:sp>
    </p:spTree>
    <p:extLst>
      <p:ext uri="{BB962C8B-B14F-4D97-AF65-F5344CB8AC3E}">
        <p14:creationId xmlns:p14="http://schemas.microsoft.com/office/powerpoint/2010/main" val="4154314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5DCF5-B70F-4577-BB18-050DE519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Spear Phishing Example 1</a:t>
            </a:r>
          </a:p>
        </p:txBody>
      </p:sp>
      <p:pic>
        <p:nvPicPr>
          <p:cNvPr id="3074" name="Picture 2" descr="Spear Phishing - Targeting Organisations | FraudWatch International">
            <a:extLst>
              <a:ext uri="{FF2B5EF4-FFF2-40B4-BE49-F238E27FC236}">
                <a16:creationId xmlns:a16="http://schemas.microsoft.com/office/drawing/2014/main" id="{035EFCB1-E5B4-48B6-9FB2-22F0F91BD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3" y="1794989"/>
            <a:ext cx="8224837" cy="4788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9444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A844D-3C49-4266-AD44-222F529F1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Spear Phishing Example 2</a:t>
            </a:r>
          </a:p>
        </p:txBody>
      </p:sp>
      <p:pic>
        <p:nvPicPr>
          <p:cNvPr id="4098" name="Picture 2" descr="What is spear phishing? Why targeted email attacks are so difficult to stop  | CSO Online">
            <a:extLst>
              <a:ext uri="{FF2B5EF4-FFF2-40B4-BE49-F238E27FC236}">
                <a16:creationId xmlns:a16="http://schemas.microsoft.com/office/drawing/2014/main" id="{7588200D-2F7F-44DB-B165-C0B8DADC6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417638"/>
            <a:ext cx="6667500" cy="526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115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86DA3-3E33-454C-AF54-D4CA9F57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Spear Phishing Breakdown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1E4F0-D905-4399-8E88-857C10028AE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>
            <a:normAutofit/>
          </a:bodyPr>
          <a:lstStyle/>
          <a:p>
            <a:r>
              <a:rPr lang="en-US" sz="3200" dirty="0"/>
              <a:t>Two major components:</a:t>
            </a:r>
          </a:p>
          <a:p>
            <a:pPr lvl="1"/>
            <a:r>
              <a:rPr lang="en-US" sz="2800" dirty="0"/>
              <a:t>Sender impersonation</a:t>
            </a:r>
          </a:p>
          <a:p>
            <a:pPr lvl="1"/>
            <a:r>
              <a:rPr lang="en-US" sz="2800" dirty="0"/>
              <a:t>Call to Action</a:t>
            </a:r>
          </a:p>
        </p:txBody>
      </p:sp>
    </p:spTree>
    <p:extLst>
      <p:ext uri="{BB962C8B-B14F-4D97-AF65-F5344CB8AC3E}">
        <p14:creationId xmlns:p14="http://schemas.microsoft.com/office/powerpoint/2010/main" val="2603473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86DA3-3E33-454C-AF54-D4CA9F57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Sender Impersonation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1E4F0-D905-4399-8E88-857C10028AE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>
            <a:normAutofit/>
          </a:bodyPr>
          <a:lstStyle/>
          <a:p>
            <a:r>
              <a:rPr lang="en-US" sz="2800" dirty="0"/>
              <a:t>Approach #1: </a:t>
            </a:r>
            <a:r>
              <a:rPr lang="en-US" sz="2800" b="1" i="1" dirty="0"/>
              <a:t>CLOSE</a:t>
            </a:r>
            <a:r>
              <a:rPr lang="en-US" sz="2800" dirty="0"/>
              <a:t> email address:</a:t>
            </a:r>
          </a:p>
          <a:p>
            <a:pPr lvl="1"/>
            <a:r>
              <a:rPr lang="en-US" sz="2400" dirty="0"/>
              <a:t>REAL:  seth.nielson@company.com</a:t>
            </a:r>
          </a:p>
          <a:p>
            <a:pPr lvl="1"/>
            <a:r>
              <a:rPr lang="en-US" sz="2400" dirty="0"/>
              <a:t>FAKE:  seth.nielson@c0mpany.com</a:t>
            </a:r>
          </a:p>
          <a:p>
            <a:r>
              <a:rPr lang="en-US" sz="2800" dirty="0"/>
              <a:t>Approach #2: replace DISPLAY NAME:</a:t>
            </a:r>
          </a:p>
          <a:p>
            <a:pPr lvl="1"/>
            <a:r>
              <a:rPr lang="en-US" sz="2400" dirty="0"/>
              <a:t>REAL: Seth Nielson &lt;seth.nielson@company.com&gt;</a:t>
            </a:r>
          </a:p>
          <a:p>
            <a:pPr lvl="1"/>
            <a:r>
              <a:rPr lang="en-US" sz="2400" dirty="0"/>
              <a:t>FAKE: Seth Nielson &lt;seth.nielson@not_even_close.com&gt;</a:t>
            </a:r>
          </a:p>
          <a:p>
            <a:r>
              <a:rPr lang="en-US" sz="2800" dirty="0"/>
              <a:t>Approach #3: ignore email (get response via link)</a:t>
            </a:r>
          </a:p>
        </p:txBody>
      </p:sp>
    </p:spTree>
    <p:extLst>
      <p:ext uri="{BB962C8B-B14F-4D97-AF65-F5344CB8AC3E}">
        <p14:creationId xmlns:p14="http://schemas.microsoft.com/office/powerpoint/2010/main" val="2346636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3A62B-AA3B-441E-9297-806387CF1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to Action Psychology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57988-4BFF-4BF8-A710-6EB1996FD0C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>
            <a:normAutofit/>
          </a:bodyPr>
          <a:lstStyle/>
          <a:p>
            <a:r>
              <a:rPr lang="en-US" sz="2800" dirty="0"/>
              <a:t>Different than Bulk Phishing</a:t>
            </a:r>
          </a:p>
          <a:p>
            <a:r>
              <a:rPr lang="en-US" sz="2800" dirty="0"/>
              <a:t>Requires higher success rate</a:t>
            </a:r>
          </a:p>
          <a:p>
            <a:r>
              <a:rPr lang="en-US" sz="2800" dirty="0"/>
              <a:t>Targets are carefully chosen</a:t>
            </a:r>
          </a:p>
          <a:p>
            <a:r>
              <a:rPr lang="en-US" sz="2800" dirty="0"/>
              <a:t>Busy people are great targets</a:t>
            </a:r>
          </a:p>
          <a:p>
            <a:r>
              <a:rPr lang="en-US" sz="2800" dirty="0"/>
              <a:t>Urgency is still stressed</a:t>
            </a:r>
          </a:p>
        </p:txBody>
      </p:sp>
    </p:spTree>
    <p:extLst>
      <p:ext uri="{BB962C8B-B14F-4D97-AF65-F5344CB8AC3E}">
        <p14:creationId xmlns:p14="http://schemas.microsoft.com/office/powerpoint/2010/main" val="2835148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5B9DD-24B8-4B1B-9D17-5AFC86F3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Spear Phishing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AD318C-8280-461B-8AFE-AE75CC9FA3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52599"/>
            <a:ext cx="6324600" cy="42391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3886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9BAD9-4744-4DFF-A571-FCBA99C81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Spear Phishing Exchange</a:t>
            </a:r>
          </a:p>
        </p:txBody>
      </p: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AE1A3AE-1476-4E1C-981D-1F1A60761F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1752600"/>
            <a:ext cx="8099693" cy="2209800"/>
          </a:xfrm>
          <a:prstGeom prst="rect">
            <a:avLst/>
          </a:prstGeom>
          <a:noFill/>
          <a:ln w="9525">
            <a:solidFill>
              <a:srgbClr val="4472C4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51771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2AEE6-DE1D-4844-B3C5-B13D9DB32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Overlay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C6835-5E17-4643-82C3-4563AC3F2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Any network overlaid on top of another</a:t>
            </a:r>
          </a:p>
          <a:p>
            <a:r>
              <a:rPr lang="en-US" sz="2800" dirty="0"/>
              <a:t>Network Requirements:</a:t>
            </a:r>
          </a:p>
          <a:p>
            <a:pPr lvl="1"/>
            <a:r>
              <a:rPr lang="en-US" sz="2400" dirty="0"/>
              <a:t>1. Bootstrap (initial access)</a:t>
            </a:r>
          </a:p>
          <a:p>
            <a:pPr lvl="1"/>
            <a:r>
              <a:rPr lang="en-US" sz="2400" dirty="0"/>
              <a:t>2. Addressable</a:t>
            </a:r>
          </a:p>
          <a:p>
            <a:pPr lvl="1"/>
            <a:r>
              <a:rPr lang="en-US" sz="2400" dirty="0"/>
              <a:t>3. Routable</a:t>
            </a:r>
          </a:p>
          <a:p>
            <a:pPr lvl="1"/>
            <a:r>
              <a:rPr lang="en-US" sz="2400" dirty="0"/>
              <a:t>4. Data Transfer </a:t>
            </a:r>
          </a:p>
          <a:p>
            <a:r>
              <a:rPr lang="en-US" sz="2800" dirty="0"/>
              <a:t>Example: </a:t>
            </a:r>
            <a:r>
              <a:rPr lang="en-US" sz="2600" dirty="0"/>
              <a:t>Social Media Networks (including Email)</a:t>
            </a:r>
          </a:p>
        </p:txBody>
      </p:sp>
    </p:spTree>
    <p:extLst>
      <p:ext uri="{BB962C8B-B14F-4D97-AF65-F5344CB8AC3E}">
        <p14:creationId xmlns:p14="http://schemas.microsoft.com/office/powerpoint/2010/main" val="11637181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DEB9C-7353-48DE-A548-DFF2E8667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Spear Phishing False Positive?</a:t>
            </a: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DBD9DE9-9D26-4183-A9CE-09330E4638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05000"/>
            <a:ext cx="7460062" cy="3276600"/>
          </a:xfrm>
          <a:prstGeom prst="rect">
            <a:avLst/>
          </a:prstGeom>
          <a:noFill/>
          <a:ln w="9525" cmpd="sng">
            <a:solidFill>
              <a:srgbClr val="4472C4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22380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06D17-AC28-4812-8ABD-58458BCDB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96BFF-3852-4F5C-B9E4-BC71792B959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752600"/>
            <a:ext cx="7924800" cy="3962400"/>
          </a:xfrm>
        </p:spPr>
        <p:txBody>
          <a:bodyPr>
            <a:normAutofit/>
          </a:bodyPr>
          <a:lstStyle/>
          <a:p>
            <a:r>
              <a:rPr lang="en-US" sz="2800" dirty="0"/>
              <a:t>Specifically targets big catches (e.g., CEO)</a:t>
            </a:r>
          </a:p>
          <a:p>
            <a:r>
              <a:rPr lang="en-US" sz="2800" dirty="0"/>
              <a:t>CEO-like individuals can be vulnerable via assistants</a:t>
            </a:r>
          </a:p>
          <a:p>
            <a:r>
              <a:rPr lang="en-US" sz="2800" dirty="0"/>
              <a:t>Have a great deal of power that is not questioned</a:t>
            </a:r>
          </a:p>
        </p:txBody>
      </p:sp>
    </p:spTree>
    <p:extLst>
      <p:ext uri="{BB962C8B-B14F-4D97-AF65-F5344CB8AC3E}">
        <p14:creationId xmlns:p14="http://schemas.microsoft.com/office/powerpoint/2010/main" val="37157907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5EC7F-8483-4B89-86E1-0B71F098F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Whaling Techniques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5B40B5-1A2D-4D9E-9849-C3752D96F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62383"/>
            <a:ext cx="8153400" cy="33332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0509EE-3347-4737-80DE-D1FAA0E5313D}"/>
              </a:ext>
            </a:extLst>
          </p:cNvPr>
          <p:cNvSpPr txBox="1"/>
          <p:nvPr/>
        </p:nvSpPr>
        <p:spPr>
          <a:xfrm>
            <a:off x="762000" y="5334000"/>
            <a:ext cx="8160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</a:t>
            </a:r>
          </a:p>
          <a:p>
            <a:r>
              <a:rPr lang="en-US" sz="1200" dirty="0"/>
              <a:t>https://www.tripwire.com/state-of-security/security-awareness/6-common-phishing-attacks-and-how-to-protect-against-them/</a:t>
            </a:r>
          </a:p>
        </p:txBody>
      </p:sp>
    </p:spTree>
    <p:extLst>
      <p:ext uri="{BB962C8B-B14F-4D97-AF65-F5344CB8AC3E}">
        <p14:creationId xmlns:p14="http://schemas.microsoft.com/office/powerpoint/2010/main" val="31485382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16CD8-3CC5-43FB-B2DD-47802DF35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Estate Scams</a:t>
            </a:r>
          </a:p>
        </p:txBody>
      </p:sp>
      <p:pic>
        <p:nvPicPr>
          <p:cNvPr id="5122" name="Picture 2" descr="Protect Yourself - Don't Let Wire Fraud Ruin Your Transaction – Redfin  Customer Service">
            <a:extLst>
              <a:ext uri="{FF2B5EF4-FFF2-40B4-BE49-F238E27FC236}">
                <a16:creationId xmlns:a16="http://schemas.microsoft.com/office/drawing/2014/main" id="{F72C7363-6F79-4168-B47A-BA2AFB110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28800"/>
            <a:ext cx="8743950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04748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5382E-2084-4E8F-AEAD-EFF9A5734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Malicious Email and Psychology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6A002-184F-4CE4-8F4D-5064B813D76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>
            <a:normAutofit/>
          </a:bodyPr>
          <a:lstStyle/>
          <a:p>
            <a:r>
              <a:rPr lang="en-US" sz="2400" dirty="0"/>
              <a:t>Psychological Manipulation</a:t>
            </a:r>
          </a:p>
          <a:p>
            <a:r>
              <a:rPr lang="en-US" sz="2400" dirty="0"/>
              <a:t>Similar to Anderson’s example about </a:t>
            </a:r>
            <a:r>
              <a:rPr lang="en-US" sz="2400" i="1" dirty="0"/>
              <a:t>pretexting</a:t>
            </a:r>
            <a:endParaRPr lang="en-US" sz="2400" dirty="0"/>
          </a:p>
          <a:p>
            <a:r>
              <a:rPr lang="en-US" sz="2400" dirty="0"/>
              <a:t>Emotional impulses drive the reactions</a:t>
            </a:r>
          </a:p>
          <a:p>
            <a:r>
              <a:rPr lang="en-US" sz="2400" b="1" i="1" dirty="0"/>
              <a:t>WE ARE </a:t>
            </a:r>
            <a:r>
              <a:rPr lang="en-US" sz="2400" b="1" i="1" u="sng" dirty="0"/>
              <a:t>ALL</a:t>
            </a:r>
            <a:r>
              <a:rPr lang="en-US" sz="2400" b="1" i="1" dirty="0"/>
              <a:t> VULNERABLE TO THIS</a:t>
            </a:r>
          </a:p>
        </p:txBody>
      </p:sp>
    </p:spTree>
    <p:extLst>
      <p:ext uri="{BB962C8B-B14F-4D97-AF65-F5344CB8AC3E}">
        <p14:creationId xmlns:p14="http://schemas.microsoft.com/office/powerpoint/2010/main" val="14456568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0BBC6-D3A2-4028-BB57-04DFE8444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Phishing Risk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D583B-1933-4032-B527-25E3BBC8657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752600"/>
            <a:ext cx="7924800" cy="3962400"/>
          </a:xfrm>
        </p:spPr>
        <p:txBody>
          <a:bodyPr>
            <a:normAutofit/>
          </a:bodyPr>
          <a:lstStyle/>
          <a:p>
            <a:r>
              <a:rPr lang="en-US" sz="2800" dirty="0"/>
              <a:t>Don’t click on links is best</a:t>
            </a:r>
          </a:p>
          <a:p>
            <a:r>
              <a:rPr lang="en-US" sz="2800" dirty="0"/>
              <a:t>If you click a link, make sure it is HTTPS</a:t>
            </a:r>
          </a:p>
          <a:p>
            <a:r>
              <a:rPr lang="en-US" sz="2800" dirty="0"/>
              <a:t>Make sure the URL is correct</a:t>
            </a:r>
          </a:p>
          <a:p>
            <a:r>
              <a:rPr lang="en-US" sz="2800" dirty="0"/>
              <a:t>Find a phone number via HTTPS website</a:t>
            </a:r>
          </a:p>
          <a:p>
            <a:r>
              <a:rPr lang="en-US" sz="2800" dirty="0"/>
              <a:t>SLOW DOWN! Send it to an expert for review</a:t>
            </a:r>
          </a:p>
        </p:txBody>
      </p:sp>
    </p:spTree>
    <p:extLst>
      <p:ext uri="{BB962C8B-B14F-4D97-AF65-F5344CB8AC3E}">
        <p14:creationId xmlns:p14="http://schemas.microsoft.com/office/powerpoint/2010/main" val="10338805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CC74A-9197-4E4F-9758-A1371EA43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Media Threats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47336-D3E2-4E14-AEC8-280242EB42E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676400"/>
            <a:ext cx="7924800" cy="4038600"/>
          </a:xfrm>
        </p:spPr>
        <p:txBody>
          <a:bodyPr>
            <a:normAutofit/>
          </a:bodyPr>
          <a:lstStyle/>
          <a:p>
            <a:r>
              <a:rPr lang="en-US" sz="2800" dirty="0"/>
              <a:t>Includes all the threats from email:</a:t>
            </a:r>
          </a:p>
          <a:p>
            <a:pPr lvl="1"/>
            <a:r>
              <a:rPr lang="en-US" sz="2400" dirty="0"/>
              <a:t>Spam</a:t>
            </a:r>
          </a:p>
          <a:p>
            <a:pPr lvl="1"/>
            <a:r>
              <a:rPr lang="en-US" sz="2400" dirty="0"/>
              <a:t>Phishing</a:t>
            </a:r>
          </a:p>
          <a:p>
            <a:pPr lvl="1"/>
            <a:r>
              <a:rPr lang="en-US" sz="2400" dirty="0"/>
              <a:t>Spear Phishing</a:t>
            </a:r>
          </a:p>
          <a:p>
            <a:r>
              <a:rPr lang="en-US" sz="2800" dirty="0"/>
              <a:t>Additional Threats</a:t>
            </a:r>
          </a:p>
          <a:p>
            <a:pPr lvl="1"/>
            <a:r>
              <a:rPr lang="en-US" sz="2400" dirty="0"/>
              <a:t>Attacks on reputation</a:t>
            </a:r>
          </a:p>
          <a:p>
            <a:pPr lvl="1"/>
            <a:r>
              <a:rPr lang="en-US" sz="2400" dirty="0"/>
              <a:t>Harassment/Bullying</a:t>
            </a:r>
          </a:p>
          <a:p>
            <a:pPr lvl="1"/>
            <a:r>
              <a:rPr lang="en-US" sz="2400" dirty="0"/>
              <a:t>False information</a:t>
            </a:r>
          </a:p>
          <a:p>
            <a:pPr lvl="1"/>
            <a:r>
              <a:rPr lang="en-US" sz="2400" dirty="0"/>
              <a:t>False popularity</a:t>
            </a:r>
          </a:p>
        </p:txBody>
      </p:sp>
    </p:spTree>
    <p:extLst>
      <p:ext uri="{BB962C8B-B14F-4D97-AF65-F5344CB8AC3E}">
        <p14:creationId xmlns:p14="http://schemas.microsoft.com/office/powerpoint/2010/main" val="19206216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399A6-4565-4846-93B4-11C788EF8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Media Spam/Phishing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F4712-AB57-40AA-92F3-7F19F32D341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676400"/>
            <a:ext cx="7924800" cy="4038600"/>
          </a:xfrm>
        </p:spPr>
        <p:txBody>
          <a:bodyPr>
            <a:normAutofit/>
          </a:bodyPr>
          <a:lstStyle/>
          <a:p>
            <a:r>
              <a:rPr lang="en-US" sz="2800" dirty="0"/>
              <a:t>Can be used as recon for email-based spear phishing</a:t>
            </a:r>
          </a:p>
          <a:p>
            <a:r>
              <a:rPr lang="en-US" sz="2800" dirty="0"/>
              <a:t>Spam exists in Facebook, </a:t>
            </a:r>
            <a:r>
              <a:rPr lang="en-US" sz="2800" dirty="0" err="1"/>
              <a:t>etc</a:t>
            </a:r>
            <a:endParaRPr lang="en-US" sz="2800" dirty="0"/>
          </a:p>
          <a:p>
            <a:r>
              <a:rPr lang="en-US" sz="2800" dirty="0"/>
              <a:t>(Spear) Phishing with links for call-to-action</a:t>
            </a:r>
          </a:p>
        </p:txBody>
      </p:sp>
    </p:spTree>
    <p:extLst>
      <p:ext uri="{BB962C8B-B14F-4D97-AF65-F5344CB8AC3E}">
        <p14:creationId xmlns:p14="http://schemas.microsoft.com/office/powerpoint/2010/main" val="26551503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261D9-6C82-4FF0-A6A6-A977F786D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Psychology of Disinformation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C794D-4045-4F16-99B1-218772F4B90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/>
          <a:lstStyle/>
          <a:p>
            <a:r>
              <a:rPr lang="en-US" dirty="0"/>
              <a:t>People tend to believe popular ideas</a:t>
            </a:r>
          </a:p>
          <a:p>
            <a:r>
              <a:rPr lang="en-US" dirty="0"/>
              <a:t>This is not necessarily a weakness</a:t>
            </a:r>
          </a:p>
          <a:p>
            <a:r>
              <a:rPr lang="en-US" dirty="0"/>
              <a:t>None of us can investigate everything</a:t>
            </a:r>
          </a:p>
          <a:p>
            <a:r>
              <a:rPr lang="en-US" dirty="0"/>
              <a:t>The “wisdom of crowds” is real</a:t>
            </a:r>
          </a:p>
        </p:txBody>
      </p:sp>
    </p:spTree>
    <p:extLst>
      <p:ext uri="{BB962C8B-B14F-4D97-AF65-F5344CB8AC3E}">
        <p14:creationId xmlns:p14="http://schemas.microsoft.com/office/powerpoint/2010/main" val="30570144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3C15E-F8E3-42CA-9E2F-E1DF28301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777D72-A171-4B60-8938-C26BBF0ED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1200"/>
            <a:ext cx="9144000" cy="302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695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2CD8D-003D-494A-B172-D384503A5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Power of Socially Connected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DD4DF-F0EC-449D-8669-62887E774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Social networks are </a:t>
            </a:r>
            <a:r>
              <a:rPr lang="en-US" sz="2800" b="1" i="1" dirty="0"/>
              <a:t>semantic</a:t>
            </a:r>
            <a:endParaRPr lang="en-US" sz="2800" dirty="0"/>
          </a:p>
          <a:p>
            <a:r>
              <a:rPr lang="en-US" sz="2800" dirty="0"/>
              <a:t>Networking is tied to human psychology</a:t>
            </a:r>
          </a:p>
          <a:p>
            <a:pPr lvl="1"/>
            <a:r>
              <a:rPr lang="en-US" sz="2800" dirty="0"/>
              <a:t>1. Bootstrap – friends, company, identity</a:t>
            </a:r>
          </a:p>
          <a:p>
            <a:pPr lvl="1"/>
            <a:r>
              <a:rPr lang="en-US" sz="2800" dirty="0"/>
              <a:t>2. Addressable – social connections</a:t>
            </a:r>
          </a:p>
          <a:p>
            <a:pPr lvl="1"/>
            <a:r>
              <a:rPr lang="en-US" sz="2800" dirty="0"/>
              <a:t>3. Routable – social graph (e.g., friends of friends)</a:t>
            </a:r>
          </a:p>
          <a:p>
            <a:pPr lvl="1"/>
            <a:r>
              <a:rPr lang="en-US" sz="2800" dirty="0"/>
              <a:t>4. Data Transfer – psychological investment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4738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C5DE2-105C-40C5-8510-06A0ABC64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Media Bots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DF93F-E028-4B49-9479-BAA1AE4DC99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/>
          <a:lstStyle/>
          <a:p>
            <a:r>
              <a:rPr lang="en-US" sz="2800" dirty="0"/>
              <a:t>Bots are automated social media accounts</a:t>
            </a:r>
          </a:p>
          <a:p>
            <a:r>
              <a:rPr lang="en-US" sz="2800" dirty="0"/>
              <a:t>Simple uses include increasing “friends” count</a:t>
            </a:r>
          </a:p>
          <a:p>
            <a:r>
              <a:rPr lang="en-US" sz="2800" dirty="0"/>
              <a:t>Can also spread information</a:t>
            </a:r>
          </a:p>
          <a:p>
            <a:r>
              <a:rPr lang="en-US" sz="2800" dirty="0"/>
              <a:t>Programming is simple: retweet or share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0415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EF791-4835-4948-B42C-1213D53AA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Psychology of Sharing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4C366-4460-4C5F-AFA1-9F052E175D5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>
            <a:normAutofit/>
          </a:bodyPr>
          <a:lstStyle/>
          <a:p>
            <a:r>
              <a:rPr lang="en-US" sz="2800" dirty="0"/>
              <a:t>Bots not always required</a:t>
            </a:r>
          </a:p>
          <a:p>
            <a:r>
              <a:rPr lang="en-US" sz="2800" dirty="0"/>
              <a:t>Identify something people want to believe</a:t>
            </a:r>
          </a:p>
          <a:p>
            <a:r>
              <a:rPr lang="en-US" sz="2800" dirty="0"/>
              <a:t>Media consultants test most persuasive formulations</a:t>
            </a:r>
          </a:p>
          <a:p>
            <a:r>
              <a:rPr lang="en-US" sz="2800" dirty="0"/>
              <a:t>Release into “the wild” and evaluate the spread</a:t>
            </a:r>
          </a:p>
          <a:p>
            <a:r>
              <a:rPr lang="en-US" sz="2800" dirty="0"/>
              <a:t>Political operatives monitor effectiveness</a:t>
            </a:r>
          </a:p>
        </p:txBody>
      </p:sp>
    </p:spTree>
    <p:extLst>
      <p:ext uri="{BB962C8B-B14F-4D97-AF65-F5344CB8AC3E}">
        <p14:creationId xmlns:p14="http://schemas.microsoft.com/office/powerpoint/2010/main" val="22135902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1789F-45D6-4ADD-A191-CBB1AD5A9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Political/Social Media Circle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F15B4-8C4F-4698-81E0-64CBF5E7B11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>
            <a:normAutofit/>
          </a:bodyPr>
          <a:lstStyle/>
          <a:p>
            <a:r>
              <a:rPr lang="en-US" sz="2800" dirty="0"/>
              <a:t>Political machine identifies a target topic</a:t>
            </a:r>
          </a:p>
          <a:p>
            <a:r>
              <a:rPr lang="en-US" sz="2800" dirty="0"/>
              <a:t>Multiple allied outlets release variable formulations</a:t>
            </a:r>
          </a:p>
          <a:p>
            <a:r>
              <a:rPr lang="en-US" sz="2800" dirty="0"/>
              <a:t>Track statistics carefully (e.g., Twitter “ratio”)</a:t>
            </a:r>
          </a:p>
          <a:p>
            <a:r>
              <a:rPr lang="en-US" sz="2800" dirty="0"/>
              <a:t>Anything with backlash can be disavowed easily</a:t>
            </a:r>
          </a:p>
          <a:p>
            <a:r>
              <a:rPr lang="en-US" sz="2800" dirty="0"/>
              <a:t>Anything that grows popular will be adopted </a:t>
            </a:r>
          </a:p>
          <a:p>
            <a:r>
              <a:rPr lang="en-US" sz="2800" dirty="0"/>
              <a:t>Politician now publicly adopts position</a:t>
            </a:r>
          </a:p>
          <a:p>
            <a:r>
              <a:rPr lang="en-US" sz="2800" dirty="0"/>
              <a:t>(Use bots and manipulation too)</a:t>
            </a:r>
          </a:p>
        </p:txBody>
      </p:sp>
    </p:spTree>
    <p:extLst>
      <p:ext uri="{BB962C8B-B14F-4D97-AF65-F5344CB8AC3E}">
        <p14:creationId xmlns:p14="http://schemas.microsoft.com/office/powerpoint/2010/main" val="12316539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118AB-F6B2-470F-B7C8-93A80E79E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Cyberbullying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779C5-4955-4494-BBDC-C98391EE3E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752600"/>
            <a:ext cx="7924800" cy="3962400"/>
          </a:xfrm>
        </p:spPr>
        <p:txBody>
          <a:bodyPr>
            <a:normAutofit/>
          </a:bodyPr>
          <a:lstStyle/>
          <a:p>
            <a:r>
              <a:rPr lang="en-US" sz="2800" dirty="0"/>
              <a:t>Simple form</a:t>
            </a:r>
          </a:p>
          <a:p>
            <a:pPr lvl="1"/>
            <a:r>
              <a:rPr lang="en-US" sz="2400" dirty="0"/>
              <a:t>non-stop harassment</a:t>
            </a:r>
          </a:p>
          <a:p>
            <a:pPr lvl="1"/>
            <a:r>
              <a:rPr lang="en-US" sz="2400" dirty="0"/>
              <a:t>Unending texts, posts, </a:t>
            </a:r>
            <a:r>
              <a:rPr lang="en-US" sz="2400" dirty="0" err="1"/>
              <a:t>etc</a:t>
            </a:r>
            <a:endParaRPr lang="en-US" sz="2400" dirty="0"/>
          </a:p>
          <a:p>
            <a:r>
              <a:rPr lang="en-US" sz="2800" dirty="0"/>
              <a:t>Other forms</a:t>
            </a:r>
          </a:p>
          <a:p>
            <a:pPr lvl="1"/>
            <a:r>
              <a:rPr lang="en-US" sz="2400" dirty="0"/>
              <a:t>Release of personal info</a:t>
            </a:r>
          </a:p>
          <a:p>
            <a:pPr lvl="1"/>
            <a:r>
              <a:rPr lang="en-US" sz="2400" dirty="0"/>
              <a:t>Revenge pornography</a:t>
            </a:r>
          </a:p>
          <a:p>
            <a:pPr lvl="1"/>
            <a:r>
              <a:rPr lang="en-US" sz="2400" dirty="0"/>
              <a:t>Stealing accounts, passwords</a:t>
            </a:r>
          </a:p>
          <a:p>
            <a:pPr lvl="1"/>
            <a:r>
              <a:rPr lang="en-US" sz="2400" dirty="0"/>
              <a:t>Spreading false information</a:t>
            </a:r>
          </a:p>
        </p:txBody>
      </p:sp>
    </p:spTree>
    <p:extLst>
      <p:ext uri="{BB962C8B-B14F-4D97-AF65-F5344CB8AC3E}">
        <p14:creationId xmlns:p14="http://schemas.microsoft.com/office/powerpoint/2010/main" val="27987694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F79FA-CA22-4D6F-9259-10497458D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Destroying Lives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304A1-E7A6-4D7A-83AA-D025A4456F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>
            <a:normAutofit/>
          </a:bodyPr>
          <a:lstStyle/>
          <a:p>
            <a:r>
              <a:rPr lang="en-US" sz="2800" dirty="0"/>
              <a:t>Nobody is perfect</a:t>
            </a:r>
          </a:p>
          <a:p>
            <a:r>
              <a:rPr lang="en-US" sz="2800" dirty="0"/>
              <a:t>Some people said things they later regret</a:t>
            </a:r>
          </a:p>
          <a:p>
            <a:r>
              <a:rPr lang="en-US" sz="2800" dirty="0"/>
              <a:t>People can be socially destroyed for an old tweet</a:t>
            </a:r>
          </a:p>
          <a:p>
            <a:r>
              <a:rPr lang="en-US" sz="2800" dirty="0"/>
              <a:t>Employers regularly search social media now</a:t>
            </a:r>
          </a:p>
          <a:p>
            <a:r>
              <a:rPr lang="en-US" sz="2800" dirty="0"/>
              <a:t>Some demand access if your account isn’t public</a:t>
            </a:r>
          </a:p>
        </p:txBody>
      </p:sp>
    </p:spTree>
    <p:extLst>
      <p:ext uri="{BB962C8B-B14F-4D97-AF65-F5344CB8AC3E}">
        <p14:creationId xmlns:p14="http://schemas.microsoft.com/office/powerpoint/2010/main" val="11381624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C4D6-035B-447B-8381-35176A239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Tech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573F7-2636-44FC-9501-E72D1EBC379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>
            <a:normAutofit/>
          </a:bodyPr>
          <a:lstStyle/>
          <a:p>
            <a:r>
              <a:rPr lang="en-US" sz="2800" dirty="0"/>
              <a:t>The security issues I’ve raised are hard to solve</a:t>
            </a:r>
          </a:p>
          <a:p>
            <a:r>
              <a:rPr lang="en-US" sz="2800" dirty="0"/>
              <a:t>Exiting a platform isn’t always enough</a:t>
            </a:r>
          </a:p>
          <a:p>
            <a:pPr lvl="1"/>
            <a:r>
              <a:rPr lang="en-US" sz="2400" dirty="0"/>
              <a:t>Sometimes required for work</a:t>
            </a:r>
          </a:p>
          <a:p>
            <a:pPr lvl="1"/>
            <a:r>
              <a:rPr lang="en-US" sz="2400" dirty="0"/>
              <a:t>Doesn’t stop false posting</a:t>
            </a:r>
          </a:p>
          <a:p>
            <a:r>
              <a:rPr lang="en-US" sz="2800" dirty="0" err="1"/>
              <a:t>Zerofox</a:t>
            </a:r>
            <a:r>
              <a:rPr lang="en-US" sz="2800" dirty="0"/>
              <a:t> is a security company that makes an attempt</a:t>
            </a:r>
          </a:p>
          <a:p>
            <a:pPr lvl="1"/>
            <a:r>
              <a:rPr lang="en-US" sz="2400" dirty="0"/>
              <a:t>Check out “Your Public Attack Surface”</a:t>
            </a:r>
          </a:p>
        </p:txBody>
      </p:sp>
    </p:spTree>
    <p:extLst>
      <p:ext uri="{BB962C8B-B14F-4D97-AF65-F5344CB8AC3E}">
        <p14:creationId xmlns:p14="http://schemas.microsoft.com/office/powerpoint/2010/main" val="34041838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97575-80E7-4FB4-B28C-D3732760C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Intrinsic Social Media Threat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09353-965F-4574-A3F6-D411E2424A3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/>
          <a:lstStyle/>
          <a:p>
            <a:r>
              <a:rPr lang="en-US" sz="2800" dirty="0"/>
              <a:t>There are risks from using social media at all</a:t>
            </a:r>
          </a:p>
          <a:p>
            <a:r>
              <a:rPr lang="en-US" sz="2800" dirty="0"/>
              <a:t>Network owners incentivized to “always on” usage</a:t>
            </a:r>
          </a:p>
          <a:p>
            <a:r>
              <a:rPr lang="en-US" sz="2800" dirty="0"/>
              <a:t>Ads and tracking are intrinsic to the (current) model</a:t>
            </a:r>
          </a:p>
          <a:p>
            <a:r>
              <a:rPr lang="en-US" sz="2800" dirty="0"/>
              <a:t>Inhibit human social development (e.g., empathy)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082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DACBC-5DBF-40E4-81A5-D8D78137D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630362"/>
          </a:xfrm>
        </p:spPr>
        <p:txBody>
          <a:bodyPr>
            <a:normAutofit fontScale="90000"/>
          </a:bodyPr>
          <a:lstStyle/>
          <a:p>
            <a:r>
              <a:rPr lang="en-US" dirty="0"/>
              <a:t>No More FOMO: Limiting Social Media Decreases Loneliness and Depression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DF8CB7-CDB8-4EF4-BC97-37EB9019F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5661"/>
            <a:ext cx="9144000" cy="28466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19CA9A-1A7D-4922-A945-6F2A8A4A0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5181600"/>
            <a:ext cx="6858000" cy="94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8773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12183-29CD-41E0-AA7F-579DF57C0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Phishing Competition Submission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05DB08-C323-4748-8C8A-8B11F4CC9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447950"/>
            <a:ext cx="5171393" cy="53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666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41094-2CD5-46FD-A661-9AB58A2E5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Network Vulnerabilities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DCF21-767A-4ECB-BC1B-32AE20001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Users import emotions/beliefs into the network</a:t>
            </a:r>
          </a:p>
          <a:p>
            <a:r>
              <a:rPr lang="en-US" sz="2800" dirty="0"/>
              <a:t>Users traffic in vitally important information</a:t>
            </a:r>
          </a:p>
          <a:p>
            <a:r>
              <a:rPr lang="en-US" sz="2800" b="1" i="1" dirty="0"/>
              <a:t>None of our “perimeter defense” applies</a:t>
            </a:r>
          </a:p>
          <a:p>
            <a:r>
              <a:rPr lang="en-US" sz="2800" dirty="0"/>
              <a:t>Attackers can directly attack the psychology surface</a:t>
            </a:r>
          </a:p>
          <a:p>
            <a:r>
              <a:rPr lang="en-US" sz="2800" dirty="0"/>
              <a:t>Attackers have valuable data</a:t>
            </a:r>
          </a:p>
        </p:txBody>
      </p:sp>
    </p:spTree>
    <p:extLst>
      <p:ext uri="{BB962C8B-B14F-4D97-AF65-F5344CB8AC3E}">
        <p14:creationId xmlns:p14="http://schemas.microsoft.com/office/powerpoint/2010/main" val="563017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859F4-5F00-45B6-985F-A42A1DD93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Attack Types: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55E93-F9D5-4C63-B46D-F0FB350A0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Personal Theft or Fraud</a:t>
            </a:r>
          </a:p>
          <a:p>
            <a:r>
              <a:rPr lang="en-US" dirty="0"/>
              <a:t>Organization Theft or Fraud</a:t>
            </a:r>
          </a:p>
          <a:p>
            <a:r>
              <a:rPr lang="en-US" dirty="0"/>
              <a:t>Destruction of Reputation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F76B02-39BF-4032-B3A7-C789DD30C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3243942"/>
            <a:ext cx="7910718" cy="25146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7E4A3B-DFBF-46AC-BA10-16E771C8097E}"/>
              </a:ext>
            </a:extLst>
          </p:cNvPr>
          <p:cNvSpPr txBox="1"/>
          <p:nvPr/>
        </p:nvSpPr>
        <p:spPr>
          <a:xfrm>
            <a:off x="5256571" y="5744818"/>
            <a:ext cx="3477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Source: “A Taxonomy of Digital Threats”</a:t>
            </a:r>
          </a:p>
          <a:p>
            <a:r>
              <a:rPr lang="en-US" sz="1600" dirty="0"/>
              <a:t>Zero Fox Corporation</a:t>
            </a:r>
          </a:p>
        </p:txBody>
      </p:sp>
    </p:spTree>
    <p:extLst>
      <p:ext uri="{BB962C8B-B14F-4D97-AF65-F5344CB8AC3E}">
        <p14:creationId xmlns:p14="http://schemas.microsoft.com/office/powerpoint/2010/main" val="2856072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8ABFD-DA3F-44E4-A7C1-64C65CE4A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Email Threat: SPAM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5A384-A3E2-4643-B1A5-FD58EDED291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676400"/>
            <a:ext cx="7924800" cy="4038600"/>
          </a:xfrm>
        </p:spPr>
        <p:txBody>
          <a:bodyPr>
            <a:normAutofit/>
          </a:bodyPr>
          <a:lstStyle/>
          <a:p>
            <a:r>
              <a:rPr lang="en-US" sz="3200" dirty="0"/>
              <a:t>You know what it is.</a:t>
            </a:r>
          </a:p>
          <a:p>
            <a:r>
              <a:rPr lang="en-US" sz="3200" dirty="0"/>
              <a:t>Why does it work?</a:t>
            </a:r>
          </a:p>
          <a:p>
            <a:pPr lvl="1"/>
            <a:r>
              <a:rPr lang="en-US" sz="2800" dirty="0"/>
              <a:t>Advertising</a:t>
            </a:r>
          </a:p>
          <a:p>
            <a:pPr lvl="1"/>
            <a:r>
              <a:rPr lang="en-US" sz="2800" dirty="0"/>
              <a:t>Pump and Dump</a:t>
            </a:r>
          </a:p>
          <a:p>
            <a:pPr lvl="1"/>
            <a:r>
              <a:rPr lang="en-US" sz="2800" dirty="0"/>
              <a:t>Malicious Payload/Malicious Links</a:t>
            </a:r>
          </a:p>
          <a:p>
            <a:pPr lvl="1"/>
            <a:r>
              <a:rPr lang="en-US" sz="2800" dirty="0"/>
              <a:t>Unregulated/Illegal Traffic</a:t>
            </a:r>
          </a:p>
        </p:txBody>
      </p:sp>
    </p:spTree>
    <p:extLst>
      <p:ext uri="{BB962C8B-B14F-4D97-AF65-F5344CB8AC3E}">
        <p14:creationId xmlns:p14="http://schemas.microsoft.com/office/powerpoint/2010/main" val="1368258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0DFBB-A8D1-456C-AFBB-9B48C31B8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Spam Incentives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300A4-6892-4397-9515-4B9DAF1AB7C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676400"/>
            <a:ext cx="8077200" cy="4038600"/>
          </a:xfrm>
        </p:spPr>
        <p:txBody>
          <a:bodyPr>
            <a:normAutofit/>
          </a:bodyPr>
          <a:lstStyle/>
          <a:p>
            <a:r>
              <a:rPr lang="en-US" sz="2800" dirty="0"/>
              <a:t>It costs virtually nothing to send emails</a:t>
            </a:r>
          </a:p>
          <a:p>
            <a:pPr lvl="1"/>
            <a:r>
              <a:rPr lang="en-US" sz="2400" dirty="0"/>
              <a:t>It costs the same to send 1 message vs 1 million</a:t>
            </a:r>
          </a:p>
          <a:p>
            <a:pPr lvl="1"/>
            <a:r>
              <a:rPr lang="en-US" sz="2400" dirty="0"/>
              <a:t>Many spam messages are sent by botnet</a:t>
            </a:r>
          </a:p>
          <a:p>
            <a:r>
              <a:rPr lang="en-US" sz="2800" dirty="0"/>
              <a:t>BULK messages: Less than 1% response rate is great</a:t>
            </a:r>
          </a:p>
        </p:txBody>
      </p:sp>
    </p:spTree>
    <p:extLst>
      <p:ext uri="{BB962C8B-B14F-4D97-AF65-F5344CB8AC3E}">
        <p14:creationId xmlns:p14="http://schemas.microsoft.com/office/powerpoint/2010/main" val="323104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CB541-297F-4F36-A562-AAFC5470E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Email Threat: Phishing</a:t>
            </a:r>
          </a:p>
        </p:txBody>
      </p:sp>
      <p:pic>
        <p:nvPicPr>
          <p:cNvPr id="1026" name="Picture 2" descr="Paypal Phishing Security Notice">
            <a:extLst>
              <a:ext uri="{FF2B5EF4-FFF2-40B4-BE49-F238E27FC236}">
                <a16:creationId xmlns:a16="http://schemas.microsoft.com/office/drawing/2014/main" id="{7596FB76-F4EC-44BA-B431-0E3EB3588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848" y="1417638"/>
            <a:ext cx="7068303" cy="516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686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B729E-3E5F-48D0-992D-3B2171806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Bulk Phishing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8B16F-73C7-4B69-95F3-26EEE3FD678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752600"/>
            <a:ext cx="7924800" cy="396240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Psychology</a:t>
            </a:r>
          </a:p>
          <a:p>
            <a:pPr lvl="1"/>
            <a:r>
              <a:rPr lang="en-US" sz="2400" dirty="0"/>
              <a:t>Visually, looks authoritative</a:t>
            </a:r>
          </a:p>
          <a:p>
            <a:pPr lvl="1"/>
            <a:r>
              <a:rPr lang="en-US" sz="2400" dirty="0"/>
              <a:t>Urgency drives immediate behavior</a:t>
            </a:r>
          </a:p>
          <a:p>
            <a:pPr lvl="1"/>
            <a:r>
              <a:rPr lang="en-US" sz="2400" dirty="0"/>
              <a:t>Some phishing is very emotional</a:t>
            </a:r>
          </a:p>
          <a:p>
            <a:r>
              <a:rPr lang="en-US" sz="2800" dirty="0"/>
              <a:t>“Call to Action”</a:t>
            </a:r>
          </a:p>
          <a:p>
            <a:pPr lvl="1"/>
            <a:r>
              <a:rPr lang="en-US" sz="2400" dirty="0"/>
              <a:t>Typically, email response not desired</a:t>
            </a:r>
          </a:p>
          <a:p>
            <a:pPr lvl="1"/>
            <a:r>
              <a:rPr lang="en-US" sz="2400" dirty="0"/>
              <a:t>Includes either a bad link or malicious attachment</a:t>
            </a:r>
          </a:p>
          <a:p>
            <a:pPr lvl="1"/>
            <a:r>
              <a:rPr lang="en-US" sz="2400" dirty="0"/>
              <a:t>Bad link goes to fake website that looks real</a:t>
            </a:r>
          </a:p>
          <a:p>
            <a:r>
              <a:rPr lang="en-US" sz="2800" dirty="0"/>
              <a:t>BULK messages: Less than 1% response rate is great</a:t>
            </a:r>
          </a:p>
        </p:txBody>
      </p:sp>
    </p:spTree>
    <p:extLst>
      <p:ext uri="{BB962C8B-B14F-4D97-AF65-F5344CB8AC3E}">
        <p14:creationId xmlns:p14="http://schemas.microsoft.com/office/powerpoint/2010/main" val="403889742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972</Words>
  <Application>Microsoft Office PowerPoint</Application>
  <PresentationFormat>On-screen Show (4:3)</PresentationFormat>
  <Paragraphs>173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1" baseType="lpstr">
      <vt:lpstr>Calibri</vt:lpstr>
      <vt:lpstr>Calibri Light</vt:lpstr>
      <vt:lpstr>Retrospect</vt:lpstr>
      <vt:lpstr>Overlay Network Threats (eg Social Media)</vt:lpstr>
      <vt:lpstr>Overlay Networks</vt:lpstr>
      <vt:lpstr>The Power of Socially Connected Networks</vt:lpstr>
      <vt:lpstr>Social Network Vulnerabilities</vt:lpstr>
      <vt:lpstr>Common Attack Types:</vt:lpstr>
      <vt:lpstr>Email Threat: SPAM</vt:lpstr>
      <vt:lpstr>Spam Incentives</vt:lpstr>
      <vt:lpstr>Email Threat: Phishing</vt:lpstr>
      <vt:lpstr>Bulk Phishing Concepts</vt:lpstr>
      <vt:lpstr>Phishing Links</vt:lpstr>
      <vt:lpstr>Cloud Services as Links</vt:lpstr>
      <vt:lpstr>Note About Phishing Training</vt:lpstr>
      <vt:lpstr>Spear Phishing Example 1</vt:lpstr>
      <vt:lpstr>Spear Phishing Example 2</vt:lpstr>
      <vt:lpstr>Spear Phishing Breakdown</vt:lpstr>
      <vt:lpstr>Sender Impersonation</vt:lpstr>
      <vt:lpstr>Call to Action Psychology</vt:lpstr>
      <vt:lpstr>Personal Spear Phishing</vt:lpstr>
      <vt:lpstr>Spear Phishing Exchange</vt:lpstr>
      <vt:lpstr>Spear Phishing False Positive?</vt:lpstr>
      <vt:lpstr>Whaling</vt:lpstr>
      <vt:lpstr>Whaling Techniques</vt:lpstr>
      <vt:lpstr>Real Estate Scams</vt:lpstr>
      <vt:lpstr>Malicious Email and Psychology</vt:lpstr>
      <vt:lpstr>Dealing with Phishing Risk</vt:lpstr>
      <vt:lpstr>Social Media Threats</vt:lpstr>
      <vt:lpstr>Social Media Spam/Phishing</vt:lpstr>
      <vt:lpstr>Psychology of Disinformation</vt:lpstr>
      <vt:lpstr>PowerPoint Presentation</vt:lpstr>
      <vt:lpstr>Social Media Bots</vt:lpstr>
      <vt:lpstr>Psychology of Sharing</vt:lpstr>
      <vt:lpstr>Political/Social Media Circle</vt:lpstr>
      <vt:lpstr>Cyberbullying</vt:lpstr>
      <vt:lpstr>Destroying Lives</vt:lpstr>
      <vt:lpstr>Weak Tech Solutions</vt:lpstr>
      <vt:lpstr>Intrinsic Social Media Threat</vt:lpstr>
      <vt:lpstr>No More FOMO: Limiting Social Media Decreases Loneliness and Depression</vt:lpstr>
      <vt:lpstr>Phishing Competition Submission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Email Threats</dc:title>
  <dc:creator>Seth Nielson</dc:creator>
  <cp:lastModifiedBy>Seth Nielson</cp:lastModifiedBy>
  <cp:revision>16</cp:revision>
  <dcterms:created xsi:type="dcterms:W3CDTF">2020-11-09T22:50:53Z</dcterms:created>
  <dcterms:modified xsi:type="dcterms:W3CDTF">2021-11-29T23:37:20Z</dcterms:modified>
</cp:coreProperties>
</file>