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  <p:sldId id="277" r:id="rId22"/>
    <p:sldId id="258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760805"/>
          <a:ext cx="509825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Downloaded content is not just “static”</a:t>
          </a:r>
        </a:p>
      </dsp:txBody>
      <dsp:txXfrm>
        <a:off x="64083" y="824888"/>
        <a:ext cx="4970090" cy="1184574"/>
      </dsp:txXfrm>
    </dsp:sp>
    <dsp:sp modelId="{503A183A-CD87-4A0F-ADD7-23ECEFEE00F6}">
      <dsp:nvSpPr>
        <dsp:cNvPr id="0" name=""/>
        <dsp:cNvSpPr/>
      </dsp:nvSpPr>
      <dsp:spPr>
        <a:xfrm>
          <a:off x="0" y="2168586"/>
          <a:ext cx="5098256" cy="13127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Dynamic webpage can ask the browser about itself</a:t>
          </a:r>
        </a:p>
      </dsp:txBody>
      <dsp:txXfrm>
        <a:off x="64083" y="2232669"/>
        <a:ext cx="4970090" cy="1184574"/>
      </dsp:txXfrm>
    </dsp:sp>
    <dsp:sp modelId="{83BC1726-6F4A-438E-8F48-BDB74EC15B9F}">
      <dsp:nvSpPr>
        <dsp:cNvPr id="0" name=""/>
        <dsp:cNvSpPr/>
      </dsp:nvSpPr>
      <dsp:spPr>
        <a:xfrm>
          <a:off x="0" y="3576366"/>
          <a:ext cx="5098256" cy="1312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“Browser, what is displayed on the webpage?”</a:t>
          </a:r>
        </a:p>
      </dsp:txBody>
      <dsp:txXfrm>
        <a:off x="64083" y="3640449"/>
        <a:ext cx="497009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CS 361S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Prevents “cookies” from being stolen</a:t>
            </a:r>
          </a:p>
          <a:p>
            <a:pPr lvl="1"/>
            <a:r>
              <a:rPr lang="en-US" sz="2000" dirty="0"/>
              <a:t>Prevents some kinds of unexpected 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A7B-70CA-4091-9C4B-45073D18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</a:t>
            </a:r>
            <a:r>
              <a:rPr lang="en-US" b="1" i="1" dirty="0"/>
              <a:t>CAN</a:t>
            </a:r>
            <a:r>
              <a:rPr lang="en-US" dirty="0"/>
              <a:t> “Collaborate”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E79EC157-08B7-44BE-9C13-8BC5EF7F9D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F1BE91-30B2-4D70-9047-6A89DB6A2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9E4-B003-4F0A-9C75-D90D75CB5BB7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 descr="A view of a computer&#10;&#10;Description automatically generated">
            <a:extLst>
              <a:ext uri="{FF2B5EF4-FFF2-40B4-BE49-F238E27FC236}">
                <a16:creationId xmlns:a16="http://schemas.microsoft.com/office/drawing/2014/main" id="{20B8B1AD-996C-44D6-BAF7-25C5DCA8E9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3550E-6D31-4351-A161-6A1177A6BD6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F03-DEDD-4E1A-9F45-26A75437B2C7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08022-8B3C-4814-88C9-8DD4B127DE8E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6F25620-1206-4A9F-A3EB-7A816E00B75A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01B74-E220-4FB7-85E4-ED7A1CEC0EE3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BEF6CF50-6313-41B9-8E3B-9C3D97513FF8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68E27-552D-4B66-A980-C2A326972E45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35754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56388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567-424E-4C0E-8E76-BA7A448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049F-F61A-4935-8230-AF3806A798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sz="2400" dirty="0"/>
              <a:t>TLS also doesn’t protect against </a:t>
            </a:r>
            <a:r>
              <a:rPr lang="en-US" sz="2400" b="1" i="1" dirty="0"/>
              <a:t>CORRUPTED SERVERS</a:t>
            </a:r>
            <a:endParaRPr lang="en-US" sz="2400" dirty="0"/>
          </a:p>
          <a:p>
            <a:r>
              <a:rPr lang="en-US" sz="2400" dirty="0"/>
              <a:t>A drive-by download is malware transmitted by a server</a:t>
            </a:r>
          </a:p>
          <a:p>
            <a:r>
              <a:rPr lang="en-US" sz="2400" dirty="0"/>
              <a:t>Usually, the server is corrupted by the attacker first</a:t>
            </a:r>
          </a:p>
          <a:p>
            <a:r>
              <a:rPr lang="en-US" sz="2400" dirty="0"/>
              <a:t>OR, it is sometimes inserted through an ad server</a:t>
            </a:r>
          </a:p>
          <a:p>
            <a:r>
              <a:rPr lang="en-US" sz="2400" dirty="0"/>
              <a:t>The web browser, when visiting the corrupted page, is attacked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1EC-2122-4D63-9C9A-157E249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BE17-185F-4BAE-B75D-638A8FD0953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6991935" cy="40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5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F4A5-08C3-47EA-AA10-AEC91C5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Browser Issues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6EB-31C4-4563-B9A4-6F9D4AE84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Browsers are designed to prevent malicious installs</a:t>
            </a:r>
          </a:p>
          <a:p>
            <a:r>
              <a:rPr lang="en-US" sz="2400" dirty="0"/>
              <a:t>Most Drive-by-Downloads DON’T WORK if the Browser is secure</a:t>
            </a:r>
          </a:p>
          <a:p>
            <a:pPr lvl="1"/>
            <a:r>
              <a:rPr lang="en-US" sz="2000" dirty="0"/>
              <a:t>Some do just ask a user to permit install (social engineering)</a:t>
            </a:r>
          </a:p>
          <a:p>
            <a:pPr lvl="1"/>
            <a:r>
              <a:rPr lang="en-US" sz="2000" dirty="0"/>
              <a:t>But the true “drive-</a:t>
            </a:r>
            <a:r>
              <a:rPr lang="en-US" sz="2000" dirty="0" err="1"/>
              <a:t>bys</a:t>
            </a:r>
            <a:r>
              <a:rPr lang="en-US" sz="2000" dirty="0"/>
              <a:t>” exploit vulnerabilities</a:t>
            </a:r>
          </a:p>
          <a:p>
            <a:r>
              <a:rPr lang="en-US" sz="2400" dirty="0"/>
              <a:t>THIS IS WHY YOU ALWAYS UPDATE YOUR BROWSER!</a:t>
            </a:r>
          </a:p>
        </p:txBody>
      </p:sp>
    </p:spTree>
    <p:extLst>
      <p:ext uri="{BB962C8B-B14F-4D97-AF65-F5344CB8AC3E}">
        <p14:creationId xmlns:p14="http://schemas.microsoft.com/office/powerpoint/2010/main" val="15568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D325-BD77-4E64-8286-F9C58C7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Profiling/Recon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4419-85F7-446A-9C09-E8AAC4A492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How does attack code know what kind of browser you have?</a:t>
            </a:r>
          </a:p>
          <a:p>
            <a:r>
              <a:rPr lang="en-US" sz="2400" dirty="0"/>
              <a:t>Profiling; detects the type of browser/OS/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Customized attack code based on vulnerabilities</a:t>
            </a:r>
          </a:p>
          <a:p>
            <a:r>
              <a:rPr lang="en-US" sz="2400" dirty="0"/>
              <a:t>Can also be time, geographic, and demographic based</a:t>
            </a:r>
          </a:p>
        </p:txBody>
      </p:sp>
    </p:spTree>
    <p:extLst>
      <p:ext uri="{BB962C8B-B14F-4D97-AF65-F5344CB8AC3E}">
        <p14:creationId xmlns:p14="http://schemas.microsoft.com/office/powerpoint/2010/main" val="39893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6A86-7CFB-40B3-A321-6CE25898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944F-BA1A-4556-AE8D-CD67A7D01D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Browsers do not maintain a connection with servers</a:t>
            </a:r>
          </a:p>
          <a:p>
            <a:r>
              <a:rPr lang="en-US" sz="2400" b="1" i="1" dirty="0"/>
              <a:t>NEW CONNECTION </a:t>
            </a:r>
            <a:r>
              <a:rPr lang="en-US" sz="2400" dirty="0"/>
              <a:t>each time you click on Amazon</a:t>
            </a:r>
          </a:p>
          <a:p>
            <a:r>
              <a:rPr lang="en-US" sz="2400" dirty="0"/>
              <a:t>How does Amazon keep you logged in?  </a:t>
            </a:r>
            <a:r>
              <a:rPr lang="en-US" sz="2400" b="1" i="1" u="sng" dirty="0"/>
              <a:t>COOKIES</a:t>
            </a:r>
            <a:endParaRPr lang="en-US" sz="2400" dirty="0"/>
          </a:p>
          <a:p>
            <a:r>
              <a:rPr lang="en-US" sz="2400" dirty="0"/>
              <a:t>If your cookie is stolen, the thief can “log in” as you!</a:t>
            </a:r>
          </a:p>
        </p:txBody>
      </p:sp>
    </p:spTree>
    <p:extLst>
      <p:ext uri="{BB962C8B-B14F-4D97-AF65-F5344CB8AC3E}">
        <p14:creationId xmlns:p14="http://schemas.microsoft.com/office/powerpoint/2010/main" val="302085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Thief tries to steal a user’s login cookie</a:t>
            </a:r>
          </a:p>
          <a:p>
            <a:r>
              <a:rPr lang="en-US" sz="2400" dirty="0"/>
              <a:t>Remember, Same Origin Policy?</a:t>
            </a:r>
          </a:p>
          <a:p>
            <a:r>
              <a:rPr lang="en-US" sz="2400" dirty="0"/>
              <a:t>Cookie should ONLY be sent to Origin server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But now, bigger problem is dynamically website generation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Attacker gets Evils JavaScript inserted either through a “reflection” attack or “storage” attack.  Once operational, it can </a:t>
            </a:r>
            <a:r>
              <a:rPr lang="en-US" sz="1350" b="1" i="1" dirty="0"/>
              <a:t>impersonate</a:t>
            </a:r>
            <a:r>
              <a:rPr lang="en-US" sz="1350" dirty="0"/>
              <a:t> the user, including all of their cookies and settings.  Moreover, the Evil JS can </a:t>
            </a:r>
            <a:r>
              <a:rPr lang="en-US" sz="1350" b="1" i="1" dirty="0"/>
              <a:t>communicate </a:t>
            </a:r>
            <a:r>
              <a:rPr lang="en-US" sz="1350" dirty="0"/>
              <a:t>with the attacker for data exfiltration or ongoing real-time control.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F114B-C2AF-4901-B724-50513B05A9D9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73F91-63C9-401D-8FD3-A18EE461C4B6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591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93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7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</a:t>
            </a:r>
            <a:r>
              <a:rPr lang="en-US" sz="1350" b="1" i="1" dirty="0"/>
              <a:t>primary</a:t>
            </a:r>
            <a:r>
              <a:rPr lang="en-US" sz="1350" dirty="0"/>
              <a:t> defense against XSS attacks is filtering inputs and escaping outputs.  These defenses actually stop and eliminate the XSS attack altogether.</a:t>
            </a:r>
          </a:p>
          <a:p>
            <a:endParaRPr lang="en-US" sz="1350" dirty="0"/>
          </a:p>
          <a:p>
            <a:r>
              <a:rPr lang="en-US" sz="1350" b="1" i="1" dirty="0"/>
              <a:t>Secondary</a:t>
            </a:r>
            <a:r>
              <a:rPr lang="en-US" sz="1350" dirty="0"/>
              <a:t> defenses mitigate XSS attacks by preventing XSS JS from exfiltrating some kinds of data.  For example, cookies marked “</a:t>
            </a:r>
            <a:r>
              <a:rPr lang="en-US" sz="1350" dirty="0" err="1"/>
              <a:t>HttpOnly</a:t>
            </a:r>
            <a:r>
              <a:rPr lang="en-US" sz="1350" dirty="0"/>
              <a:t>” cannot be read by JavaScript in most modern browsers.</a:t>
            </a:r>
            <a:endParaRPr lang="en-US" sz="135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</a:t>
            </a:r>
            <a:r>
              <a:rPr lang="en-US" sz="1350" strike="sngStrike" dirty="0"/>
              <a:t>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FBDE5-5EC9-4AA3-A1B5-3E5D018CC238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51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Secondary</a:t>
            </a:r>
            <a:r>
              <a:rPr lang="en-US" sz="1350" dirty="0"/>
              <a:t> defenses should not be substitutes for </a:t>
            </a:r>
            <a:r>
              <a:rPr lang="en-US" sz="1350" b="1" i="1" dirty="0"/>
              <a:t>primary </a:t>
            </a:r>
            <a:r>
              <a:rPr lang="en-US" sz="1350" dirty="0"/>
              <a:t>defenses.  The goal is blocking XSS; once it’s running it will always be able to do some damage.</a:t>
            </a:r>
          </a:p>
          <a:p>
            <a:endParaRPr lang="en-US" sz="1350" b="1" i="1" dirty="0"/>
          </a:p>
          <a:p>
            <a:r>
              <a:rPr lang="en-US" sz="1350" dirty="0"/>
              <a:t>Circumvention also possible. In the mid 2000’s, </a:t>
            </a:r>
            <a:r>
              <a:rPr lang="en-US" sz="1350" b="1" i="1" dirty="0"/>
              <a:t>cross-site-tracing</a:t>
            </a:r>
            <a:r>
              <a:rPr lang="en-US" sz="1350" dirty="0"/>
              <a:t> could get around the </a:t>
            </a:r>
            <a:r>
              <a:rPr lang="en-US" sz="1350" dirty="0" err="1"/>
              <a:t>HttpOnly</a:t>
            </a:r>
            <a:r>
              <a:rPr lang="en-US" sz="1350" dirty="0"/>
              <a:t> exception (blocked in modern browsers)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A68A-BDBD-48BC-92C8-495B2B2410FA}"/>
              </a:ext>
            </a:extLst>
          </p:cNvPr>
          <p:cNvSpPr txBox="1"/>
          <p:nvPr/>
        </p:nvSpPr>
        <p:spPr>
          <a:xfrm>
            <a:off x="3879474" y="3338915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HTTP TRACE request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7045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Cross-Site Request Forgery</a:t>
            </a:r>
            <a:r>
              <a:rPr lang="en-US" sz="1350" dirty="0"/>
              <a:t> is simpler than XSS.  There is typically no JS and it is not typically </a:t>
            </a:r>
            <a:r>
              <a:rPr lang="en-US" sz="1350" b="1" i="1" dirty="0"/>
              <a:t>two-way communication with the Attacker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r>
              <a:rPr lang="en-US" sz="1350" dirty="0"/>
              <a:t>The idea is simply getting the victim to click on a link or otherwise transmit an HTTP request that causes an unauthorized transaction.  For the attacker to succeed: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An inducible action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Cookie-based session handling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Predictable request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F1CBFD6-6CFE-46D7-A43B-A30370B4EA61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062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  <a:p>
            <a:pPr algn="ctr"/>
            <a:r>
              <a:rPr lang="en-US" sz="1350" b="1" dirty="0"/>
              <a:t>(with CSRF Token)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</a:t>
            </a:r>
            <a:r>
              <a:rPr lang="en-US" sz="1350" b="1" i="1" dirty="0"/>
              <a:t>CSRF-Token</a:t>
            </a:r>
            <a:r>
              <a:rPr lang="en-US" sz="1350" dirty="0"/>
              <a:t> is some </a:t>
            </a:r>
            <a:r>
              <a:rPr lang="en-US" sz="1350" b="1" i="1" dirty="0"/>
              <a:t>unpredictable</a:t>
            </a:r>
            <a:r>
              <a:rPr lang="en-US" sz="1350" dirty="0"/>
              <a:t> value embedded in the webpage that is used for identifying authorized requests.  For this to work: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CSRF Token cannot be a cookie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Must be unpredictable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Not easily </a:t>
            </a:r>
            <a:r>
              <a:rPr lang="en-US" sz="1350" dirty="0" err="1"/>
              <a:t>interceptable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Typically issued from the server in a hidden form element.  Automatically transmitted back when the form is submitted.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02C74D4-DE88-416F-89EC-FAE35C07D9F3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84E96A22-9FCF-44D3-B4D1-EA2CB13A6B34}"/>
              </a:ext>
            </a:extLst>
          </p:cNvPr>
          <p:cNvSpPr/>
          <p:nvPr/>
        </p:nvSpPr>
        <p:spPr>
          <a:xfrm>
            <a:off x="3473277" y="3086100"/>
            <a:ext cx="685800" cy="685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CSRF tokens do not protect against XSS if the XSS request results in a valid form with a valid CSRF token.  The XSS has </a:t>
            </a:r>
            <a:r>
              <a:rPr lang="en-US" sz="1350" b="1" i="1" dirty="0"/>
              <a:t>two-way</a:t>
            </a:r>
            <a:r>
              <a:rPr lang="en-US" sz="1350" dirty="0"/>
              <a:t> communication and can submit the form with the properly issued CSRF token.</a:t>
            </a:r>
          </a:p>
          <a:p>
            <a:endParaRPr lang="en-US" sz="1350" dirty="0"/>
          </a:p>
          <a:p>
            <a:r>
              <a:rPr lang="en-US" sz="1350" dirty="0"/>
              <a:t>XSS is very, </a:t>
            </a:r>
            <a:r>
              <a:rPr lang="en-US" sz="1350"/>
              <a:t>very dangerous.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 XSS</a:t>
            </a:r>
          </a:p>
        </p:txBody>
      </p:sp>
    </p:spTree>
    <p:extLst>
      <p:ext uri="{BB962C8B-B14F-4D97-AF65-F5344CB8AC3E}">
        <p14:creationId xmlns:p14="http://schemas.microsoft.com/office/powerpoint/2010/main" val="7330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2C07-967A-44D7-836A-67427D6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761CB-37E9-4F24-B2C4-C71480A915BC}"/>
              </a:ext>
            </a:extLst>
          </p:cNvPr>
          <p:cNvSpPr txBox="1"/>
          <p:nvPr/>
        </p:nvSpPr>
        <p:spPr>
          <a:xfrm>
            <a:off x="1295400" y="2895600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&lt;HTML&gt;</a:t>
            </a:r>
          </a:p>
          <a:p>
            <a:r>
              <a:rPr lang="en-US" sz="3200" dirty="0"/>
              <a:t>&lt;BODY&gt;</a:t>
            </a:r>
          </a:p>
          <a:p>
            <a:r>
              <a:rPr lang="en-US" sz="3200" dirty="0"/>
              <a:t>&lt;H1&gt;Hello!&lt;/H1&gt;</a:t>
            </a:r>
          </a:p>
          <a:p>
            <a:r>
              <a:rPr lang="en-US" sz="3200" dirty="0"/>
              <a:t>&lt;/BODY&gt;</a:t>
            </a:r>
          </a:p>
          <a:p>
            <a:r>
              <a:rPr lang="en-US" sz="3200" dirty="0"/>
              <a:t>&lt;/HTML&gt;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9903-87CF-4810-94D7-5074D81774DB}"/>
              </a:ext>
            </a:extLst>
          </p:cNvPr>
          <p:cNvSpPr txBox="1"/>
          <p:nvPr/>
        </p:nvSpPr>
        <p:spPr>
          <a:xfrm>
            <a:off x="3581400" y="19050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Very Basic HTML</a:t>
            </a:r>
          </a:p>
        </p:txBody>
      </p:sp>
    </p:spTree>
    <p:extLst>
      <p:ext uri="{BB962C8B-B14F-4D97-AF65-F5344CB8AC3E}">
        <p14:creationId xmlns:p14="http://schemas.microsoft.com/office/powerpoint/2010/main" val="31393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061-7B27-40C6-96EA-58B6D554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Multi-source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1157B-F522-45ED-89DE-8F7DAEA90E55}"/>
              </a:ext>
            </a:extLst>
          </p:cNvPr>
          <p:cNvSpPr txBox="1"/>
          <p:nvPr/>
        </p:nvSpPr>
        <p:spPr>
          <a:xfrm>
            <a:off x="1295400" y="19812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&lt;IMG SRC=“http://otherwebsite/image.gif&gt;</a:t>
            </a:r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179B-8C3D-48A8-B084-387479058BD4}"/>
              </a:ext>
            </a:extLst>
          </p:cNvPr>
          <p:cNvSpPr txBox="1"/>
          <p:nvPr/>
        </p:nvSpPr>
        <p:spPr>
          <a:xfrm>
            <a:off x="3886200" y="4953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“IMG” is how you tell a page to put an image in the webpage. The source (SRC) or location can be any address reachable on the Internet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CB2C3-94D0-4F06-A6C7-6FD7AE88717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5800" y="3429000"/>
            <a:ext cx="14478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8ED-A789-4AD3-AAC8-3D7FD0F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Multi-source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1E625-9DD0-4023-A824-37901C816C30}"/>
              </a:ext>
            </a:extLst>
          </p:cNvPr>
          <p:cNvSpPr/>
          <p:nvPr/>
        </p:nvSpPr>
        <p:spPr>
          <a:xfrm>
            <a:off x="2971800" y="32004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217C8-16DB-4EAA-BD91-6FF26E4048AD}"/>
              </a:ext>
            </a:extLst>
          </p:cNvPr>
          <p:cNvSpPr/>
          <p:nvPr/>
        </p:nvSpPr>
        <p:spPr>
          <a:xfrm>
            <a:off x="1066800" y="2743200"/>
            <a:ext cx="1752600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LCD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C0157-71F9-454F-AC25-DB7ACD816315}"/>
              </a:ext>
            </a:extLst>
          </p:cNvPr>
          <p:cNvSpPr/>
          <p:nvPr/>
        </p:nvSpPr>
        <p:spPr>
          <a:xfrm>
            <a:off x="7582584" y="220980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589846-E593-4BF4-9CCE-FF58395DFD0A}"/>
              </a:ext>
            </a:extLst>
          </p:cNvPr>
          <p:cNvSpPr/>
          <p:nvPr/>
        </p:nvSpPr>
        <p:spPr>
          <a:xfrm rot="20234677">
            <a:off x="4768067" y="2158170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09BBABF-13E8-4BA7-B84E-33EECC3BB346}"/>
              </a:ext>
            </a:extLst>
          </p:cNvPr>
          <p:cNvSpPr/>
          <p:nvPr/>
        </p:nvSpPr>
        <p:spPr>
          <a:xfrm rot="20316097">
            <a:off x="4902626" y="2912327"/>
            <a:ext cx="2477184" cy="6096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&lt;IMG&gt;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28C346B-5718-47BB-8FE0-BC275F2A1B9D}"/>
              </a:ext>
            </a:extLst>
          </p:cNvPr>
          <p:cNvSpPr/>
          <p:nvPr/>
        </p:nvSpPr>
        <p:spPr>
          <a:xfrm flipH="1">
            <a:off x="1676400" y="2133600"/>
            <a:ext cx="16764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A3823-195E-4766-AA85-C7B11674257B}"/>
              </a:ext>
            </a:extLst>
          </p:cNvPr>
          <p:cNvSpPr txBox="1"/>
          <p:nvPr/>
        </p:nvSpPr>
        <p:spPr>
          <a:xfrm>
            <a:off x="2899397" y="1939687"/>
            <a:ext cx="279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</a:t>
            </a:r>
            <a:r>
              <a:rPr lang="en-US" dirty="0"/>
              <a:t> Request initial webpage.</a:t>
            </a:r>
          </a:p>
          <a:p>
            <a:r>
              <a:rPr lang="en-US" dirty="0"/>
              <a:t>     Begin displaying and</a:t>
            </a:r>
          </a:p>
          <a:p>
            <a:r>
              <a:rPr lang="en-US" dirty="0"/>
              <a:t>        request other</a:t>
            </a:r>
          </a:p>
          <a:p>
            <a:r>
              <a:rPr lang="en-US" dirty="0"/>
              <a:t>        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3434D-078E-4D01-8F23-AE3BD11D737D}"/>
              </a:ext>
            </a:extLst>
          </p:cNvPr>
          <p:cNvSpPr/>
          <p:nvPr/>
        </p:nvSpPr>
        <p:spPr>
          <a:xfrm>
            <a:off x="7620000" y="472440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9777CB-5786-4B7C-AA73-5B9CB76F1602}"/>
              </a:ext>
            </a:extLst>
          </p:cNvPr>
          <p:cNvSpPr/>
          <p:nvPr/>
        </p:nvSpPr>
        <p:spPr>
          <a:xfrm rot="1175602">
            <a:off x="5105510" y="4316258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image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7E5916F-3374-4F5A-86D9-9E921FD1E4D4}"/>
              </a:ext>
            </a:extLst>
          </p:cNvPr>
          <p:cNvSpPr/>
          <p:nvPr/>
        </p:nvSpPr>
        <p:spPr>
          <a:xfrm rot="1304387">
            <a:off x="4901603" y="4932885"/>
            <a:ext cx="2477184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4C6A8C26-5396-43AA-BBCE-55B4EED6B2EE}"/>
              </a:ext>
            </a:extLst>
          </p:cNvPr>
          <p:cNvSpPr/>
          <p:nvPr/>
        </p:nvSpPr>
        <p:spPr>
          <a:xfrm flipH="1" flipV="1">
            <a:off x="1676400" y="4803345"/>
            <a:ext cx="1676400" cy="868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D52CB-0598-47F9-A2A4-CC90CC011633}"/>
              </a:ext>
            </a:extLst>
          </p:cNvPr>
          <p:cNvSpPr txBox="1"/>
          <p:nvPr/>
        </p:nvSpPr>
        <p:spPr>
          <a:xfrm>
            <a:off x="2942982" y="5042152"/>
            <a:ext cx="215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(2)</a:t>
            </a:r>
            <a:r>
              <a:rPr lang="en-US" dirty="0"/>
              <a:t> request image</a:t>
            </a:r>
          </a:p>
          <a:p>
            <a:r>
              <a:rPr lang="en-US" dirty="0"/>
              <a:t>   Display image data </a:t>
            </a:r>
          </a:p>
          <a:p>
            <a:r>
              <a:rPr lang="en-US" dirty="0"/>
              <a:t>   as it arrives</a:t>
            </a:r>
          </a:p>
        </p:txBody>
      </p:sp>
    </p:spTree>
    <p:extLst>
      <p:ext uri="{BB962C8B-B14F-4D97-AF65-F5344CB8AC3E}">
        <p14:creationId xmlns:p14="http://schemas.microsoft.com/office/powerpoint/2010/main" val="28043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88410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1357</Words>
  <Application>Microsoft Office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Web Threats</vt:lpstr>
      <vt:lpstr>Browser to Website Security</vt:lpstr>
      <vt:lpstr>Trusting the Server (Backend)</vt:lpstr>
      <vt:lpstr>Trusting the Server (Frontend)</vt:lpstr>
      <vt:lpstr>Webpage Construction</vt:lpstr>
      <vt:lpstr>Multi-source Webpage</vt:lpstr>
      <vt:lpstr>Visualized Multi-source</vt:lpstr>
      <vt:lpstr>Dynamic webpage can READ itself!</vt:lpstr>
      <vt:lpstr>Potential Problem!!</vt:lpstr>
      <vt:lpstr>Preventing 3rd Party Attacks</vt:lpstr>
      <vt:lpstr>Websites CAN “Collaborate”</vt:lpstr>
      <vt:lpstr>Conspiracy How-To</vt:lpstr>
      <vt:lpstr>Broader Conspiracy</vt:lpstr>
      <vt:lpstr>Drive-by Downloads</vt:lpstr>
      <vt:lpstr>Drive-by Download Visual</vt:lpstr>
      <vt:lpstr>Requires Browser Issues Too!</vt:lpstr>
      <vt:lpstr>Profiling/Recon</vt:lpstr>
      <vt:lpstr>Web Logins</vt:lpstr>
      <vt:lpstr>Cross-Site Scripting (XSS)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14</cp:revision>
  <dcterms:created xsi:type="dcterms:W3CDTF">2020-11-09T22:50:53Z</dcterms:created>
  <dcterms:modified xsi:type="dcterms:W3CDTF">2021-11-10T23:28:09Z</dcterms:modified>
</cp:coreProperties>
</file>