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47"/>
  </p:notesMasterIdLst>
  <p:sldIdLst>
    <p:sldId id="256" r:id="rId2"/>
    <p:sldId id="428" r:id="rId3"/>
    <p:sldId id="320" r:id="rId4"/>
    <p:sldId id="371" r:id="rId5"/>
    <p:sldId id="332" r:id="rId6"/>
    <p:sldId id="270" r:id="rId7"/>
    <p:sldId id="321" r:id="rId8"/>
    <p:sldId id="322" r:id="rId9"/>
    <p:sldId id="323" r:id="rId10"/>
    <p:sldId id="327" r:id="rId11"/>
    <p:sldId id="324" r:id="rId12"/>
    <p:sldId id="326" r:id="rId13"/>
    <p:sldId id="328" r:id="rId14"/>
    <p:sldId id="346" r:id="rId15"/>
    <p:sldId id="365" r:id="rId16"/>
    <p:sldId id="271" r:id="rId17"/>
    <p:sldId id="366" r:id="rId18"/>
    <p:sldId id="367" r:id="rId19"/>
    <p:sldId id="368" r:id="rId20"/>
    <p:sldId id="369" r:id="rId21"/>
    <p:sldId id="370" r:id="rId22"/>
    <p:sldId id="374" r:id="rId23"/>
    <p:sldId id="375" r:id="rId24"/>
    <p:sldId id="331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2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E212C-8EC1-45E8-A090-66321417A2A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6860A-50A8-4689-BB2B-B359F9DD9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AA06-55FE-4C9A-B195-F38A22A17DF9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936E-39A2-4EF4-8F85-9EB74F3142A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77-4F0D-4A3B-A89F-11869D145AD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7E8D-1A38-419B-8529-14DC40E45D34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B23215-9776-480C-A5C8-0F64D1B17DF7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155D-030C-404C-B44D-AAF07C02891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A83-B52C-43ED-93B9-A34FD78658D3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AA2-70FD-4EF8-898A-1BCCF40B64B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3F5-3BD7-452B-BA5C-D3B5EACB726A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A14E-1417-488E-9E81-AC0A78AC0653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81C8-FC7F-4E0A-8F48-06843A7F8F4B}" type="datetime1">
              <a:rPr lang="en-US" smtClean="0"/>
              <a:t>11/17/2021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01D4D9-7748-474B-BB92-20459521299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1437/harddrive%20fro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s://pixabay.com/en/lake-landscape-mountain-river-202608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://openclipart.org/detail/166711/smiling-notebook-by-onsemelio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openclipart.org/detail/20369/computer-by-thilakarathna-2036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commons.wikimedia.org/wiki/File:Work_Man_Sitting.svg" TargetMode="External"/><Relationship Id="rId7" Type="http://schemas.openxmlformats.org/officeDocument/2006/relationships/hyperlink" Target="http://openclipart.org/detail/166711/smiling-notebook-by-onsemelio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openclipart.org/detail/20369/computer-by-thilakarathna-2036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alan-dean/4604833079/" TargetMode="External"/><Relationship Id="rId3" Type="http://schemas.openxmlformats.org/officeDocument/2006/relationships/hyperlink" Target="http://openclipart.org/detail/168412" TargetMode="External"/><Relationship Id="rId7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fingerprint-png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creativecommons.org/licenses/by/3.0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uman-humanity-silhouettes-camera-109103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202771/social-network-connections-by-pnx-202771" TargetMode="Externa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acionandujar.es/2015/11/06/coleccion-en-unidades-didacticas-de-experiencias-educativas-en-aprendizaje-cooperativ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blicdomainpictures.net/view-image.php?image=35693&amp;picture=store-shop-clip-art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creativecommons.org/licenses/by-nc-sa/3.0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file-icon-archive-storage-30905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533-4713-4638-88CC-CC86A05B9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8B2FE-BF6E-440F-9EF5-A7A7F162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77548"/>
          </a:xfrm>
        </p:spPr>
        <p:txBody>
          <a:bodyPr>
            <a:normAutofit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61422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B6A6-B1C8-44C9-A300-225D1D61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Database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88BD-668D-4BE7-B853-7F6CC96E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can also be configured with whole-</a:t>
            </a:r>
            <a:r>
              <a:rPr lang="en-US" sz="2800" dirty="0" err="1"/>
              <a:t>db</a:t>
            </a:r>
            <a:r>
              <a:rPr lang="en-US" sz="2800" dirty="0"/>
              <a:t> encryption</a:t>
            </a:r>
          </a:p>
          <a:p>
            <a:r>
              <a:rPr lang="en-US" sz="2800" dirty="0"/>
              <a:t>Example: </a:t>
            </a:r>
            <a:r>
              <a:rPr lang="fr-FR" sz="2800" dirty="0"/>
              <a:t>Enterprise Transparent Data </a:t>
            </a:r>
            <a:r>
              <a:rPr lang="fr-FR" sz="2800" dirty="0" err="1"/>
              <a:t>Encryption</a:t>
            </a:r>
            <a:r>
              <a:rPr lang="fr-FR" sz="2800" dirty="0"/>
              <a:t> (TDE)</a:t>
            </a:r>
          </a:p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enabled</a:t>
            </a:r>
            <a:r>
              <a:rPr lang="fr-FR" sz="2800" dirty="0"/>
              <a:t>, data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automatically</a:t>
            </a:r>
            <a:r>
              <a:rPr lang="fr-FR" sz="2800" dirty="0"/>
              <a:t> </a:t>
            </a:r>
            <a:r>
              <a:rPr lang="fr-FR" sz="2800" dirty="0" err="1"/>
              <a:t>encrypted</a:t>
            </a:r>
            <a:r>
              <a:rPr lang="fr-FR" sz="2800" dirty="0"/>
              <a:t>/</a:t>
            </a:r>
            <a:r>
              <a:rPr lang="fr-FR" sz="2800" dirty="0" err="1"/>
              <a:t>decrypted</a:t>
            </a:r>
            <a:endParaRPr lang="fr-FR" sz="2800" dirty="0"/>
          </a:p>
          <a:p>
            <a:r>
              <a:rPr lang="fr-FR" sz="2800" dirty="0"/>
              <a:t>This data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searched</a:t>
            </a:r>
            <a:r>
              <a:rPr lang="fr-FR" sz="2800" dirty="0"/>
              <a:t>, </a:t>
            </a:r>
            <a:r>
              <a:rPr lang="fr-FR" sz="2800" dirty="0" err="1"/>
              <a:t>indexed</a:t>
            </a:r>
            <a:r>
              <a:rPr lang="fr-FR" sz="2800" dirty="0"/>
              <a:t>, etc.</a:t>
            </a:r>
          </a:p>
          <a:p>
            <a:r>
              <a:rPr lang="fr-FR" sz="2800" dirty="0"/>
              <a:t>The point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application </a:t>
            </a:r>
            <a:r>
              <a:rPr lang="fr-FR" sz="2800" dirty="0" err="1"/>
              <a:t>encryption</a:t>
            </a:r>
            <a:r>
              <a:rPr lang="fr-FR" sz="2800" dirty="0"/>
              <a:t> varies </a:t>
            </a:r>
            <a:r>
              <a:rPr lang="fr-FR" sz="2800" dirty="0" err="1"/>
              <a:t>widely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3EB28-FB3D-4D06-A63D-4C30D684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B07-8E4C-4CBD-9927-F3B56EB9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0D3B-F89E-4296-B035-C4D45B76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provides a number of options for AES_ENCRYPT</a:t>
            </a:r>
          </a:p>
          <a:p>
            <a:r>
              <a:rPr lang="en-US" sz="2800" b="1" i="1" dirty="0"/>
              <a:t>MANY OF THEM ARE UNSAFE!</a:t>
            </a:r>
            <a:endParaRPr lang="en-US" sz="2800" dirty="0"/>
          </a:p>
          <a:p>
            <a:r>
              <a:rPr lang="en-US" sz="2800" dirty="0"/>
              <a:t>You should consult a cryptography expert before using!!!!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4A914-2B9F-4C41-84F3-D0B4B7C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DC23-664F-407C-9790-0DC8CE4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Disk 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206E3-12DE-4585-A0C0-D5BAF57C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156518-99E5-4DBA-97C8-86385F69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0448" y="2876975"/>
            <a:ext cx="2311103" cy="3331320"/>
          </a:xfrm>
          <a:prstGeom prst="rect">
            <a:avLst/>
          </a:prstGeom>
        </p:spPr>
      </p:pic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961E371-4FE8-48BF-B36E-D44AC026FBC4}"/>
              </a:ext>
            </a:extLst>
          </p:cNvPr>
          <p:cNvSpPr/>
          <p:nvPr/>
        </p:nvSpPr>
        <p:spPr>
          <a:xfrm>
            <a:off x="3496522" y="1573370"/>
            <a:ext cx="1595535" cy="7220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1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080A0F88-4D2E-4123-A230-0DF1187EB79C}"/>
              </a:ext>
            </a:extLst>
          </p:cNvPr>
          <p:cNvSpPr/>
          <p:nvPr/>
        </p:nvSpPr>
        <p:spPr>
          <a:xfrm rot="5400000">
            <a:off x="4935143" y="1907153"/>
            <a:ext cx="1072918" cy="85247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C34B3B-D58D-49FF-A284-20795E8993A4}"/>
              </a:ext>
            </a:extLst>
          </p:cNvPr>
          <p:cNvSpPr/>
          <p:nvPr/>
        </p:nvSpPr>
        <p:spPr>
          <a:xfrm>
            <a:off x="8196044" y="1518407"/>
            <a:ext cx="3280095" cy="3103927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Encrypted Drive Data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82B1BA7-B5A2-459A-A075-E11DA04E3F5D}"/>
              </a:ext>
            </a:extLst>
          </p:cNvPr>
          <p:cNvSpPr/>
          <p:nvPr/>
        </p:nvSpPr>
        <p:spPr>
          <a:xfrm>
            <a:off x="6679036" y="4359475"/>
            <a:ext cx="166382" cy="18316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D1D2B-077F-4CCF-B841-8277652DB8F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62227" y="1972967"/>
            <a:ext cx="1914176" cy="238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7FF74-EAC6-4BAB-AAC7-C62E7DF8531A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>
            <a:off x="6762227" y="4542635"/>
            <a:ext cx="3073865" cy="7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Internal Storage 14">
            <a:extLst>
              <a:ext uri="{FF2B5EF4-FFF2-40B4-BE49-F238E27FC236}">
                <a16:creationId xmlns:a16="http://schemas.microsoft.com/office/drawing/2014/main" id="{70748718-C43D-4E8D-B77C-DEECB8B8F9E9}"/>
              </a:ext>
            </a:extLst>
          </p:cNvPr>
          <p:cNvSpPr/>
          <p:nvPr/>
        </p:nvSpPr>
        <p:spPr>
          <a:xfrm>
            <a:off x="6703624" y="1611948"/>
            <a:ext cx="1595535" cy="7220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2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2E3903D-E2B4-4AC1-B5F4-239521391CC7}"/>
              </a:ext>
            </a:extLst>
          </p:cNvPr>
          <p:cNvSpPr/>
          <p:nvPr/>
        </p:nvSpPr>
        <p:spPr>
          <a:xfrm rot="5400000" flipV="1">
            <a:off x="5854620" y="1940439"/>
            <a:ext cx="1065793" cy="77877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831DC72-8EEC-4319-931B-9EE921750AD7}"/>
              </a:ext>
            </a:extLst>
          </p:cNvPr>
          <p:cNvSpPr/>
          <p:nvPr/>
        </p:nvSpPr>
        <p:spPr>
          <a:xfrm>
            <a:off x="7848600" y="4782646"/>
            <a:ext cx="4102608" cy="1542806"/>
          </a:xfrm>
          <a:prstGeom prst="wedgeRectCallout">
            <a:avLst>
              <a:gd name="adj1" fmla="val -66229"/>
              <a:gd name="adj2" fmla="val -374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Files, folders, etc. are automatically encrypted/decrypted. If the drive is stolen, nothing is readable.</a:t>
            </a:r>
          </a:p>
        </p:txBody>
      </p:sp>
    </p:spTree>
    <p:extLst>
      <p:ext uri="{BB962C8B-B14F-4D97-AF65-F5344CB8AC3E}">
        <p14:creationId xmlns:p14="http://schemas.microsoft.com/office/powerpoint/2010/main" val="4362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CA8-36F0-4B48-AF4E-317C7C96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Data-at-Rest Encryption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B7A3-3633-477D-A8B9-21B940EF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Strong cipher (e.g., AES) with a large key size (256 bit)</a:t>
            </a:r>
          </a:p>
          <a:p>
            <a:r>
              <a:rPr lang="en-US" sz="2800" dirty="0"/>
              <a:t>Should </a:t>
            </a:r>
            <a:r>
              <a:rPr lang="en-US" sz="2800" i="1" dirty="0"/>
              <a:t>Fail-Secure:</a:t>
            </a:r>
            <a:r>
              <a:rPr lang="en-US" sz="2800" dirty="0"/>
              <a:t> on failure, data remains encrypted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A5B6B-56E6-4A4A-B024-6DABF8FD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81A5-6890-43CF-83D4-D32890B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A81A-0BC9-484E-9433-9E2AD941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Recall that encryption does not “create” security</a:t>
            </a:r>
          </a:p>
          <a:p>
            <a:r>
              <a:rPr lang="en-US" sz="2800" dirty="0"/>
              <a:t>Other security components required to enforce policy</a:t>
            </a:r>
          </a:p>
          <a:p>
            <a:pPr lvl="1"/>
            <a:r>
              <a:rPr lang="en-US" sz="2400" b="1" dirty="0"/>
              <a:t>access controls </a:t>
            </a:r>
            <a:r>
              <a:rPr lang="en-US" sz="2400" dirty="0"/>
              <a:t>– limiting who has access to data</a:t>
            </a:r>
          </a:p>
          <a:p>
            <a:pPr lvl="1"/>
            <a:r>
              <a:rPr lang="en-US" sz="2400" b="1" dirty="0"/>
              <a:t>key management </a:t>
            </a:r>
            <a:r>
              <a:rPr lang="en-US" sz="2400" dirty="0"/>
              <a:t>– managing a key’s lifecycle</a:t>
            </a:r>
          </a:p>
          <a:p>
            <a:pPr lvl="1"/>
            <a:r>
              <a:rPr lang="en-US" sz="2400" b="1" dirty="0"/>
              <a:t>audits</a:t>
            </a:r>
            <a:r>
              <a:rPr lang="en-US" sz="2400" dirty="0"/>
              <a:t> – tracking crypto, access controls, keys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D0191-3DB8-4FDE-84D1-0AB8CF8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55E1-1641-4FF8-A0AE-3CF1FA1A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World of Big Data, Cloud Storage,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891F-E4B0-406F-8DE9-D1990A2C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tech world has changed drastically within the last decade</a:t>
            </a:r>
          </a:p>
          <a:p>
            <a:r>
              <a:rPr lang="en-US" sz="2800" dirty="0"/>
              <a:t>Companies are accelerating moving data resources to the cloud</a:t>
            </a:r>
          </a:p>
          <a:p>
            <a:r>
              <a:rPr lang="en-US" sz="2800" dirty="0"/>
              <a:t>Big data is… well, </a:t>
            </a:r>
            <a:r>
              <a:rPr lang="en-US" sz="2800" b="1" i="1" dirty="0"/>
              <a:t>big</a:t>
            </a:r>
            <a:r>
              <a:rPr lang="en-US" sz="2800" dirty="0"/>
              <a:t>. And technologies are changing to match</a:t>
            </a:r>
          </a:p>
          <a:p>
            <a:r>
              <a:rPr lang="en-US" sz="2800" dirty="0"/>
              <a:t>New technologies are introducing new security challenges</a:t>
            </a:r>
          </a:p>
          <a:p>
            <a:r>
              <a:rPr lang="en-US" sz="2800" dirty="0"/>
              <a:t>We’ll talk about just two:</a:t>
            </a:r>
          </a:p>
          <a:p>
            <a:pPr lvl="1"/>
            <a:r>
              <a:rPr lang="en-US" sz="2400" dirty="0"/>
              <a:t>Data Lakes</a:t>
            </a:r>
          </a:p>
          <a:p>
            <a:pPr lvl="1"/>
            <a:r>
              <a:rPr lang="en-US" sz="2400" dirty="0"/>
              <a:t>Cloud Storage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668F-33D8-441C-9B8B-B03C8E7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4DA-E7D3-4C5E-97AC-1FCADEB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9D975D-9CBE-4C1A-BA89-77758BD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C65DB-1F97-48A4-BFCB-C77572E73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8277" y="3051698"/>
            <a:ext cx="1364879" cy="189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0095C-C086-49F5-BD32-C40C945A5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59856" y="1123837"/>
            <a:ext cx="1946142" cy="194614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7AE2F4-0479-4DE7-A4EE-045956D40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64280" y="4466437"/>
            <a:ext cx="5511566" cy="1407953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9C2AF9C-43C0-48CF-8E27-AF7E0C5EBE73}"/>
              </a:ext>
            </a:extLst>
          </p:cNvPr>
          <p:cNvSpPr/>
          <p:nvPr/>
        </p:nvSpPr>
        <p:spPr>
          <a:xfrm rot="5400000">
            <a:off x="4898981" y="3011459"/>
            <a:ext cx="2125322" cy="1364878"/>
          </a:xfrm>
          <a:prstGeom prst="bentArrow">
            <a:avLst>
              <a:gd name="adj1" fmla="val 25000"/>
              <a:gd name="adj2" fmla="val 25000"/>
              <a:gd name="adj3" fmla="val 2561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0C6A774-7B93-4175-8CD6-B79DBDD32CAD}"/>
              </a:ext>
            </a:extLst>
          </p:cNvPr>
          <p:cNvSpPr/>
          <p:nvPr/>
        </p:nvSpPr>
        <p:spPr>
          <a:xfrm rot="5400000">
            <a:off x="4409958" y="3523220"/>
            <a:ext cx="1845249" cy="1258119"/>
          </a:xfrm>
          <a:prstGeom prst="bentArrow">
            <a:avLst>
              <a:gd name="adj1" fmla="val 25000"/>
              <a:gd name="adj2" fmla="val 25000"/>
              <a:gd name="adj3" fmla="val 2561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D159B86-FC0A-4048-A300-E43F8A62721E}"/>
              </a:ext>
            </a:extLst>
          </p:cNvPr>
          <p:cNvSpPr/>
          <p:nvPr/>
        </p:nvSpPr>
        <p:spPr>
          <a:xfrm>
            <a:off x="5996048" y="249036"/>
            <a:ext cx="3952763" cy="1946141"/>
          </a:xfrm>
          <a:prstGeom prst="wedgeRectCallout">
            <a:avLst>
              <a:gd name="adj1" fmla="val -21451"/>
              <a:gd name="adj2" fmla="val 1789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</a:t>
            </a:r>
            <a:r>
              <a:rPr lang="en-US" sz="2000" i="1" dirty="0"/>
              <a:t>data lake</a:t>
            </a:r>
            <a:r>
              <a:rPr lang="en-US" sz="2000" dirty="0"/>
              <a:t>  stores </a:t>
            </a:r>
            <a:r>
              <a:rPr lang="en-US" sz="2000" u="sng" dirty="0"/>
              <a:t>raw</a:t>
            </a:r>
            <a:r>
              <a:rPr lang="en-US" sz="2000" dirty="0"/>
              <a:t> data, from wide input sources, into a single logical store. Using search and “big data” engines, it provides discovery, analytics, reporting, and so forth.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7CB70-93A4-4D15-B61D-BC52BECF8918}"/>
              </a:ext>
            </a:extLst>
          </p:cNvPr>
          <p:cNvSpPr txBox="1"/>
          <p:nvPr/>
        </p:nvSpPr>
        <p:spPr>
          <a:xfrm>
            <a:off x="2190782" y="4175186"/>
            <a:ext cx="1418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Bob’s Sales </a:t>
            </a:r>
          </a:p>
          <a:p>
            <a:r>
              <a:rPr lang="en-US" sz="2000" dirty="0"/>
              <a:t>Office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34F56-2660-445D-AE0E-C49351AE9AC9}"/>
              </a:ext>
            </a:extLst>
          </p:cNvPr>
          <p:cNvSpPr txBox="1"/>
          <p:nvPr/>
        </p:nvSpPr>
        <p:spPr>
          <a:xfrm>
            <a:off x="1236694" y="2573058"/>
            <a:ext cx="2177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Alice’s engineering</a:t>
            </a:r>
          </a:p>
          <a:p>
            <a:r>
              <a:rPr lang="en-US" sz="2000" dirty="0"/>
              <a:t>team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DE7A128-3044-4475-A7C6-B6C38E7C1563}"/>
              </a:ext>
            </a:extLst>
          </p:cNvPr>
          <p:cNvSpPr/>
          <p:nvPr/>
        </p:nvSpPr>
        <p:spPr>
          <a:xfrm>
            <a:off x="8285582" y="5494914"/>
            <a:ext cx="2005626" cy="9712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Search/Data Engines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C24CE0B-A485-4B32-8DEC-3243F53B15B2}"/>
              </a:ext>
            </a:extLst>
          </p:cNvPr>
          <p:cNvSpPr/>
          <p:nvPr/>
        </p:nvSpPr>
        <p:spPr>
          <a:xfrm>
            <a:off x="8481527" y="2771192"/>
            <a:ext cx="793102" cy="239922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FC002BA-85A0-425B-B692-F2C2AFB25947}"/>
              </a:ext>
            </a:extLst>
          </p:cNvPr>
          <p:cNvSpPr/>
          <p:nvPr/>
        </p:nvSpPr>
        <p:spPr>
          <a:xfrm>
            <a:off x="8881294" y="3179959"/>
            <a:ext cx="793102" cy="1990454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1CCFD7A-3ACC-4758-9870-F47999505611}"/>
              </a:ext>
            </a:extLst>
          </p:cNvPr>
          <p:cNvSpPr/>
          <p:nvPr/>
        </p:nvSpPr>
        <p:spPr>
          <a:xfrm>
            <a:off x="9283362" y="3594317"/>
            <a:ext cx="793102" cy="157609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22EB65E-94EA-4056-B82E-6A1C995C3F4A}"/>
              </a:ext>
            </a:extLst>
          </p:cNvPr>
          <p:cNvSpPr/>
          <p:nvPr/>
        </p:nvSpPr>
        <p:spPr>
          <a:xfrm>
            <a:off x="4474680" y="556806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7CCB549-D11E-4AE4-8789-753F2D0E5694}"/>
              </a:ext>
            </a:extLst>
          </p:cNvPr>
          <p:cNvSpPr/>
          <p:nvPr/>
        </p:nvSpPr>
        <p:spPr>
          <a:xfrm>
            <a:off x="5504442" y="585782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B592CEC7-6B72-450E-9164-8EDFAB08D9C0}"/>
              </a:ext>
            </a:extLst>
          </p:cNvPr>
          <p:cNvSpPr/>
          <p:nvPr/>
        </p:nvSpPr>
        <p:spPr>
          <a:xfrm>
            <a:off x="6581782" y="543652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65A74-4817-4CFB-8F7A-2DFBC8BBC0F9}"/>
              </a:ext>
            </a:extLst>
          </p:cNvPr>
          <p:cNvSpPr txBox="1"/>
          <p:nvPr/>
        </p:nvSpPr>
        <p:spPr>
          <a:xfrm>
            <a:off x="643874" y="5810205"/>
            <a:ext cx="356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Interconnected Storage Devices</a:t>
            </a:r>
          </a:p>
          <a:p>
            <a:pPr algn="ctr"/>
            <a:r>
              <a:rPr lang="en-US" sz="2000" dirty="0"/>
              <a:t>(raw, unformatted data)</a:t>
            </a:r>
          </a:p>
        </p:txBody>
      </p:sp>
      <p:sp>
        <p:nvSpPr>
          <p:cNvPr id="19" name="Flowchart: Internal Storage 18">
            <a:extLst>
              <a:ext uri="{FF2B5EF4-FFF2-40B4-BE49-F238E27FC236}">
                <a16:creationId xmlns:a16="http://schemas.microsoft.com/office/drawing/2014/main" id="{F8E22DB8-6A35-4F35-A8A2-C0653763984D}"/>
              </a:ext>
            </a:extLst>
          </p:cNvPr>
          <p:cNvSpPr/>
          <p:nvPr/>
        </p:nvSpPr>
        <p:spPr>
          <a:xfrm>
            <a:off x="10076463" y="2509935"/>
            <a:ext cx="1530927" cy="136477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Reports, Analysis, Discovery, etc.</a:t>
            </a:r>
          </a:p>
        </p:txBody>
      </p:sp>
    </p:spTree>
    <p:extLst>
      <p:ext uri="{BB962C8B-B14F-4D97-AF65-F5344CB8AC3E}">
        <p14:creationId xmlns:p14="http://schemas.microsoft.com/office/powerpoint/2010/main" val="420282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4C91-C6C2-4BDD-BDAD-F749E394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Security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FEB7-68F2-4C5E-B12C-F1C34EC8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 stored together </a:t>
            </a:r>
            <a:r>
              <a:rPr lang="en-US" sz="2800" b="1" i="1" dirty="0"/>
              <a:t>IN ALL THREE STATES!</a:t>
            </a:r>
            <a:endParaRPr lang="en-US" sz="2800" dirty="0"/>
          </a:p>
          <a:p>
            <a:pPr lvl="1"/>
            <a:r>
              <a:rPr lang="en-US" sz="2400" dirty="0"/>
              <a:t>Where did data come from?</a:t>
            </a:r>
          </a:p>
          <a:p>
            <a:pPr lvl="1"/>
            <a:r>
              <a:rPr lang="en-US" sz="2400" dirty="0"/>
              <a:t>Who touched it?</a:t>
            </a:r>
          </a:p>
          <a:p>
            <a:pPr lvl="1"/>
            <a:r>
              <a:rPr lang="en-US" sz="2400" dirty="0"/>
              <a:t>Who is authorized to access it?</a:t>
            </a:r>
          </a:p>
          <a:p>
            <a:r>
              <a:rPr lang="en-US" sz="2800" dirty="0"/>
              <a:t>Encryption questions abound, especially for processing</a:t>
            </a:r>
          </a:p>
          <a:p>
            <a:r>
              <a:rPr lang="en-US" sz="2800" dirty="0"/>
              <a:t>Access control questions outside, </a:t>
            </a:r>
            <a:r>
              <a:rPr lang="en-US" sz="2800" i="1" dirty="0"/>
              <a:t>and inside</a:t>
            </a:r>
            <a:r>
              <a:rPr lang="en-US" sz="2800" dirty="0"/>
              <a:t>, the lake</a:t>
            </a:r>
          </a:p>
          <a:p>
            <a:pPr lvl="1"/>
            <a:r>
              <a:rPr lang="en-US" sz="2400" dirty="0"/>
              <a:t>Most of the advice I find is about outside access</a:t>
            </a:r>
          </a:p>
          <a:p>
            <a:pPr lvl="1"/>
            <a:r>
              <a:rPr lang="en-US" sz="2400" dirty="0"/>
              <a:t>But a “Data Lake” is a concept on top of hardware. Who has access?</a:t>
            </a:r>
          </a:p>
          <a:p>
            <a:r>
              <a:rPr lang="en-US" sz="2800" b="1" i="1" dirty="0"/>
              <a:t>Some experts recommend not storing PII in Data Lakes!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9838-294D-4A10-B790-BBCF2824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5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4BE6-24EA-4787-A9AA-CC52411A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E5F5-6E74-4B19-A5FE-03DD6275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I’m not criticizing Data Lakes</a:t>
            </a:r>
          </a:p>
          <a:p>
            <a:r>
              <a:rPr lang="en-US" sz="2800" dirty="0"/>
              <a:t>But when tech changes, security implications change too</a:t>
            </a:r>
          </a:p>
          <a:p>
            <a:r>
              <a:rPr lang="en-US" sz="2800" dirty="0"/>
              <a:t>Note: poorly used Data Lakes are called Data Swamps</a:t>
            </a:r>
          </a:p>
          <a:p>
            <a:r>
              <a:rPr lang="en-US" sz="2800" dirty="0"/>
              <a:t>Can data in a Data Swamp be properly secured?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6229-AFBD-4FF0-92D4-97103936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6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70E8-2E0C-4A49-BBD2-BAFD8308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br>
              <a:rPr lang="en-US" dirty="0"/>
            </a:br>
            <a:r>
              <a:rPr lang="en-US" dirty="0"/>
              <a:t>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F1BB64-4560-4840-9281-D8FCB46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FD341-D08F-436E-A7A8-007DCA8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9583" y="2944083"/>
            <a:ext cx="1364879" cy="1894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A9992-6B63-4BFD-846B-E5FE0E005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4493" y="2864244"/>
            <a:ext cx="1946142" cy="1946142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733F1E72-25A9-46AA-8F24-9087B6ADE889}"/>
              </a:ext>
            </a:extLst>
          </p:cNvPr>
          <p:cNvSpPr/>
          <p:nvPr/>
        </p:nvSpPr>
        <p:spPr>
          <a:xfrm>
            <a:off x="5000050" y="123758"/>
            <a:ext cx="4906373" cy="214187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E02-151A-4C67-9F41-C530E9CA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3533520" y="2944083"/>
            <a:ext cx="1721946" cy="1376895"/>
          </a:xfrm>
          <a:prstGeom prst="rect">
            <a:avLst/>
          </a:prstGeom>
        </p:spPr>
      </p:pic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D1984113-C906-445A-B692-DD6A396BF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097895" y="2944083"/>
            <a:ext cx="1086865" cy="1156239"/>
          </a:xfrm>
          <a:prstGeom prst="rect">
            <a:avLst/>
          </a:prstGeom>
        </p:spPr>
      </p:pic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4CDDF0B-6949-41DF-9098-95366DC7735B}"/>
              </a:ext>
            </a:extLst>
          </p:cNvPr>
          <p:cNvSpPr/>
          <p:nvPr/>
        </p:nvSpPr>
        <p:spPr>
          <a:xfrm>
            <a:off x="5914451" y="126726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7E80DCA-244E-4E53-B87B-9DD16D4548EE}"/>
              </a:ext>
            </a:extLst>
          </p:cNvPr>
          <p:cNvSpPr/>
          <p:nvPr/>
        </p:nvSpPr>
        <p:spPr>
          <a:xfrm>
            <a:off x="6996036" y="5820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C65870D-E059-47CA-81E8-E98F23BAD56C}"/>
              </a:ext>
            </a:extLst>
          </p:cNvPr>
          <p:cNvSpPr/>
          <p:nvPr/>
        </p:nvSpPr>
        <p:spPr>
          <a:xfrm>
            <a:off x="8227546" y="119469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0A9C16F-A553-4800-BD01-8AF7D940B3BF}"/>
              </a:ext>
            </a:extLst>
          </p:cNvPr>
          <p:cNvSpPr/>
          <p:nvPr/>
        </p:nvSpPr>
        <p:spPr>
          <a:xfrm>
            <a:off x="5553512" y="4788101"/>
            <a:ext cx="3588434" cy="1487851"/>
          </a:xfrm>
          <a:prstGeom prst="wedgeRectCallout">
            <a:avLst>
              <a:gd name="adj1" fmla="val 4502"/>
              <a:gd name="adj2" fmla="val -2106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 </a:t>
            </a:r>
            <a:r>
              <a:rPr lang="en-US" sz="2000" i="1" dirty="0"/>
              <a:t>cloud</a:t>
            </a:r>
            <a:r>
              <a:rPr lang="en-US" sz="2000" dirty="0"/>
              <a:t> started out as purely storage, but now is used for processing and entire enterprise infrastructures.</a:t>
            </a:r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E3AC661A-E009-4FFB-A25E-D7BEC59E259F}"/>
              </a:ext>
            </a:extLst>
          </p:cNvPr>
          <p:cNvSpPr/>
          <p:nvPr/>
        </p:nvSpPr>
        <p:spPr>
          <a:xfrm>
            <a:off x="5946455" y="2168656"/>
            <a:ext cx="780916" cy="189494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033CB51B-DE33-468F-8F59-70F9F3756070}"/>
              </a:ext>
            </a:extLst>
          </p:cNvPr>
          <p:cNvSpPr/>
          <p:nvPr/>
        </p:nvSpPr>
        <p:spPr>
          <a:xfrm flipH="1">
            <a:off x="8139285" y="2168655"/>
            <a:ext cx="801977" cy="189494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A6C-F639-489C-BA85-A6499C10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ED3A-0393-478F-95C8-D42C0489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HAC</a:t>
            </a:r>
            <a:r>
              <a:rPr lang="en-US" dirty="0"/>
              <a:t> – </a:t>
            </a:r>
            <a:r>
              <a:rPr lang="en-US" i="1" dirty="0"/>
              <a:t>Handbook of Applied Cryptography </a:t>
            </a:r>
            <a:r>
              <a:rPr lang="en-US" dirty="0"/>
              <a:t>by </a:t>
            </a:r>
            <a:r>
              <a:rPr lang="nl-NL" dirty="0"/>
              <a:t>Alfred J. Menezes, Paul C. van Oorschotm and Scott A. Vanstone (CRC Press, 2001)</a:t>
            </a:r>
            <a:endParaRPr lang="en-US" dirty="0"/>
          </a:p>
          <a:p>
            <a:r>
              <a:rPr lang="en-US" b="1" i="1" u="sng" dirty="0"/>
              <a:t>O’Keefe</a:t>
            </a:r>
            <a:r>
              <a:rPr lang="en-US" dirty="0"/>
              <a:t> – </a:t>
            </a:r>
            <a:r>
              <a:rPr lang="en-US" i="1" dirty="0"/>
              <a:t>Ethical Data and Information Management</a:t>
            </a:r>
            <a:r>
              <a:rPr lang="en-US" dirty="0"/>
              <a:t> by Katherine O’Keefe and </a:t>
            </a:r>
            <a:r>
              <a:rPr lang="en-US" dirty="0" err="1"/>
              <a:t>Daragh</a:t>
            </a:r>
            <a:r>
              <a:rPr lang="en-US" dirty="0"/>
              <a:t> O Brien (Kogan Page, 2018).</a:t>
            </a:r>
          </a:p>
          <a:p>
            <a:r>
              <a:rPr lang="en-US" b="1" i="1" u="sng" dirty="0"/>
              <a:t>McGilvray</a:t>
            </a:r>
            <a:r>
              <a:rPr lang="en-US" dirty="0"/>
              <a:t> - </a:t>
            </a:r>
            <a:r>
              <a:rPr lang="en-US" i="1" dirty="0"/>
              <a:t>Executing Data Quality Projects: Ten Steps to Quality Data and Trusted Information™ </a:t>
            </a:r>
            <a:r>
              <a:rPr lang="en-US" dirty="0"/>
              <a:t>by Danette McGilvray (Morgan Kaufmann, 2008)</a:t>
            </a:r>
          </a:p>
          <a:p>
            <a:r>
              <a:rPr lang="en-US" b="1" i="1" u="sng" dirty="0"/>
              <a:t>English</a:t>
            </a:r>
            <a:r>
              <a:rPr lang="en-US" dirty="0"/>
              <a:t> – Larry English, Improving Data Warehouse and Business Information Quality (John Wiley &amp; Sons, 1999).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A733-C1AE-4994-A3A4-6DB2399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0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714-0194-4A3C-B057-D936C84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Security Mindset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3828-0871-4A4B-883B-36BD0CF8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Clouds </a:t>
            </a:r>
            <a:r>
              <a:rPr lang="en-US" sz="2800" b="1" i="1" dirty="0"/>
              <a:t>can</a:t>
            </a:r>
            <a:r>
              <a:rPr lang="en-US" sz="2800" dirty="0"/>
              <a:t> be more secure than many enterprises</a:t>
            </a:r>
          </a:p>
          <a:p>
            <a:r>
              <a:rPr lang="en-US" sz="2800" dirty="0"/>
              <a:t>However incentivize users to </a:t>
            </a:r>
            <a:r>
              <a:rPr lang="en-US" sz="2800" b="1" i="1" dirty="0"/>
              <a:t>stop thinking about security</a:t>
            </a:r>
            <a:endParaRPr lang="en-US" sz="2800" dirty="0"/>
          </a:p>
          <a:p>
            <a:r>
              <a:rPr lang="en-US" sz="2800" dirty="0"/>
              <a:t>A CEO told me: “We’re secure. </a:t>
            </a:r>
            <a:r>
              <a:rPr lang="en-US" sz="2800" b="1" i="1" dirty="0"/>
              <a:t>We use the cloud</a:t>
            </a:r>
            <a:r>
              <a:rPr lang="en-US" sz="2800" dirty="0"/>
              <a:t>.”</a:t>
            </a:r>
          </a:p>
          <a:p>
            <a:r>
              <a:rPr lang="en-US" sz="2800" dirty="0"/>
              <a:t>There is no security free lunch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370DF-4982-4BFA-B9D2-9CC557E3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70E8-2E0C-4A49-BBD2-BAFD8308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Cloud</a:t>
            </a:r>
            <a:br>
              <a:rPr lang="en-US" dirty="0"/>
            </a:br>
            <a:r>
              <a:rPr lang="en-US" dirty="0"/>
              <a:t>Security </a:t>
            </a:r>
            <a:br>
              <a:rPr lang="en-US" dirty="0"/>
            </a:br>
            <a:r>
              <a:rPr lang="en-US" dirty="0"/>
              <a:t>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DA37B-EDBA-49FA-B10E-B1479F8F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FD341-D08F-436E-A7A8-007DCA8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9583" y="2944083"/>
            <a:ext cx="1364879" cy="1894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A9992-6B63-4BFD-846B-E5FE0E005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4493" y="2864244"/>
            <a:ext cx="1946142" cy="1946142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733F1E72-25A9-46AA-8F24-9087B6ADE889}"/>
              </a:ext>
            </a:extLst>
          </p:cNvPr>
          <p:cNvSpPr/>
          <p:nvPr/>
        </p:nvSpPr>
        <p:spPr>
          <a:xfrm>
            <a:off x="5000050" y="123758"/>
            <a:ext cx="4906373" cy="214187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E02-151A-4C67-9F41-C530E9CA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3533520" y="2944083"/>
            <a:ext cx="1721946" cy="1376895"/>
          </a:xfrm>
          <a:prstGeom prst="rect">
            <a:avLst/>
          </a:prstGeom>
        </p:spPr>
      </p:pic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D1984113-C906-445A-B692-DD6A396BF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097895" y="2944083"/>
            <a:ext cx="1086865" cy="1156239"/>
          </a:xfrm>
          <a:prstGeom prst="rect">
            <a:avLst/>
          </a:prstGeom>
        </p:spPr>
      </p:pic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4CDDF0B-6949-41DF-9098-95366DC7735B}"/>
              </a:ext>
            </a:extLst>
          </p:cNvPr>
          <p:cNvSpPr/>
          <p:nvPr/>
        </p:nvSpPr>
        <p:spPr>
          <a:xfrm>
            <a:off x="5914451" y="126726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7E80DCA-244E-4E53-B87B-9DD16D4548EE}"/>
              </a:ext>
            </a:extLst>
          </p:cNvPr>
          <p:cNvSpPr/>
          <p:nvPr/>
        </p:nvSpPr>
        <p:spPr>
          <a:xfrm>
            <a:off x="6996036" y="5820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C65870D-E059-47CA-81E8-E98F23BAD56C}"/>
              </a:ext>
            </a:extLst>
          </p:cNvPr>
          <p:cNvSpPr/>
          <p:nvPr/>
        </p:nvSpPr>
        <p:spPr>
          <a:xfrm>
            <a:off x="8227546" y="119469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0A9C16F-A553-4800-BD01-8AF7D940B3BF}"/>
              </a:ext>
            </a:extLst>
          </p:cNvPr>
          <p:cNvSpPr/>
          <p:nvPr/>
        </p:nvSpPr>
        <p:spPr>
          <a:xfrm>
            <a:off x="408072" y="3116127"/>
            <a:ext cx="3244370" cy="1946142"/>
          </a:xfrm>
          <a:prstGeom prst="wedgeRectCallout">
            <a:avLst>
              <a:gd name="adj1" fmla="val 105274"/>
              <a:gd name="adj2" fmla="val -11426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Some cloud vendors don’t encrypt the data-at-rest. But for those who do, the enterprise still needs a key management architecture.</a:t>
            </a:r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E3AC661A-E009-4FFB-A25E-D7BEC59E259F}"/>
              </a:ext>
            </a:extLst>
          </p:cNvPr>
          <p:cNvSpPr/>
          <p:nvPr/>
        </p:nvSpPr>
        <p:spPr>
          <a:xfrm>
            <a:off x="5946455" y="2168656"/>
            <a:ext cx="780916" cy="189494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033CB51B-DE33-468F-8F59-70F9F3756070}"/>
              </a:ext>
            </a:extLst>
          </p:cNvPr>
          <p:cNvSpPr/>
          <p:nvPr/>
        </p:nvSpPr>
        <p:spPr>
          <a:xfrm flipH="1">
            <a:off x="8139285" y="2168655"/>
            <a:ext cx="801977" cy="189494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39837C8-0E37-4E6C-8D82-1F728EA3B00A}"/>
              </a:ext>
            </a:extLst>
          </p:cNvPr>
          <p:cNvSpPr/>
          <p:nvPr/>
        </p:nvSpPr>
        <p:spPr>
          <a:xfrm>
            <a:off x="4394493" y="5101060"/>
            <a:ext cx="2818609" cy="1487851"/>
          </a:xfrm>
          <a:prstGeom prst="wedgeRectCallout">
            <a:avLst>
              <a:gd name="adj1" fmla="val 17930"/>
              <a:gd name="adj2" fmla="val -120991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User Access Control Policies are still determined by the enterprise, not the cloud provider.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C34973A-85C3-40F8-9A98-8D0C477A00AF}"/>
              </a:ext>
            </a:extLst>
          </p:cNvPr>
          <p:cNvSpPr/>
          <p:nvPr/>
        </p:nvSpPr>
        <p:spPr>
          <a:xfrm>
            <a:off x="8918456" y="229232"/>
            <a:ext cx="3244370" cy="1487851"/>
          </a:xfrm>
          <a:prstGeom prst="wedgeRectCallout">
            <a:avLst>
              <a:gd name="adj1" fmla="val -58480"/>
              <a:gd name="adj2" fmla="val 4017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Even when data is encrypted, it is often decrypted for processing. Data-in-use security can be a concern.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E281A47-8DFC-4A6F-BB78-C38A24AE2A5B}"/>
              </a:ext>
            </a:extLst>
          </p:cNvPr>
          <p:cNvSpPr/>
          <p:nvPr/>
        </p:nvSpPr>
        <p:spPr>
          <a:xfrm>
            <a:off x="7570278" y="5101060"/>
            <a:ext cx="2818609" cy="1487851"/>
          </a:xfrm>
          <a:prstGeom prst="wedgeRectCallout">
            <a:avLst>
              <a:gd name="adj1" fmla="val -21132"/>
              <a:gd name="adj2" fmla="val -12349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Privacy requirements, regulatory burdens, and accountability remain with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357296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2C6F-74AA-4C21-9517-BEEBE8E5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Usability/ Security</a:t>
            </a:r>
            <a:br>
              <a:rPr lang="en-US" dirty="0"/>
            </a:br>
            <a:r>
              <a:rPr lang="en-US" dirty="0"/>
              <a:t>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7576-577B-4D93-9BC4-AC2AC51F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fundamental tension between usability &amp; security</a:t>
            </a:r>
          </a:p>
          <a:p>
            <a:r>
              <a:rPr lang="en-US" sz="2800" dirty="0"/>
              <a:t>For example, take big data. </a:t>
            </a:r>
          </a:p>
          <a:p>
            <a:pPr lvl="1"/>
            <a:r>
              <a:rPr lang="en-US" sz="2400" dirty="0"/>
              <a:t>Bigger data sets</a:t>
            </a:r>
          </a:p>
          <a:p>
            <a:pPr lvl="1"/>
            <a:r>
              <a:rPr lang="en-US" sz="2400" dirty="0"/>
              <a:t>Search and analysis engines reveal valuable insights</a:t>
            </a:r>
          </a:p>
          <a:p>
            <a:pPr lvl="1"/>
            <a:r>
              <a:rPr lang="en-US" sz="2400" dirty="0"/>
              <a:t>Hence, why data is the “oil of the 21</a:t>
            </a:r>
            <a:r>
              <a:rPr lang="en-US" sz="2400" baseline="30000" dirty="0"/>
              <a:t>st</a:t>
            </a:r>
            <a:r>
              <a:rPr lang="en-US" sz="2400" dirty="0"/>
              <a:t> century”</a:t>
            </a:r>
          </a:p>
          <a:p>
            <a:r>
              <a:rPr lang="en-US" sz="2800" dirty="0"/>
              <a:t>Problem: data must (usually) be decrypted for analysis</a:t>
            </a:r>
          </a:p>
          <a:p>
            <a:r>
              <a:rPr lang="en-US" sz="2800" dirty="0"/>
              <a:t>This is a potential security, privacy, regulatory hazard!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51CA-D230-41CC-BA90-DD0FA87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6850-0A5C-4314-8B7F-55A9475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Gmail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E6E7-A015-4B33-B811-0D1C4A2D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still use Google mail for personal and business</a:t>
            </a:r>
          </a:p>
          <a:p>
            <a:r>
              <a:rPr lang="en-US" sz="2800" dirty="0"/>
              <a:t>I do not end-to-end encrypt my mail</a:t>
            </a:r>
          </a:p>
          <a:p>
            <a:pPr lvl="1"/>
            <a:r>
              <a:rPr lang="en-US" sz="2400" dirty="0"/>
              <a:t>It is encrypted “at rest” on Google servers</a:t>
            </a:r>
          </a:p>
          <a:p>
            <a:pPr lvl="1"/>
            <a:r>
              <a:rPr lang="en-US" sz="2400" dirty="0"/>
              <a:t>But it is un-encrypted and analyzed by Gmail search servers</a:t>
            </a:r>
          </a:p>
          <a:p>
            <a:r>
              <a:rPr lang="en-US" sz="2800" dirty="0"/>
              <a:t>I could use </a:t>
            </a:r>
            <a:r>
              <a:rPr lang="en-US" sz="2800" b="1" i="1" dirty="0"/>
              <a:t>proton mail</a:t>
            </a:r>
            <a:r>
              <a:rPr lang="en-US" sz="2800" dirty="0"/>
              <a:t> for end-to-end security but I don’t.</a:t>
            </a:r>
          </a:p>
          <a:p>
            <a:r>
              <a:rPr lang="en-US" sz="2800" dirty="0"/>
              <a:t>Why? Because I’ve come to rely on Gmail search.</a:t>
            </a:r>
          </a:p>
          <a:p>
            <a:pPr lvl="1"/>
            <a:r>
              <a:rPr lang="en-US" sz="2400" dirty="0"/>
              <a:t>I’m not sure I could function without this search capability</a:t>
            </a:r>
          </a:p>
          <a:p>
            <a:pPr lvl="1"/>
            <a:r>
              <a:rPr lang="en-US" sz="2400" dirty="0"/>
              <a:t>Unfortunately, I have to trust Google with my data for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A3EC-37FE-49E1-A227-F614210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7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Privacy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F6DE1-60B2-4D72-9285-C4CB7C6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13330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 Privacy: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is the relationship between dissemination of data and the gathering/use/management thereof. It includes legal, policy, and technical issues. 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For our class, we will only talk about the technology issues.</a:t>
            </a:r>
            <a:endParaRPr 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6100F-12B7-402A-9951-86AA6588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1546B0-9DA1-47BC-8E4B-4C444FF9265D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Who cares?</a:t>
            </a:r>
          </a:p>
        </p:txBody>
      </p:sp>
    </p:spTree>
    <p:extLst>
      <p:ext uri="{BB962C8B-B14F-4D97-AF65-F5344CB8AC3E}">
        <p14:creationId xmlns:p14="http://schemas.microsoft.com/office/powerpoint/2010/main" val="6015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</a:t>
            </a:r>
            <a:br>
              <a:rPr lang="en-US" dirty="0"/>
            </a:br>
            <a:r>
              <a:rPr lang="en-US" dirty="0"/>
              <a:t>matters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DF41-37C5-4CC6-A7A9-914A99E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Privacy: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relationship between dissemination of data and the gathering/use/management thereof. It includes legal, policy, and technical issues. 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our class, we will only talk about the technology issues.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029200" y="3381276"/>
            <a:ext cx="3505543" cy="2717520"/>
          </a:xfrm>
          <a:prstGeom prst="wedgeEllipseCallout">
            <a:avLst>
              <a:gd name="adj1" fmla="val -50858"/>
              <a:gd name="adj2" fmla="val -305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People care because data collected about them could be used to manipulate, rob, embarrass, blackmail, or even control them.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Control them?!</a:t>
            </a:r>
          </a:p>
        </p:txBody>
      </p:sp>
    </p:spTree>
    <p:extLst>
      <p:ext uri="{BB962C8B-B14F-4D97-AF65-F5344CB8AC3E}">
        <p14:creationId xmlns:p14="http://schemas.microsoft.com/office/powerpoint/2010/main" val="173112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A2E-4117-4249-A0ED-4CC5EE38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35" y="815071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as </a:t>
            </a:r>
            <a:br>
              <a:rPr lang="en-US" dirty="0"/>
            </a:br>
            <a:r>
              <a:rPr lang="en-US" dirty="0"/>
              <a:t>a Means</a:t>
            </a:r>
            <a:br>
              <a:rPr lang="en-US" dirty="0"/>
            </a:br>
            <a:r>
              <a:rPr lang="en-US" dirty="0"/>
              <a:t>of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16350-2767-40A1-BA38-ED4EF1A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6D7DE1D-3F45-4CC9-AD65-B15D6B6D1403}"/>
              </a:ext>
            </a:extLst>
          </p:cNvPr>
          <p:cNvSpPr/>
          <p:nvPr/>
        </p:nvSpPr>
        <p:spPr>
          <a:xfrm>
            <a:off x="3431097" y="360784"/>
            <a:ext cx="4341303" cy="1897225"/>
          </a:xfrm>
          <a:prstGeom prst="wedgeEllipseCallout">
            <a:avLst>
              <a:gd name="adj1" fmla="val -49413"/>
              <a:gd name="adj2" fmla="val 2996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control. Some experts are concerned that genetics might be used to control where you live or go to school.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56E3D3A-D7B9-457C-9F24-D16014C07C78}"/>
              </a:ext>
            </a:extLst>
          </p:cNvPr>
          <p:cNvSpPr/>
          <p:nvPr/>
        </p:nvSpPr>
        <p:spPr>
          <a:xfrm>
            <a:off x="7772400" y="1324950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Where you live? Go to school? How?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5FE79E3-4CED-4806-8197-3FE7DA24FFA5}"/>
              </a:ext>
            </a:extLst>
          </p:cNvPr>
          <p:cNvSpPr/>
          <p:nvPr/>
        </p:nvSpPr>
        <p:spPr>
          <a:xfrm>
            <a:off x="3666930" y="2304711"/>
            <a:ext cx="4341303" cy="1992708"/>
          </a:xfrm>
          <a:prstGeom prst="wedgeEllipseCallout">
            <a:avLst>
              <a:gd name="adj1" fmla="val -55403"/>
              <a:gd name="adj2" fmla="val 48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 condo association forces you to submit to a DNA test. If you have a predisposition to Alzheimer’s disease, you can’t live there.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361831E-35FC-4BA6-809A-1CCBA174B3C0}"/>
              </a:ext>
            </a:extLst>
          </p:cNvPr>
          <p:cNvSpPr/>
          <p:nvPr/>
        </p:nvSpPr>
        <p:spPr>
          <a:xfrm>
            <a:off x="7772399" y="3299951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terrible!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56F9E4D-A666-46EB-A67D-9C36956E93DF}"/>
              </a:ext>
            </a:extLst>
          </p:cNvPr>
          <p:cNvSpPr/>
          <p:nvPr/>
        </p:nvSpPr>
        <p:spPr>
          <a:xfrm>
            <a:off x="3666930" y="4344121"/>
            <a:ext cx="4105469" cy="2377354"/>
          </a:xfrm>
          <a:prstGeom prst="wedgeEllipseCallout">
            <a:avLst>
              <a:gd name="adj1" fmla="val -54790"/>
              <a:gd name="adj2" fmla="val -154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And right now, some feel Big Data is being used to exploit individuals with addiction issues. Is that “control” or just “manipulation”?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62A7A62-87FC-4FAC-93CA-8F26D22D22A0}"/>
              </a:ext>
            </a:extLst>
          </p:cNvPr>
          <p:cNvSpPr/>
          <p:nvPr/>
        </p:nvSpPr>
        <p:spPr>
          <a:xfrm>
            <a:off x="7878146" y="5103846"/>
            <a:ext cx="3704253" cy="1642189"/>
          </a:xfrm>
          <a:prstGeom prst="wedgeEllipseCallout">
            <a:avLst>
              <a:gd name="adj1" fmla="val 56356"/>
              <a:gd name="adj2" fmla="val 1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Ugh! It doesn’t matter!</a:t>
            </a:r>
          </a:p>
        </p:txBody>
      </p:sp>
    </p:spTree>
    <p:extLst>
      <p:ext uri="{BB962C8B-B14F-4D97-AF65-F5344CB8AC3E}">
        <p14:creationId xmlns:p14="http://schemas.microsoft.com/office/powerpoint/2010/main" val="237113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vs </a:t>
            </a:r>
            <a:br>
              <a:rPr lang="en-US" dirty="0"/>
            </a:br>
            <a:r>
              <a:rPr lang="en-US" dirty="0"/>
              <a:t>Law vs </a:t>
            </a:r>
            <a:br>
              <a:rPr lang="en-US" dirty="0"/>
            </a:br>
            <a:r>
              <a:rPr lang="en-US" dirty="0"/>
              <a:t>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8476A-4B5F-42E0-B340-ED1866A3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9175" y="1467713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055727" y="3661809"/>
            <a:ext cx="4096662" cy="2490723"/>
          </a:xfrm>
          <a:prstGeom prst="wedgeEllipseCallout">
            <a:avLst>
              <a:gd name="adj1" fmla="val -50858"/>
              <a:gd name="adj2" fmla="val -305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Maybe. But we also have to develop technologies that can keep </a:t>
            </a:r>
            <a:r>
              <a:rPr lang="en-US" sz="2000" b="1" i="1" dirty="0">
                <a:latin typeface="Comic Sans MS" panose="030F0702030302020204" pitchFamily="66" charset="0"/>
              </a:rPr>
              <a:t>data private</a:t>
            </a:r>
            <a:r>
              <a:rPr lang="en-US" sz="2000" dirty="0">
                <a:latin typeface="Comic Sans MS" panose="030F0702030302020204" pitchFamily="66" charset="0"/>
              </a:rPr>
              <a:t> so that there isn’t even the option to disseminate.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8142858" y="302743"/>
            <a:ext cx="3585722" cy="2123216"/>
          </a:xfrm>
          <a:prstGeom prst="wedgeEllipseCallout">
            <a:avLst>
              <a:gd name="adj1" fmla="val -53511"/>
              <a:gd name="adj2" fmla="val 1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But shouldn’t we just pass laws banning these kinds of activities?</a:t>
            </a:r>
          </a:p>
        </p:txBody>
      </p:sp>
    </p:spTree>
    <p:extLst>
      <p:ext uri="{BB962C8B-B14F-4D97-AF65-F5344CB8AC3E}">
        <p14:creationId xmlns:p14="http://schemas.microsoft.com/office/powerpoint/2010/main" val="418680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FE60-E822-4644-B432-ACEC715B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vs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237A-4D51-4D87-B257-0F1BE5C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“owns” data about you?  (legal/political question)</a:t>
            </a:r>
          </a:p>
          <a:p>
            <a:r>
              <a:rPr lang="en-US" sz="2800" dirty="0"/>
              <a:t>In Europe, laws require that you own the data about you</a:t>
            </a:r>
          </a:p>
          <a:p>
            <a:r>
              <a:rPr lang="en-US" sz="2800" dirty="0"/>
              <a:t>In the United States, laws are generally moving towards this</a:t>
            </a:r>
          </a:p>
          <a:p>
            <a:r>
              <a:rPr lang="en-US" sz="2800" dirty="0"/>
              <a:t>One who handles data for another: a </a:t>
            </a:r>
            <a:r>
              <a:rPr lang="en-US" sz="2800" b="1" i="1" dirty="0"/>
              <a:t>data steward</a:t>
            </a:r>
            <a:r>
              <a:rPr lang="en-US" sz="2800" dirty="0"/>
              <a:t>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320E5-02E0-420B-8BEB-131D646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A6761-82BA-49CD-ADA6-D0DEC9E14225}"/>
              </a:ext>
            </a:extLst>
          </p:cNvPr>
          <p:cNvSpPr txBox="1"/>
          <p:nvPr/>
        </p:nvSpPr>
        <p:spPr>
          <a:xfrm>
            <a:off x="8538194" y="6075144"/>
            <a:ext cx="329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McGilvray</a:t>
            </a:r>
            <a:r>
              <a:rPr lang="en-US" i="1" dirty="0"/>
              <a:t>,</a:t>
            </a:r>
            <a:r>
              <a:rPr lang="en-US" dirty="0"/>
              <a:t> pp. 53-54</a:t>
            </a:r>
          </a:p>
          <a:p>
            <a:r>
              <a:rPr lang="en-US" dirty="0"/>
              <a:t>    </a:t>
            </a:r>
            <a:r>
              <a:rPr lang="en-US" b="1" dirty="0"/>
              <a:t>O’Keefe</a:t>
            </a:r>
            <a:r>
              <a:rPr lang="en-US" dirty="0"/>
              <a:t>, pp. 102-105, 236-244 </a:t>
            </a:r>
          </a:p>
        </p:txBody>
      </p:sp>
    </p:spTree>
    <p:extLst>
      <p:ext uri="{BB962C8B-B14F-4D97-AF65-F5344CB8AC3E}">
        <p14:creationId xmlns:p14="http://schemas.microsoft.com/office/powerpoint/2010/main" val="364391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E402-12E6-4BC6-83BD-ABFE30F2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 Technology Goals*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137B-A00F-47E0-A85F-63DBA0D1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Enable identification of ownership and stewardship of data</a:t>
            </a:r>
          </a:p>
          <a:p>
            <a:r>
              <a:rPr lang="en-US" sz="2800" dirty="0"/>
              <a:t>Enable owners to maintain policy for their own data</a:t>
            </a:r>
          </a:p>
          <a:p>
            <a:r>
              <a:rPr lang="en-US" sz="2800" dirty="0"/>
              <a:t>Enable stewards to communicate data handling to owners</a:t>
            </a:r>
          </a:p>
          <a:p>
            <a:r>
              <a:rPr lang="en-US" sz="2800" dirty="0"/>
              <a:t>Enable data handling by a steward to adhere to owner policy</a:t>
            </a:r>
          </a:p>
          <a:p>
            <a:r>
              <a:rPr lang="en-US" sz="2800" dirty="0"/>
              <a:t>Enable permitted data handling to expose minimal privacy risk</a:t>
            </a:r>
          </a:p>
          <a:p>
            <a:r>
              <a:rPr lang="en-US" sz="2800" dirty="0"/>
              <a:t>Enable accountability of data stewards to data owners</a:t>
            </a:r>
          </a:p>
          <a:p>
            <a:r>
              <a:rPr lang="en-US" sz="2800" dirty="0"/>
              <a:t>Enable transparency of data, handling, stewardship to owners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AF2BA-4A08-442E-BBC8-0BBD8D4A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FC749-CE55-4B2B-8CFD-D05EF54A3818}"/>
              </a:ext>
            </a:extLst>
          </p:cNvPr>
          <p:cNvSpPr txBox="1"/>
          <p:nvPr/>
        </p:nvSpPr>
        <p:spPr>
          <a:xfrm>
            <a:off x="252919" y="6136024"/>
            <a:ext cx="484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*Others have expressed similar goals differently. </a:t>
            </a:r>
          </a:p>
          <a:p>
            <a:r>
              <a:rPr lang="en-US" dirty="0"/>
              <a:t>These are Dr. Nielson’s formulations.</a:t>
            </a:r>
          </a:p>
        </p:txBody>
      </p:sp>
    </p:spTree>
    <p:extLst>
      <p:ext uri="{BB962C8B-B14F-4D97-AF65-F5344CB8AC3E}">
        <p14:creationId xmlns:p14="http://schemas.microsoft.com/office/powerpoint/2010/main" val="17798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7271-D7E6-4272-9E57-470D42C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 of Digital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628D0-F379-4EEC-A39C-AD12A112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B783A08-157A-4395-9835-390307271FFB}"/>
              </a:ext>
            </a:extLst>
          </p:cNvPr>
          <p:cNvSpPr/>
          <p:nvPr/>
        </p:nvSpPr>
        <p:spPr>
          <a:xfrm>
            <a:off x="4928118" y="2208438"/>
            <a:ext cx="1903446" cy="96105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at REST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56EB8E0-F62C-497B-AD65-F732529BD486}"/>
              </a:ext>
            </a:extLst>
          </p:cNvPr>
          <p:cNvSpPr/>
          <p:nvPr/>
        </p:nvSpPr>
        <p:spPr>
          <a:xfrm>
            <a:off x="6831564" y="4460224"/>
            <a:ext cx="1903446" cy="96105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in Motion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54A9657-1400-4392-A26B-A444B37C1462}"/>
              </a:ext>
            </a:extLst>
          </p:cNvPr>
          <p:cNvSpPr/>
          <p:nvPr/>
        </p:nvSpPr>
        <p:spPr>
          <a:xfrm>
            <a:off x="3024672" y="4460224"/>
            <a:ext cx="1903446" cy="961053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in Use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24F2199-7E69-4BE2-B402-54172CC6F223}"/>
              </a:ext>
            </a:extLst>
          </p:cNvPr>
          <p:cNvSpPr/>
          <p:nvPr/>
        </p:nvSpPr>
        <p:spPr>
          <a:xfrm>
            <a:off x="5338666" y="469843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1CDF62D-31BB-469A-AFB4-E3546A1A7AFF}"/>
              </a:ext>
            </a:extLst>
          </p:cNvPr>
          <p:cNvSpPr/>
          <p:nvPr/>
        </p:nvSpPr>
        <p:spPr>
          <a:xfrm rot="19789608">
            <a:off x="3672563" y="3505035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036E7712-9E51-4346-8D9B-0C0CF0194749}"/>
              </a:ext>
            </a:extLst>
          </p:cNvPr>
          <p:cNvSpPr/>
          <p:nvPr/>
        </p:nvSpPr>
        <p:spPr>
          <a:xfrm rot="2333339">
            <a:off x="6848921" y="3505035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F59F-2755-451F-9307-2A0E9DEC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Information/PII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8C3E-6239-4F3F-B8DD-6962F973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privacy begins with identifying “personal” data</a:t>
            </a:r>
          </a:p>
          <a:p>
            <a:r>
              <a:rPr lang="en-US" sz="2800" dirty="0"/>
              <a:t>The defined set of personal data varies by legal jurisdiction</a:t>
            </a:r>
          </a:p>
          <a:p>
            <a:r>
              <a:rPr lang="en-US" sz="2800" dirty="0"/>
              <a:t>Example: in Europe an IP </a:t>
            </a:r>
            <a:r>
              <a:rPr lang="en-US" sz="2800" dirty="0" err="1"/>
              <a:t>addr</a:t>
            </a:r>
            <a:r>
              <a:rPr lang="en-US" sz="2800" dirty="0"/>
              <a:t> is personal but not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F061-E94D-4FB7-B87E-8997E397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C773-0A7C-4029-9E44-5F821E40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in the 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C9E-55B1-41D2-9842-0208ED9F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any information about an individual maintained by an agency, including (1) any information that can be used to </a:t>
            </a:r>
            <a:r>
              <a:rPr lang="en-US" sz="2800" b="1" i="1" dirty="0"/>
              <a:t>distinguish or trace an individual's identity</a:t>
            </a:r>
            <a:r>
              <a:rPr lang="en-US" sz="2800" i="1" dirty="0"/>
              <a:t>, such as name, social security number, date and place of birth, mother's maiden name, or biometric records; and (2) </a:t>
            </a:r>
            <a:r>
              <a:rPr lang="en-US" sz="2800" b="1" i="1" dirty="0"/>
              <a:t>any other information that is linked or linkable to an individual</a:t>
            </a:r>
            <a:r>
              <a:rPr lang="en-US" sz="2800" i="1" dirty="0"/>
              <a:t>, such as medical, educational, financial, and employment information.”</a:t>
            </a:r>
          </a:p>
          <a:p>
            <a:pPr marL="0" indent="0">
              <a:buNone/>
            </a:pPr>
            <a:r>
              <a:rPr lang="en-US" sz="2400" dirty="0"/>
              <a:t>(NIST Special Publication 800-122, emphasis added)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E524-EFA6-4D61-90FE-2963C3B9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8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Audit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5E8D0-90D5-472A-BB5D-509F72B6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6819" y="2505153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2336123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5235437" y="3791824"/>
            <a:ext cx="4142791" cy="2379299"/>
          </a:xfrm>
          <a:prstGeom prst="wedgeEllipseCallout">
            <a:avLst>
              <a:gd name="adj1" fmla="val -47466"/>
              <a:gd name="adj2" fmla="val -840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I’m tempted to suggest </a:t>
            </a:r>
            <a:r>
              <a:rPr lang="en-US" sz="2000" i="1" dirty="0">
                <a:latin typeface="Comic Sans MS" panose="030F0702030302020204" pitchFamily="66" charset="0"/>
              </a:rPr>
              <a:t>Privacy by Design</a:t>
            </a:r>
            <a:r>
              <a:rPr lang="en-US" sz="2000" dirty="0">
                <a:latin typeface="Comic Sans MS" panose="030F0702030302020204" pitchFamily="66" charset="0"/>
              </a:rPr>
              <a:t>*, but for now let’s start with a </a:t>
            </a:r>
            <a:r>
              <a:rPr lang="en-US" sz="2000" b="1" i="1" dirty="0">
                <a:latin typeface="Comic Sans MS" panose="030F0702030302020204" pitchFamily="66" charset="0"/>
              </a:rPr>
              <a:t>PII Audit</a:t>
            </a:r>
            <a:r>
              <a:rPr lang="en-US" sz="2000" i="1" dirty="0">
                <a:latin typeface="Comic Sans MS" panose="030F0702030302020204" pitchFamily="66" charset="0"/>
              </a:rPr>
              <a:t>. You can’t protect data you don’t know about.</a:t>
            </a:r>
            <a:endParaRPr lang="en-US" sz="2000" b="1" i="1" dirty="0">
              <a:latin typeface="Comic Sans MS" panose="030F0702030302020204" pitchFamily="66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25699" y="120488"/>
            <a:ext cx="3585722" cy="2123216"/>
          </a:xfrm>
          <a:prstGeom prst="wedgeEllipseCallout">
            <a:avLst>
              <a:gd name="adj1" fmla="val -12137"/>
              <a:gd name="adj2" fmla="val 7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Ok Alice, I’m sold. I want to make privacy a priority. Where do I start?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62E20-3694-4BF9-8DE3-DAF5A3C98B2F}"/>
              </a:ext>
            </a:extLst>
          </p:cNvPr>
          <p:cNvSpPr txBox="1"/>
          <p:nvPr/>
        </p:nvSpPr>
        <p:spPr>
          <a:xfrm>
            <a:off x="8419558" y="6337264"/>
            <a:ext cx="32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See </a:t>
            </a:r>
            <a:r>
              <a:rPr lang="en-US" b="1" i="1" dirty="0"/>
              <a:t>O’Keefe</a:t>
            </a:r>
            <a:r>
              <a:rPr lang="en-US" dirty="0"/>
              <a:t>, pp. 259-260, 265 </a:t>
            </a:r>
          </a:p>
        </p:txBody>
      </p:sp>
    </p:spTree>
    <p:extLst>
      <p:ext uri="{BB962C8B-B14F-4D97-AF65-F5344CB8AC3E}">
        <p14:creationId xmlns:p14="http://schemas.microsoft.com/office/powerpoint/2010/main" val="160580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2E82-9BBA-4757-A5D6-7729D2E6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05996-021E-4236-892F-BFF87BE4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1623933-57B7-4709-B77B-5CF801BC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9123" y="895516"/>
            <a:ext cx="3174603" cy="2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EDF7-D137-42EC-8AA1-99078BF01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4359" y="2472612"/>
            <a:ext cx="2189584" cy="164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705C0-33EA-4E79-8FE6-61771550EDCC}"/>
              </a:ext>
            </a:extLst>
          </p:cNvPr>
          <p:cNvSpPr txBox="1"/>
          <p:nvPr/>
        </p:nvSpPr>
        <p:spPr>
          <a:xfrm>
            <a:off x="8083421" y="4114800"/>
            <a:ext cx="3371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://www.pngall.com/fingerprint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F0B9ADB-476A-49F6-8EFD-C2B34DF6B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08580" y="3333783"/>
            <a:ext cx="1562034" cy="1562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8CC68-673C-4E54-81E7-F05D9790E72A}"/>
              </a:ext>
            </a:extLst>
          </p:cNvPr>
          <p:cNvSpPr txBox="1"/>
          <p:nvPr/>
        </p:nvSpPr>
        <p:spPr>
          <a:xfrm>
            <a:off x="4108580" y="4895817"/>
            <a:ext cx="17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s://www.flickr.com/photos/alan-dean/460483307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56B69A4-8D32-4548-BFC4-24648ACC7C90}"/>
              </a:ext>
            </a:extLst>
          </p:cNvPr>
          <p:cNvSpPr/>
          <p:nvPr/>
        </p:nvSpPr>
        <p:spPr>
          <a:xfrm>
            <a:off x="5626359" y="4419734"/>
            <a:ext cx="5237583" cy="2195670"/>
          </a:xfrm>
          <a:prstGeom prst="wedgeEllipseCallout">
            <a:avLst>
              <a:gd name="adj1" fmla="val -30035"/>
              <a:gd name="adj2" fmla="val 584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Obviously, any data that directly identifies someone is PII. NIST calls this “distinguishing” data. It includes name, DOB and even biometrics.</a:t>
            </a:r>
          </a:p>
        </p:txBody>
      </p:sp>
    </p:spTree>
    <p:extLst>
      <p:ext uri="{BB962C8B-B14F-4D97-AF65-F5344CB8AC3E}">
        <p14:creationId xmlns:p14="http://schemas.microsoft.com/office/powerpoint/2010/main" val="407956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2468-B354-4818-B30C-F2818A4D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8AD72-2E99-4220-8269-A498AD7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A3CCCA3-ED5C-41C3-8545-08913943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6960" y="1754155"/>
            <a:ext cx="3323514" cy="23472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D3758F-EB2F-41A2-9306-2817B883C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6262" y="2320855"/>
            <a:ext cx="3663820" cy="202731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B022374-3B69-4A96-A973-EA12278A774E}"/>
              </a:ext>
            </a:extLst>
          </p:cNvPr>
          <p:cNvSpPr/>
          <p:nvPr/>
        </p:nvSpPr>
        <p:spPr>
          <a:xfrm>
            <a:off x="5192785" y="4268172"/>
            <a:ext cx="4865615" cy="2347232"/>
          </a:xfrm>
          <a:prstGeom prst="wedgeEllipseCallout">
            <a:avLst>
              <a:gd name="adj1" fmla="val 26176"/>
              <a:gd name="adj2" fmla="val 56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PII also includes data that could be used to determine an individual’s activities or status. This includes </a:t>
            </a:r>
            <a:r>
              <a:rPr lang="en-US" sz="2000" b="1" i="1" dirty="0">
                <a:latin typeface="Comic Sans MS" panose="030F0702030302020204" pitchFamily="66" charset="0"/>
              </a:rPr>
              <a:t>log files</a:t>
            </a:r>
            <a:r>
              <a:rPr lang="en-US" sz="2000" dirty="0">
                <a:latin typeface="Comic Sans MS" panose="030F0702030302020204" pitchFamily="66" charset="0"/>
              </a:rPr>
              <a:t> or camera recordings.</a:t>
            </a:r>
          </a:p>
        </p:txBody>
      </p:sp>
    </p:spTree>
    <p:extLst>
      <p:ext uri="{BB962C8B-B14F-4D97-AF65-F5344CB8AC3E}">
        <p14:creationId xmlns:p14="http://schemas.microsoft.com/office/powerpoint/2010/main" val="205120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68BC-1A2D-4889-87FE-EC1DB02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Data (linked or linkable)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F12CF-241B-45D4-AEEC-53426CB2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5FCE-F1F1-4930-BF88-A171AB7C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4322" y="1735218"/>
            <a:ext cx="2753141" cy="1940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D9C9E-B160-4807-8220-E75951E47B11}"/>
              </a:ext>
            </a:extLst>
          </p:cNvPr>
          <p:cNvSpPr txBox="1"/>
          <p:nvPr/>
        </p:nvSpPr>
        <p:spPr>
          <a:xfrm>
            <a:off x="3614322" y="3817923"/>
            <a:ext cx="3467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orientacionandujar.es/2015/11/06/coleccion-en-unidades-didacticas-de-experiencias-educativas-en-aprendizaje-cooperativo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F72C2F0-8E18-459D-8F45-4D4E6246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04981"/>
              </p:ext>
            </p:extLst>
          </p:nvPr>
        </p:nvGraphicFramePr>
        <p:xfrm>
          <a:off x="7203233" y="4134670"/>
          <a:ext cx="47358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61">
                  <a:extLst>
                    <a:ext uri="{9D8B030D-6E8A-4147-A177-3AD203B41FA5}">
                      <a16:colId xmlns:a16="http://schemas.microsoft.com/office/drawing/2014/main" val="3507655442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1578312245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2610858375"/>
                    </a:ext>
                  </a:extLst>
                </a:gridCol>
                <a:gridCol w="1183961">
                  <a:extLst>
                    <a:ext uri="{9D8B030D-6E8A-4147-A177-3AD203B41FA5}">
                      <a16:colId xmlns:a16="http://schemas.microsoft.com/office/drawing/2014/main" val="26078821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67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4’5”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100lbs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4920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365209F-D7B8-4A00-8244-3D530D48C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31925" y="2107205"/>
            <a:ext cx="2177140" cy="15557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3371A8-4194-49DB-A542-9C3C56F52B22}"/>
              </a:ext>
            </a:extLst>
          </p:cNvPr>
          <p:cNvSpPr txBox="1"/>
          <p:nvPr/>
        </p:nvSpPr>
        <p:spPr>
          <a:xfrm>
            <a:off x="8061669" y="3770489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Uniforms Online Store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903A4FB-C277-425B-A567-2B5540B74ED7}"/>
              </a:ext>
            </a:extLst>
          </p:cNvPr>
          <p:cNvSpPr/>
          <p:nvPr/>
        </p:nvSpPr>
        <p:spPr>
          <a:xfrm>
            <a:off x="4506686" y="5094514"/>
            <a:ext cx="6344816" cy="1520889"/>
          </a:xfrm>
          <a:prstGeom prst="wedgeEllipseCallout">
            <a:avLst>
              <a:gd name="adj1" fmla="val 294"/>
              <a:gd name="adj2" fmla="val 62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“Linked” data is data already linked to the person. “Linkable data” is data that </a:t>
            </a:r>
            <a:r>
              <a:rPr lang="en-US" sz="2000" i="1" dirty="0">
                <a:latin typeface="Comic Sans MS" panose="030F0702030302020204" pitchFamily="66" charset="0"/>
              </a:rPr>
              <a:t>could</a:t>
            </a:r>
            <a:r>
              <a:rPr lang="en-US" sz="2000" dirty="0">
                <a:latin typeface="Comic Sans MS" panose="030F0702030302020204" pitchFamily="66" charset="0"/>
              </a:rPr>
              <a:t> be linked to the person.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D744092-5C45-48BB-9428-25F80900244E}"/>
              </a:ext>
            </a:extLst>
          </p:cNvPr>
          <p:cNvSpPr/>
          <p:nvPr/>
        </p:nvSpPr>
        <p:spPr>
          <a:xfrm>
            <a:off x="1379472" y="1684797"/>
            <a:ext cx="1716833" cy="1101062"/>
          </a:xfrm>
          <a:prstGeom prst="wedgeRectCallout">
            <a:avLst>
              <a:gd name="adj1" fmla="val 26003"/>
              <a:gd name="adj2" fmla="val 1790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data is already linked to the student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2F1FDAC-3F6C-48A3-B686-936550EA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37649"/>
              </p:ext>
            </p:extLst>
          </p:nvPr>
        </p:nvGraphicFramePr>
        <p:xfrm>
          <a:off x="2292726" y="4134670"/>
          <a:ext cx="48513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36">
                  <a:extLst>
                    <a:ext uri="{9D8B030D-6E8A-4147-A177-3AD203B41FA5}">
                      <a16:colId xmlns:a16="http://schemas.microsoft.com/office/drawing/2014/main" val="2308401915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645262310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25511447"/>
                    </a:ext>
                  </a:extLst>
                </a:gridCol>
                <a:gridCol w="1212836">
                  <a:extLst>
                    <a:ext uri="{9D8B030D-6E8A-4147-A177-3AD203B41FA5}">
                      <a16:colId xmlns:a16="http://schemas.microsoft.com/office/drawing/2014/main" val="2529026818"/>
                    </a:ext>
                  </a:extLst>
                </a:gridCol>
              </a:tblGrid>
              <a:tr h="353841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0762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dirty="0"/>
                        <a:t>Bob Jr.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4’5”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100lbs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4464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14208-EC4E-4CAE-9BD7-FC6B4E82BE97}"/>
              </a:ext>
            </a:extLst>
          </p:cNvPr>
          <p:cNvCxnSpPr>
            <a:cxnSpLocks/>
          </p:cNvCxnSpPr>
          <p:nvPr/>
        </p:nvCxnSpPr>
        <p:spPr>
          <a:xfrm>
            <a:off x="7144070" y="65314"/>
            <a:ext cx="0" cy="502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A5B795F1-5C94-4E17-9414-9E21BEF217FE}"/>
              </a:ext>
            </a:extLst>
          </p:cNvPr>
          <p:cNvSpPr/>
          <p:nvPr/>
        </p:nvSpPr>
        <p:spPr>
          <a:xfrm>
            <a:off x="9854626" y="1006143"/>
            <a:ext cx="2177140" cy="1101062"/>
          </a:xfrm>
          <a:prstGeom prst="wedgeRectCallout">
            <a:avLst>
              <a:gd name="adj1" fmla="val 28259"/>
              <a:gd name="adj2" fmla="val 2252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data could be linked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371224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Audit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78C9E-44C0-47CE-A16A-1508609B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6819" y="2505153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892" y="2336123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4966283" y="4226766"/>
            <a:ext cx="4690901" cy="2490723"/>
          </a:xfrm>
          <a:prstGeom prst="wedgeEllipseCallout">
            <a:avLst>
              <a:gd name="adj1" fmla="val -45357"/>
              <a:gd name="adj2" fmla="val -1055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 by reading NIST SP 800-122. It has a number of good starting points. If you’re doing business in Europe, you may need a GDPR specialist.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25699" y="120488"/>
            <a:ext cx="3585722" cy="2123216"/>
          </a:xfrm>
          <a:prstGeom prst="wedgeEllipseCallout">
            <a:avLst>
              <a:gd name="adj1" fmla="val -12137"/>
              <a:gd name="adj2" fmla="val 7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a lot of PII! How can I find all of it?</a:t>
            </a:r>
          </a:p>
        </p:txBody>
      </p:sp>
    </p:spTree>
    <p:extLst>
      <p:ext uri="{BB962C8B-B14F-4D97-AF65-F5344CB8AC3E}">
        <p14:creationId xmlns:p14="http://schemas.microsoft.com/office/powerpoint/2010/main" val="278159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15F7-F0DB-4A91-AD63-A88F9EDC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Safeguards*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B82C-8879-484C-9E13-23E7345B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Privacy-Specific Safeguards</a:t>
            </a:r>
          </a:p>
          <a:p>
            <a:pPr lvl="1"/>
            <a:r>
              <a:rPr lang="en-US" sz="2400" dirty="0"/>
              <a:t>Minimizing the Use, Collection, and Retention of PII</a:t>
            </a:r>
          </a:p>
          <a:p>
            <a:pPr lvl="1"/>
            <a:r>
              <a:rPr lang="en-US" sz="2400" dirty="0"/>
              <a:t>De-Identifying Information</a:t>
            </a:r>
          </a:p>
          <a:p>
            <a:pPr lvl="1"/>
            <a:r>
              <a:rPr lang="en-US" sz="2400" dirty="0"/>
              <a:t>Anonymizing Information</a:t>
            </a:r>
          </a:p>
          <a:p>
            <a:r>
              <a:rPr lang="en-US" sz="2800" dirty="0"/>
              <a:t>Security Controls</a:t>
            </a:r>
          </a:p>
          <a:p>
            <a:pPr lvl="1"/>
            <a:r>
              <a:rPr lang="en-US" sz="2400" dirty="0"/>
              <a:t>Access Enforcement</a:t>
            </a:r>
          </a:p>
          <a:p>
            <a:pPr lvl="1"/>
            <a:r>
              <a:rPr lang="en-US" sz="2400" dirty="0"/>
              <a:t>Auditable Events</a:t>
            </a:r>
          </a:p>
          <a:p>
            <a:pPr lvl="1"/>
            <a:r>
              <a:rPr lang="en-US" sz="2400" dirty="0"/>
              <a:t>Information System Monitoring</a:t>
            </a:r>
          </a:p>
          <a:p>
            <a:pPr lvl="1"/>
            <a:r>
              <a:rPr lang="en-US" sz="2400" dirty="0"/>
              <a:t>Media Sanitization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1B4DA-A97E-430C-8F28-EB343037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AB851-1836-4292-96D2-E7D7DE557DE7}"/>
              </a:ext>
            </a:extLst>
          </p:cNvPr>
          <p:cNvSpPr txBox="1"/>
          <p:nvPr/>
        </p:nvSpPr>
        <p:spPr>
          <a:xfrm>
            <a:off x="911310" y="6186196"/>
            <a:ext cx="591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is a subset of safeguards described in NIST SP 800-122</a:t>
            </a:r>
          </a:p>
        </p:txBody>
      </p:sp>
    </p:spTree>
    <p:extLst>
      <p:ext uri="{BB962C8B-B14F-4D97-AF65-F5344CB8AC3E}">
        <p14:creationId xmlns:p14="http://schemas.microsoft.com/office/powerpoint/2010/main" val="3138294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73" y="824113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Minimizing </a:t>
            </a:r>
            <a:br>
              <a:rPr lang="en-US" dirty="0"/>
            </a:br>
            <a:r>
              <a:rPr lang="en-US" dirty="0"/>
              <a:t>PII Use, </a:t>
            </a:r>
            <a:br>
              <a:rPr lang="en-US" dirty="0"/>
            </a:br>
            <a:r>
              <a:rPr lang="en-US" dirty="0"/>
              <a:t>Collection, </a:t>
            </a:r>
            <a:br>
              <a:rPr lang="en-US" dirty="0"/>
            </a:br>
            <a:r>
              <a:rPr lang="en-US" dirty="0"/>
              <a:t>and Retention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A2B0F-922A-4D30-A2EF-8DB7FB0C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7406" y="2654441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70718" y="2472826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3672325" y="165065"/>
            <a:ext cx="5194838" cy="1592081"/>
          </a:xfrm>
          <a:prstGeom prst="wedgeEllipseCallout">
            <a:avLst>
              <a:gd name="adj1" fmla="val -30438"/>
              <a:gd name="adj2" fmla="val 895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 first, </a:t>
            </a:r>
            <a:r>
              <a:rPr lang="en-US" sz="2000" b="1" i="1" dirty="0">
                <a:latin typeface="Comic Sans MS" panose="030F0702030302020204" pitchFamily="66" charset="0"/>
              </a:rPr>
              <a:t>and perhaps most important step</a:t>
            </a:r>
            <a:r>
              <a:rPr lang="en-US" sz="2000" dirty="0">
                <a:latin typeface="Comic Sans MS" panose="030F0702030302020204" pitchFamily="66" charset="0"/>
              </a:rPr>
              <a:t>, in protecting PII is </a:t>
            </a:r>
            <a:r>
              <a:rPr lang="en-US" sz="2000" b="1" i="1" dirty="0">
                <a:latin typeface="Comic Sans MS" panose="030F0702030302020204" pitchFamily="66" charset="0"/>
              </a:rPr>
              <a:t>NOT TO COLLECT, USE, and/or RETAIN </a:t>
            </a:r>
            <a:r>
              <a:rPr lang="en-US" sz="2000" dirty="0">
                <a:latin typeface="Comic Sans MS" panose="030F0702030302020204" pitchFamily="66" charset="0"/>
              </a:rPr>
              <a:t>it.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67740" y="1494325"/>
            <a:ext cx="3585722" cy="978501"/>
          </a:xfrm>
          <a:prstGeom prst="wedgeEllipseCallout">
            <a:avLst>
              <a:gd name="adj1" fmla="val -10575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impossible!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082143" y="2065255"/>
            <a:ext cx="4019912" cy="1937567"/>
          </a:xfrm>
          <a:prstGeom prst="wedgeEllipseCallout">
            <a:avLst>
              <a:gd name="adj1" fmla="val -53196"/>
              <a:gd name="adj2" fmla="val -142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It very well might be! If you’re a medical records company, you have to. But start with this mindset.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BF8E0CA-C44D-4E6C-B1A4-5E54D5595D7B}"/>
              </a:ext>
            </a:extLst>
          </p:cNvPr>
          <p:cNvSpPr/>
          <p:nvPr/>
        </p:nvSpPr>
        <p:spPr>
          <a:xfrm>
            <a:off x="5402510" y="3821816"/>
            <a:ext cx="3956094" cy="1341124"/>
          </a:xfrm>
          <a:prstGeom prst="wedgeEllipseCallout">
            <a:avLst>
              <a:gd name="adj1" fmla="val 38334"/>
              <a:gd name="adj2" fmla="val -5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We’re a data company. Processing data is what we do.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DF9DA50-0A19-46C6-9891-3FDFE181B2C0}"/>
              </a:ext>
            </a:extLst>
          </p:cNvPr>
          <p:cNvSpPr/>
          <p:nvPr/>
        </p:nvSpPr>
        <p:spPr>
          <a:xfrm>
            <a:off x="5164725" y="5326778"/>
            <a:ext cx="4592353" cy="1366157"/>
          </a:xfrm>
          <a:prstGeom prst="wedgeEllipseCallout">
            <a:avLst>
              <a:gd name="adj1" fmla="val -49420"/>
              <a:gd name="adj2" fmla="val -820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 by remembering it isn’t </a:t>
            </a:r>
            <a:r>
              <a:rPr lang="en-US" sz="2000" b="1" i="1" dirty="0">
                <a:latin typeface="Comic Sans MS" panose="030F0702030302020204" pitchFamily="66" charset="0"/>
              </a:rPr>
              <a:t>your </a:t>
            </a:r>
            <a:r>
              <a:rPr lang="en-US" sz="2000" dirty="0">
                <a:latin typeface="Comic Sans MS" panose="030F0702030302020204" pitchFamily="66" charset="0"/>
              </a:rPr>
              <a:t>data. You should only have data you absolutely need.</a:t>
            </a:r>
          </a:p>
        </p:txBody>
      </p:sp>
    </p:spTree>
    <p:extLst>
      <p:ext uri="{BB962C8B-B14F-4D97-AF65-F5344CB8AC3E}">
        <p14:creationId xmlns:p14="http://schemas.microsoft.com/office/powerpoint/2010/main" val="3513542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50" y="82835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Minimizing </a:t>
            </a:r>
            <a:br>
              <a:rPr lang="en-US" dirty="0"/>
            </a:br>
            <a:r>
              <a:rPr lang="en-US" dirty="0"/>
              <a:t>PII Use, </a:t>
            </a:r>
            <a:br>
              <a:rPr lang="en-US" dirty="0"/>
            </a:br>
            <a:r>
              <a:rPr lang="en-US" dirty="0"/>
              <a:t>Collection, </a:t>
            </a:r>
            <a:br>
              <a:rPr lang="en-US" dirty="0"/>
            </a:br>
            <a:r>
              <a:rPr lang="en-US" dirty="0"/>
              <a:t>and Retention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9369C-0276-47EC-87B0-78E75FB1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6737" y="3335576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0049" y="3153961"/>
            <a:ext cx="2853954" cy="285395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719B643-7407-4C91-BE08-BCD9A7E9B9A3}"/>
              </a:ext>
            </a:extLst>
          </p:cNvPr>
          <p:cNvSpPr/>
          <p:nvPr/>
        </p:nvSpPr>
        <p:spPr>
          <a:xfrm>
            <a:off x="4167860" y="816241"/>
            <a:ext cx="4441372" cy="1441793"/>
          </a:xfrm>
          <a:prstGeom prst="wedgeEllipseCallout">
            <a:avLst>
              <a:gd name="adj1" fmla="val -34241"/>
              <a:gd name="adj2" fmla="val 1133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If you absolutely must have PII data, minimize all engagement with the data.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CABCF-CF13-4C1A-8E6B-5952EC122323}"/>
              </a:ext>
            </a:extLst>
          </p:cNvPr>
          <p:cNvSpPr/>
          <p:nvPr/>
        </p:nvSpPr>
        <p:spPr>
          <a:xfrm>
            <a:off x="8177071" y="2227144"/>
            <a:ext cx="3585722" cy="978501"/>
          </a:xfrm>
          <a:prstGeom prst="wedgeEllipseCallout">
            <a:avLst>
              <a:gd name="adj1" fmla="val -10575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Meaning?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139684" y="2617365"/>
            <a:ext cx="3847053" cy="2618404"/>
          </a:xfrm>
          <a:prstGeom prst="wedgeEllipseCallout">
            <a:avLst>
              <a:gd name="adj1" fmla="val -54513"/>
              <a:gd name="adj2" fmla="val -2238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Limit the roles that can access the data, limit the users assigned to those roles. Limit PII processing and limit where it is stored.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BF8E0CA-C44D-4E6C-B1A4-5E54D5595D7B}"/>
              </a:ext>
            </a:extLst>
          </p:cNvPr>
          <p:cNvSpPr/>
          <p:nvPr/>
        </p:nvSpPr>
        <p:spPr>
          <a:xfrm>
            <a:off x="5765450" y="5235769"/>
            <a:ext cx="3585722" cy="978501"/>
          </a:xfrm>
          <a:prstGeom prst="wedgeEllipseCallout">
            <a:avLst>
              <a:gd name="adj1" fmla="val 47974"/>
              <a:gd name="adj2" fmla="val -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How do you limit where it is stored?</a:t>
            </a:r>
          </a:p>
        </p:txBody>
      </p:sp>
    </p:spTree>
    <p:extLst>
      <p:ext uri="{BB962C8B-B14F-4D97-AF65-F5344CB8AC3E}">
        <p14:creationId xmlns:p14="http://schemas.microsoft.com/office/powerpoint/2010/main" val="12056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B1C-6635-408C-84F5-96CF4F7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Securing </a:t>
            </a:r>
            <a:br>
              <a:rPr lang="en-US" dirty="0"/>
            </a:br>
            <a:r>
              <a:rPr lang="en-US" dirty="0"/>
              <a:t>Data in </a:t>
            </a:r>
            <a:br>
              <a:rPr lang="en-US" dirty="0"/>
            </a:br>
            <a:r>
              <a:rPr lang="en-US" dirty="0"/>
              <a:t>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343A5-EF0A-4D3C-8422-CCAB97BC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DEBF-D212-40B3-89C2-24DB4537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76186-9046-4554-AEAD-CDE7E7AD37CD}"/>
              </a:ext>
            </a:extLst>
          </p:cNvPr>
          <p:cNvSpPr/>
          <p:nvPr/>
        </p:nvSpPr>
        <p:spPr>
          <a:xfrm>
            <a:off x="3620277" y="684730"/>
            <a:ext cx="5230108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Data-In-Use: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information in CPU, RAM, registers, etc. for current processing and applications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full memory encryption, secure enclaves, isolated systems, homomorphic encryption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ADFC6-9616-4535-AC95-F2333B18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14484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26275E7-21A8-48F0-83AF-74C78200140F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This sounds interesting…</a:t>
            </a:r>
          </a:p>
        </p:txBody>
      </p:sp>
    </p:spTree>
    <p:extLst>
      <p:ext uri="{BB962C8B-B14F-4D97-AF65-F5344CB8AC3E}">
        <p14:creationId xmlns:p14="http://schemas.microsoft.com/office/powerpoint/2010/main" val="2317360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7" y="1123837"/>
            <a:ext cx="2947482" cy="4601183"/>
          </a:xfrm>
        </p:spPr>
        <p:txBody>
          <a:bodyPr/>
          <a:lstStyle/>
          <a:p>
            <a:r>
              <a:rPr lang="en-US" dirty="0"/>
              <a:t>Limiting PII Storage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2DC39-2AD0-405A-9B2A-529B0AB4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6231794" y="482392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6231794" y="3240053"/>
            <a:ext cx="1380931" cy="7557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FBAEC6C1-C4D3-4AC8-A4D8-7C2BF9D6132B}"/>
              </a:ext>
            </a:extLst>
          </p:cNvPr>
          <p:cNvSpPr/>
          <p:nvPr/>
        </p:nvSpPr>
        <p:spPr>
          <a:xfrm>
            <a:off x="3733102" y="2410788"/>
            <a:ext cx="949812" cy="68538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16396BFA-54EC-4719-8AA9-D16AB8A75997}"/>
              </a:ext>
            </a:extLst>
          </p:cNvPr>
          <p:cNvSpPr/>
          <p:nvPr/>
        </p:nvSpPr>
        <p:spPr>
          <a:xfrm>
            <a:off x="3733100" y="3616771"/>
            <a:ext cx="949812" cy="685385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283F8A74-A13B-49CC-AA42-5988EA032AC5}"/>
              </a:ext>
            </a:extLst>
          </p:cNvPr>
          <p:cNvSpPr/>
          <p:nvPr/>
        </p:nvSpPr>
        <p:spPr>
          <a:xfrm>
            <a:off x="3733100" y="4779776"/>
            <a:ext cx="949812" cy="728363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100363-51F5-41E3-9A49-FC8E23F9F30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2911" y="3617943"/>
            <a:ext cx="1548883" cy="3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8531B-DE42-4C86-8BD6-E15E8D90220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682914" y="2753481"/>
            <a:ext cx="1548880" cy="8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692B9-9FB2-47CC-8668-337D629DA373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>
            <a:off x="4682912" y="3959464"/>
            <a:ext cx="1548882" cy="12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C9B35-C8C3-4416-8D58-0776C86DC486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4682912" y="5143958"/>
            <a:ext cx="1548882" cy="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0DA03-4720-49C9-A364-FAEC8866BD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82914" y="2753481"/>
            <a:ext cx="1331169" cy="1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55551375-9D61-48DF-AAC8-27B4C5ABC7F5}"/>
              </a:ext>
            </a:extLst>
          </p:cNvPr>
          <p:cNvSpPr/>
          <p:nvPr/>
        </p:nvSpPr>
        <p:spPr>
          <a:xfrm>
            <a:off x="5923880" y="4400128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B6EB137-DE57-4D69-A285-881E8190D544}"/>
              </a:ext>
            </a:extLst>
          </p:cNvPr>
          <p:cNvSpPr/>
          <p:nvPr/>
        </p:nvSpPr>
        <p:spPr>
          <a:xfrm>
            <a:off x="6032742" y="4584418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0CD0226-B159-4B75-A8F6-260B8A9A2447}"/>
              </a:ext>
            </a:extLst>
          </p:cNvPr>
          <p:cNvSpPr/>
          <p:nvPr/>
        </p:nvSpPr>
        <p:spPr>
          <a:xfrm>
            <a:off x="6001635" y="3057330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E948A96-9E77-443B-B122-87939611DA5B}"/>
              </a:ext>
            </a:extLst>
          </p:cNvPr>
          <p:cNvSpPr/>
          <p:nvPr/>
        </p:nvSpPr>
        <p:spPr>
          <a:xfrm>
            <a:off x="5776131" y="3892405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2BDF-BC40-498F-94C5-C7F2418208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82912" y="4108578"/>
            <a:ext cx="1240968" cy="10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638E81E9-1028-419C-90D2-3D3F654A16D8}"/>
              </a:ext>
            </a:extLst>
          </p:cNvPr>
          <p:cNvSpPr/>
          <p:nvPr/>
        </p:nvSpPr>
        <p:spPr>
          <a:xfrm>
            <a:off x="9273573" y="3616771"/>
            <a:ext cx="2080227" cy="685385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10FBE51C-EE26-4440-865B-B9E455A56905}"/>
              </a:ext>
            </a:extLst>
          </p:cNvPr>
          <p:cNvSpPr/>
          <p:nvPr/>
        </p:nvSpPr>
        <p:spPr>
          <a:xfrm>
            <a:off x="9317122" y="4779776"/>
            <a:ext cx="2112878" cy="6692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643B6C5-6964-44A2-A396-88AD3D21A2F6}"/>
              </a:ext>
            </a:extLst>
          </p:cNvPr>
          <p:cNvSpPr/>
          <p:nvPr/>
        </p:nvSpPr>
        <p:spPr>
          <a:xfrm>
            <a:off x="5158774" y="5886029"/>
            <a:ext cx="2883159" cy="884823"/>
          </a:xfrm>
          <a:prstGeom prst="wedgeRectCallout">
            <a:avLst>
              <a:gd name="adj1" fmla="val 14258"/>
              <a:gd name="adj2" fmla="val -818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 PII resides in a single (logical) DB. This is harder than it sounds.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ADAEEBA-A0B0-4D5B-BC40-7519C3FCB77F}"/>
              </a:ext>
            </a:extLst>
          </p:cNvPr>
          <p:cNvSpPr/>
          <p:nvPr/>
        </p:nvSpPr>
        <p:spPr>
          <a:xfrm>
            <a:off x="2630370" y="364158"/>
            <a:ext cx="2453950" cy="1129186"/>
          </a:xfrm>
          <a:prstGeom prst="wedgeRectCallout">
            <a:avLst>
              <a:gd name="adj1" fmla="val 7647"/>
              <a:gd name="adj2" fmla="val 1265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not permit PII inputs unless explicitly authorized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073EF2B-3839-4012-A23F-987189EA0A9B}"/>
              </a:ext>
            </a:extLst>
          </p:cNvPr>
          <p:cNvSpPr/>
          <p:nvPr/>
        </p:nvSpPr>
        <p:spPr>
          <a:xfrm>
            <a:off x="6015642" y="324075"/>
            <a:ext cx="2453950" cy="1228500"/>
          </a:xfrm>
          <a:prstGeom prst="wedgeRectCallout">
            <a:avLst>
              <a:gd name="adj1" fmla="val -15021"/>
              <a:gd name="adj2" fmla="val 1647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Fence non PII DB’s to screen for accidental insertion attempts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1753598" y="5878221"/>
            <a:ext cx="2883159" cy="884823"/>
          </a:xfrm>
          <a:prstGeom prst="wedgeRectCallout">
            <a:avLst>
              <a:gd name="adj1" fmla="val 30763"/>
              <a:gd name="adj2" fmla="val -934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 PII is deleted from ingress systems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A875C105-5323-4187-82AA-90D9924AC87C}"/>
              </a:ext>
            </a:extLst>
          </p:cNvPr>
          <p:cNvSpPr/>
          <p:nvPr/>
        </p:nvSpPr>
        <p:spPr>
          <a:xfrm>
            <a:off x="9018538" y="285211"/>
            <a:ext cx="2600213" cy="1462627"/>
          </a:xfrm>
          <a:prstGeom prst="wedgeRectCallout">
            <a:avLst>
              <a:gd name="adj1" fmla="val -12242"/>
              <a:gd name="adj2" fmla="val 985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access to PII for unauthorized applications and users</a:t>
            </a:r>
          </a:p>
        </p:txBody>
      </p: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7D787E7C-2A5C-4F2A-A0B9-68A171843283}"/>
              </a:ext>
            </a:extLst>
          </p:cNvPr>
          <p:cNvSpPr/>
          <p:nvPr/>
        </p:nvSpPr>
        <p:spPr>
          <a:xfrm>
            <a:off x="9273574" y="2523173"/>
            <a:ext cx="2156426" cy="685385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Non-PII Processing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482E-E6A0-4E8F-A48D-3EAA6FD1A9FC}"/>
              </a:ext>
            </a:extLst>
          </p:cNvPr>
          <p:cNvCxnSpPr>
            <a:cxnSpLocks/>
          </p:cNvCxnSpPr>
          <p:nvPr/>
        </p:nvCxnSpPr>
        <p:spPr>
          <a:xfrm flipV="1">
            <a:off x="7612725" y="4044020"/>
            <a:ext cx="690466" cy="11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8A5EA6A-CADB-4AF4-B494-953D6CF8232A}"/>
              </a:ext>
            </a:extLst>
          </p:cNvPr>
          <p:cNvSpPr/>
          <p:nvPr/>
        </p:nvSpPr>
        <p:spPr>
          <a:xfrm>
            <a:off x="8115024" y="3850423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1F26AE-6B8C-4BF5-A097-6C64A740B3F4}"/>
              </a:ext>
            </a:extLst>
          </p:cNvPr>
          <p:cNvCxnSpPr>
            <a:cxnSpLocks/>
            <a:stCxn id="6" idx="4"/>
            <a:endCxn id="39" idx="1"/>
          </p:cNvCxnSpPr>
          <p:nvPr/>
        </p:nvCxnSpPr>
        <p:spPr>
          <a:xfrm flipV="1">
            <a:off x="7612725" y="3959464"/>
            <a:ext cx="1660848" cy="12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97635F-252F-4CBF-A2D6-87A96A5CEE4C}"/>
              </a:ext>
            </a:extLst>
          </p:cNvPr>
          <p:cNvCxnSpPr>
            <a:cxnSpLocks/>
            <a:stCxn id="6" idx="4"/>
            <a:endCxn id="40" idx="1"/>
          </p:cNvCxnSpPr>
          <p:nvPr/>
        </p:nvCxnSpPr>
        <p:spPr>
          <a:xfrm flipV="1">
            <a:off x="7612725" y="5114426"/>
            <a:ext cx="1704397" cy="8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D9F565E9-61DC-472E-99D9-D351E3EB3B2A}"/>
              </a:ext>
            </a:extLst>
          </p:cNvPr>
          <p:cNvSpPr/>
          <p:nvPr/>
        </p:nvSpPr>
        <p:spPr>
          <a:xfrm>
            <a:off x="8674859" y="5878221"/>
            <a:ext cx="2883159" cy="884823"/>
          </a:xfrm>
          <a:prstGeom prst="wedgeRectCallout">
            <a:avLst>
              <a:gd name="adj1" fmla="val -65354"/>
              <a:gd name="adj2" fmla="val -1282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Watch out for caching or unauthorized replication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4CADA2-AA15-4987-B0A5-F041A10ECB38}"/>
              </a:ext>
            </a:extLst>
          </p:cNvPr>
          <p:cNvCxnSpPr>
            <a:cxnSpLocks/>
            <a:stCxn id="7" idx="4"/>
            <a:endCxn id="46" idx="1"/>
          </p:cNvCxnSpPr>
          <p:nvPr/>
        </p:nvCxnSpPr>
        <p:spPr>
          <a:xfrm flipV="1">
            <a:off x="7612725" y="2865866"/>
            <a:ext cx="1660849" cy="75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314D-67D6-478D-B02C-4BA3867F3C10}"/>
              </a:ext>
            </a:extLst>
          </p:cNvPr>
          <p:cNvCxnSpPr>
            <a:cxnSpLocks/>
            <a:stCxn id="7" idx="4"/>
            <a:endCxn id="39" idx="1"/>
          </p:cNvCxnSpPr>
          <p:nvPr/>
        </p:nvCxnSpPr>
        <p:spPr>
          <a:xfrm>
            <a:off x="7612725" y="3617943"/>
            <a:ext cx="1660848" cy="3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71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PII Use, Collection, and Retention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3A39A-4A27-4A8A-B1E4-858D377B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6737" y="3335576"/>
            <a:ext cx="2853954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0049" y="3153961"/>
            <a:ext cx="2853954" cy="285395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97781DE-A6B0-4063-81C4-EF2275C4920D}"/>
              </a:ext>
            </a:extLst>
          </p:cNvPr>
          <p:cNvSpPr/>
          <p:nvPr/>
        </p:nvSpPr>
        <p:spPr>
          <a:xfrm>
            <a:off x="5139684" y="2693362"/>
            <a:ext cx="3847053" cy="2490723"/>
          </a:xfrm>
          <a:prstGeom prst="wedgeEllipseCallout">
            <a:avLst>
              <a:gd name="adj1" fmla="val -54295"/>
              <a:gd name="adj2" fmla="val -221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Minimize retention. Securely delete PII the moment it is no longer needed. This is easier if you limited storage and use.</a:t>
            </a:r>
          </a:p>
        </p:txBody>
      </p:sp>
    </p:spTree>
    <p:extLst>
      <p:ext uri="{BB962C8B-B14F-4D97-AF65-F5344CB8AC3E}">
        <p14:creationId xmlns:p14="http://schemas.microsoft.com/office/powerpoint/2010/main" val="181176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5" y="430128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De-Identification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Anonymization</a:t>
            </a:r>
            <a:endParaRPr lang="en-US" sz="3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D921BD-7A99-45E8-AF1A-8C59D2A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3592781" y="2954220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9181320" y="2954220"/>
            <a:ext cx="1380931" cy="7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1A5DCC-F64D-49FE-A390-D481439DDB32}"/>
              </a:ext>
            </a:extLst>
          </p:cNvPr>
          <p:cNvSpPr/>
          <p:nvPr/>
        </p:nvSpPr>
        <p:spPr>
          <a:xfrm>
            <a:off x="5342022" y="940641"/>
            <a:ext cx="3470987" cy="5066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16E6BD3-338C-42E7-B740-632D0D594F19}"/>
              </a:ext>
            </a:extLst>
          </p:cNvPr>
          <p:cNvSpPr/>
          <p:nvPr/>
        </p:nvSpPr>
        <p:spPr>
          <a:xfrm>
            <a:off x="5653042" y="1173906"/>
            <a:ext cx="2883158" cy="188711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De-Identification</a:t>
            </a:r>
            <a:endParaRPr lang="en-US" sz="2000" u="sng" dirty="0"/>
          </a:p>
          <a:p>
            <a:r>
              <a:rPr lang="en-US" sz="2000" dirty="0"/>
              <a:t>Replacing PII fields with an opaque identifier, such as the cryptographic hash.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6C07781-338C-4378-B21E-46A4F17EB4E2}"/>
              </a:ext>
            </a:extLst>
          </p:cNvPr>
          <p:cNvSpPr/>
          <p:nvPr/>
        </p:nvSpPr>
        <p:spPr>
          <a:xfrm>
            <a:off x="5653042" y="3644190"/>
            <a:ext cx="2883158" cy="22159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Anonymization</a:t>
            </a:r>
          </a:p>
          <a:p>
            <a:r>
              <a:rPr lang="en-US" sz="2000" dirty="0"/>
              <a:t>Replacing PII fields with aggregates, lower quality variants, or even incorrect values when appropriate.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922E0C6-E0E3-4B51-A320-6A716A217789}"/>
              </a:ext>
            </a:extLst>
          </p:cNvPr>
          <p:cNvSpPr/>
          <p:nvPr/>
        </p:nvSpPr>
        <p:spPr>
          <a:xfrm>
            <a:off x="4208757" y="1914542"/>
            <a:ext cx="1380930" cy="953372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F9A07957-BFD9-4385-A4F2-5EA1F4B03895}"/>
              </a:ext>
            </a:extLst>
          </p:cNvPr>
          <p:cNvSpPr/>
          <p:nvPr/>
        </p:nvSpPr>
        <p:spPr>
          <a:xfrm flipV="1">
            <a:off x="4208756" y="3864342"/>
            <a:ext cx="1444285" cy="118170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76A71F95-D69E-4E44-9288-AA0139441CC7}"/>
              </a:ext>
            </a:extLst>
          </p:cNvPr>
          <p:cNvSpPr/>
          <p:nvPr/>
        </p:nvSpPr>
        <p:spPr>
          <a:xfrm rot="5400000">
            <a:off x="8834489" y="1808227"/>
            <a:ext cx="911061" cy="138093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8857514A-87BB-4964-A078-227E838B6D1B}"/>
              </a:ext>
            </a:extLst>
          </p:cNvPr>
          <p:cNvSpPr/>
          <p:nvPr/>
        </p:nvSpPr>
        <p:spPr>
          <a:xfrm rot="16200000" flipV="1">
            <a:off x="8752135" y="3557418"/>
            <a:ext cx="1153682" cy="145884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D9F565E9-61DC-472E-99D9-D351E3EB3B2A}"/>
              </a:ext>
            </a:extLst>
          </p:cNvPr>
          <p:cNvSpPr/>
          <p:nvPr/>
        </p:nvSpPr>
        <p:spPr>
          <a:xfrm>
            <a:off x="8174065" y="65944"/>
            <a:ext cx="3768666" cy="2215923"/>
          </a:xfrm>
          <a:prstGeom prst="wedgeRectCallout">
            <a:avLst>
              <a:gd name="adj1" fmla="val -47417"/>
              <a:gd name="adj2" fmla="val 7811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De-identified data </a:t>
            </a:r>
            <a:r>
              <a:rPr lang="en-US" sz="2000" i="1" dirty="0"/>
              <a:t>can</a:t>
            </a:r>
            <a:r>
              <a:rPr lang="en-US" sz="2000" dirty="0"/>
              <a:t> be re-identified. Must be on a separate system with access controls.</a:t>
            </a:r>
          </a:p>
          <a:p>
            <a:pPr algn="ctr"/>
            <a:r>
              <a:rPr lang="en-US" sz="2000" dirty="0"/>
              <a:t>Also, must not be re-identifiable with publicly available data.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6999759" y="5635068"/>
            <a:ext cx="4658433" cy="1170118"/>
          </a:xfrm>
          <a:prstGeom prst="wedgeRectCallout">
            <a:avLst>
              <a:gd name="adj1" fmla="val -56881"/>
              <a:gd name="adj2" fmla="val -44108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Examples include replacing a specific field with the average across all records or even shuffling PII fields amongst the records in the set.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32ADA3B-1187-43A1-8652-E58BD13052FE}"/>
              </a:ext>
            </a:extLst>
          </p:cNvPr>
          <p:cNvSpPr/>
          <p:nvPr/>
        </p:nvSpPr>
        <p:spPr>
          <a:xfrm>
            <a:off x="184198" y="4537305"/>
            <a:ext cx="3768666" cy="1515092"/>
          </a:xfrm>
          <a:prstGeom prst="wedgeRectCallout">
            <a:avLst>
              <a:gd name="adj1" fmla="val 104341"/>
              <a:gd name="adj2" fmla="val -14019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Replacing fields with a hash or other opaque identifier is sometimes called </a:t>
            </a:r>
            <a:r>
              <a:rPr lang="en-US" sz="2000" b="1" i="1" u="sng" dirty="0"/>
              <a:t>tokenization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802477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6EE-CDB1-4FB0-9BDF-8FC4073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br>
              <a:rPr lang="en-US" dirty="0"/>
            </a:br>
            <a:r>
              <a:rPr lang="en-US" dirty="0"/>
              <a:t>Controls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54E1D-6BAA-4553-B497-F20BC17A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2977B-0F8E-42EC-88CB-204823E14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53334" y="3429000"/>
            <a:ext cx="2287357" cy="2490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8F183-EDED-4265-9647-F75EAE2A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3200401" y="3247384"/>
            <a:ext cx="2700870" cy="2853954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4F19EF-36D7-4482-98DA-EB003485C079}"/>
              </a:ext>
            </a:extLst>
          </p:cNvPr>
          <p:cNvSpPr/>
          <p:nvPr/>
        </p:nvSpPr>
        <p:spPr>
          <a:xfrm>
            <a:off x="6852464" y="410188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E1D2ECF-0E9F-458B-B61D-E627B41EE50D}"/>
              </a:ext>
            </a:extLst>
          </p:cNvPr>
          <p:cNvSpPr/>
          <p:nvPr/>
        </p:nvSpPr>
        <p:spPr>
          <a:xfrm>
            <a:off x="5974697" y="3326462"/>
            <a:ext cx="3016904" cy="2300473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E307841-1F71-4DB3-B5E3-14D88409CAFA}"/>
              </a:ext>
            </a:extLst>
          </p:cNvPr>
          <p:cNvSpPr/>
          <p:nvPr/>
        </p:nvSpPr>
        <p:spPr>
          <a:xfrm>
            <a:off x="3537659" y="35765"/>
            <a:ext cx="4441372" cy="1441793"/>
          </a:xfrm>
          <a:prstGeom prst="wedgeEllipseCallout">
            <a:avLst>
              <a:gd name="adj1" fmla="val -33856"/>
              <a:gd name="adj2" fmla="val 17991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Obviously, access control to PII is critical.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D987A8C-338B-4935-BC98-18799B94236A}"/>
              </a:ext>
            </a:extLst>
          </p:cNvPr>
          <p:cNvSpPr/>
          <p:nvPr/>
        </p:nvSpPr>
        <p:spPr>
          <a:xfrm>
            <a:off x="8094979" y="856599"/>
            <a:ext cx="3585722" cy="978501"/>
          </a:xfrm>
          <a:prstGeom prst="wedgeEllipseCallout">
            <a:avLst>
              <a:gd name="adj1" fmla="val 38059"/>
              <a:gd name="adj2" fmla="val 23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So, only letting certain users have access.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29CA77-8DF2-4799-9F7A-CC442DC10DC3}"/>
              </a:ext>
            </a:extLst>
          </p:cNvPr>
          <p:cNvSpPr/>
          <p:nvPr/>
        </p:nvSpPr>
        <p:spPr>
          <a:xfrm>
            <a:off x="4599992" y="3458171"/>
            <a:ext cx="2252471" cy="10140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ACCESS GRANTED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22D470E-EC71-4D78-A9D9-722F9B48413D}"/>
              </a:ext>
            </a:extLst>
          </p:cNvPr>
          <p:cNvSpPr/>
          <p:nvPr/>
        </p:nvSpPr>
        <p:spPr>
          <a:xfrm>
            <a:off x="9015516" y="3520442"/>
            <a:ext cx="1932117" cy="1034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ACCESS DENIED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5F6451E-31FE-40A2-A674-3226534589C7}"/>
              </a:ext>
            </a:extLst>
          </p:cNvPr>
          <p:cNvSpPr/>
          <p:nvPr/>
        </p:nvSpPr>
        <p:spPr>
          <a:xfrm>
            <a:off x="8553830" y="3723997"/>
            <a:ext cx="875542" cy="755778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FDF6FD8-ACA2-40B2-9A57-A2A8A807E4D8}"/>
              </a:ext>
            </a:extLst>
          </p:cNvPr>
          <p:cNvSpPr/>
          <p:nvPr/>
        </p:nvSpPr>
        <p:spPr>
          <a:xfrm>
            <a:off x="5184396" y="1681114"/>
            <a:ext cx="4983061" cy="1566270"/>
          </a:xfrm>
          <a:prstGeom prst="wedgeEllipseCallout">
            <a:avLst>
              <a:gd name="adj1" fmla="val -67680"/>
              <a:gd name="adj2" fmla="val 699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but there are other options. You could have a program that grants </a:t>
            </a:r>
            <a:r>
              <a:rPr lang="en-US" sz="2000" i="1" dirty="0">
                <a:latin typeface="Comic Sans MS" panose="030F0702030302020204" pitchFamily="66" charset="0"/>
              </a:rPr>
              <a:t>mediated</a:t>
            </a:r>
            <a:r>
              <a:rPr lang="en-US" sz="2000" dirty="0">
                <a:latin typeface="Comic Sans MS" panose="030F0702030302020204" pitchFamily="66" charset="0"/>
              </a:rPr>
              <a:t> access to the PII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2E9E7F0-6BEF-4FD3-BDE8-945E08F1CAC5}"/>
              </a:ext>
            </a:extLst>
          </p:cNvPr>
          <p:cNvSpPr/>
          <p:nvPr/>
        </p:nvSpPr>
        <p:spPr>
          <a:xfrm>
            <a:off x="6463004" y="5307075"/>
            <a:ext cx="2158482" cy="61264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Access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E19D7FA1-2F7D-49C1-9BED-A8C33CB8BFF7}"/>
              </a:ext>
            </a:extLst>
          </p:cNvPr>
          <p:cNvSpPr/>
          <p:nvPr/>
        </p:nvSpPr>
        <p:spPr>
          <a:xfrm rot="10800000">
            <a:off x="7299928" y="5481119"/>
            <a:ext cx="2720495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115FE128-8C14-4BA5-93C6-DB3DD1536815}"/>
              </a:ext>
            </a:extLst>
          </p:cNvPr>
          <p:cNvSpPr/>
          <p:nvPr/>
        </p:nvSpPr>
        <p:spPr>
          <a:xfrm>
            <a:off x="7299929" y="4825140"/>
            <a:ext cx="484632" cy="6020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6954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C51-DB6A-4083-803C-0E6ABD37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Auditable Events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System Monitoring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3DD3F-E458-48E6-A304-17E05088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5D4D528-B42B-4635-9315-B60AC67F58D7}"/>
              </a:ext>
            </a:extLst>
          </p:cNvPr>
          <p:cNvSpPr/>
          <p:nvPr/>
        </p:nvSpPr>
        <p:spPr>
          <a:xfrm>
            <a:off x="6204856" y="4823926"/>
            <a:ext cx="1380931" cy="7557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Storage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A9A2292-F911-40B0-BFAB-753112504D01}"/>
              </a:ext>
            </a:extLst>
          </p:cNvPr>
          <p:cNvSpPr/>
          <p:nvPr/>
        </p:nvSpPr>
        <p:spPr>
          <a:xfrm>
            <a:off x="6204856" y="3240053"/>
            <a:ext cx="1380931" cy="7557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Normal Storage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FBAEC6C1-C4D3-4AC8-A4D8-7C2BF9D6132B}"/>
              </a:ext>
            </a:extLst>
          </p:cNvPr>
          <p:cNvSpPr/>
          <p:nvPr/>
        </p:nvSpPr>
        <p:spPr>
          <a:xfrm>
            <a:off x="3716324" y="2410788"/>
            <a:ext cx="939652" cy="68538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16396BFA-54EC-4719-8AA9-D16AB8A75997}"/>
              </a:ext>
            </a:extLst>
          </p:cNvPr>
          <p:cNvSpPr/>
          <p:nvPr/>
        </p:nvSpPr>
        <p:spPr>
          <a:xfrm>
            <a:off x="3716322" y="3656786"/>
            <a:ext cx="939652" cy="64537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283F8A74-A13B-49CC-AA42-5988EA032AC5}"/>
              </a:ext>
            </a:extLst>
          </p:cNvPr>
          <p:cNvSpPr/>
          <p:nvPr/>
        </p:nvSpPr>
        <p:spPr>
          <a:xfrm>
            <a:off x="3716322" y="4799783"/>
            <a:ext cx="939652" cy="708356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100363-51F5-41E3-9A49-FC8E23F9F30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55973" y="3617943"/>
            <a:ext cx="1548883" cy="3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8531B-DE42-4C86-8BD6-E15E8D90220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655976" y="2753481"/>
            <a:ext cx="1548880" cy="8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692B9-9FB2-47CC-8668-337D629DA373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>
            <a:off x="4655974" y="3979471"/>
            <a:ext cx="1548882" cy="12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C9B35-C8C3-4416-8D58-0776C86DC486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4655974" y="5153961"/>
            <a:ext cx="1548882" cy="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0DA03-4720-49C9-A364-FAEC8866BD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55976" y="2753481"/>
            <a:ext cx="1331169" cy="1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55551375-9D61-48DF-AAC8-27B4C5ABC7F5}"/>
              </a:ext>
            </a:extLst>
          </p:cNvPr>
          <p:cNvSpPr/>
          <p:nvPr/>
        </p:nvSpPr>
        <p:spPr>
          <a:xfrm>
            <a:off x="5896942" y="4400128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B6EB137-DE57-4D69-A285-881E8190D544}"/>
              </a:ext>
            </a:extLst>
          </p:cNvPr>
          <p:cNvSpPr/>
          <p:nvPr/>
        </p:nvSpPr>
        <p:spPr>
          <a:xfrm>
            <a:off x="6005804" y="4584418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0CD0226-B159-4B75-A8F6-260B8A9A2447}"/>
              </a:ext>
            </a:extLst>
          </p:cNvPr>
          <p:cNvSpPr/>
          <p:nvPr/>
        </p:nvSpPr>
        <p:spPr>
          <a:xfrm>
            <a:off x="5974697" y="3057330"/>
            <a:ext cx="1685731" cy="109166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E948A96-9E77-443B-B122-87939611DA5B}"/>
              </a:ext>
            </a:extLst>
          </p:cNvPr>
          <p:cNvSpPr/>
          <p:nvPr/>
        </p:nvSpPr>
        <p:spPr>
          <a:xfrm>
            <a:off x="5749193" y="3892405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2BDF-BC40-498F-94C5-C7F2418208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55974" y="4108577"/>
            <a:ext cx="1240968" cy="10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638E81E9-1028-419C-90D2-3D3F654A16D8}"/>
              </a:ext>
            </a:extLst>
          </p:cNvPr>
          <p:cNvSpPr/>
          <p:nvPr/>
        </p:nvSpPr>
        <p:spPr>
          <a:xfrm>
            <a:off x="9246636" y="3656786"/>
            <a:ext cx="2107164" cy="64537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10FBE51C-EE26-4440-865B-B9E455A56905}"/>
              </a:ext>
            </a:extLst>
          </p:cNvPr>
          <p:cNvSpPr/>
          <p:nvPr/>
        </p:nvSpPr>
        <p:spPr>
          <a:xfrm>
            <a:off x="9246635" y="4795448"/>
            <a:ext cx="2107164" cy="65362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 Processing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12DD12C-CBE0-4DD0-A08F-73533E73860B}"/>
              </a:ext>
            </a:extLst>
          </p:cNvPr>
          <p:cNvSpPr/>
          <p:nvPr/>
        </p:nvSpPr>
        <p:spPr>
          <a:xfrm>
            <a:off x="94894" y="5397438"/>
            <a:ext cx="3621427" cy="1354468"/>
          </a:xfrm>
          <a:prstGeom prst="wedgeRectCallout">
            <a:avLst>
              <a:gd name="adj1" fmla="val 111528"/>
              <a:gd name="adj2" fmla="val -1075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Any PII activity that violates policy, </a:t>
            </a:r>
            <a:r>
              <a:rPr lang="en-US" sz="2000" b="1" i="1" dirty="0"/>
              <a:t>even if unsuccessful</a:t>
            </a:r>
            <a:r>
              <a:rPr lang="en-US" sz="2000" dirty="0"/>
              <a:t>, should be audited.</a:t>
            </a:r>
          </a:p>
        </p:txBody>
      </p: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7D787E7C-2A5C-4F2A-A0B9-68A171843283}"/>
              </a:ext>
            </a:extLst>
          </p:cNvPr>
          <p:cNvSpPr/>
          <p:nvPr/>
        </p:nvSpPr>
        <p:spPr>
          <a:xfrm>
            <a:off x="9246636" y="2475152"/>
            <a:ext cx="2107164" cy="733406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Non-PII Processing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482E-E6A0-4E8F-A48D-3EAA6FD1A9FC}"/>
              </a:ext>
            </a:extLst>
          </p:cNvPr>
          <p:cNvCxnSpPr>
            <a:cxnSpLocks/>
          </p:cNvCxnSpPr>
          <p:nvPr/>
        </p:nvCxnSpPr>
        <p:spPr>
          <a:xfrm flipV="1">
            <a:off x="7585787" y="4044020"/>
            <a:ext cx="690466" cy="11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8A5EA6A-CADB-4AF4-B494-953D6CF8232A}"/>
              </a:ext>
            </a:extLst>
          </p:cNvPr>
          <p:cNvSpPr/>
          <p:nvPr/>
        </p:nvSpPr>
        <p:spPr>
          <a:xfrm>
            <a:off x="8088086" y="3850423"/>
            <a:ext cx="367003" cy="27526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1F26AE-6B8C-4BF5-A097-6C64A740B3F4}"/>
              </a:ext>
            </a:extLst>
          </p:cNvPr>
          <p:cNvCxnSpPr>
            <a:cxnSpLocks/>
            <a:stCxn id="6" idx="4"/>
            <a:endCxn id="39" idx="1"/>
          </p:cNvCxnSpPr>
          <p:nvPr/>
        </p:nvCxnSpPr>
        <p:spPr>
          <a:xfrm flipV="1">
            <a:off x="7585787" y="3979471"/>
            <a:ext cx="1660849" cy="12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97635F-252F-4CBF-A2D6-87A96A5CEE4C}"/>
              </a:ext>
            </a:extLst>
          </p:cNvPr>
          <p:cNvCxnSpPr>
            <a:cxnSpLocks/>
            <a:stCxn id="6" idx="4"/>
            <a:endCxn id="40" idx="1"/>
          </p:cNvCxnSpPr>
          <p:nvPr/>
        </p:nvCxnSpPr>
        <p:spPr>
          <a:xfrm flipV="1">
            <a:off x="7585787" y="5122262"/>
            <a:ext cx="1660848" cy="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4CADA2-AA15-4987-B0A5-F041A10ECB38}"/>
              </a:ext>
            </a:extLst>
          </p:cNvPr>
          <p:cNvCxnSpPr>
            <a:cxnSpLocks/>
            <a:stCxn id="7" idx="4"/>
            <a:endCxn id="46" idx="1"/>
          </p:cNvCxnSpPr>
          <p:nvPr/>
        </p:nvCxnSpPr>
        <p:spPr>
          <a:xfrm flipV="1">
            <a:off x="7585787" y="2841855"/>
            <a:ext cx="1660849" cy="7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314D-67D6-478D-B02C-4BA3867F3C10}"/>
              </a:ext>
            </a:extLst>
          </p:cNvPr>
          <p:cNvCxnSpPr>
            <a:cxnSpLocks/>
            <a:stCxn id="7" idx="4"/>
            <a:endCxn id="39" idx="1"/>
          </p:cNvCxnSpPr>
          <p:nvPr/>
        </p:nvCxnSpPr>
        <p:spPr>
          <a:xfrm>
            <a:off x="7585787" y="3617943"/>
            <a:ext cx="1660849" cy="3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E5BD2AA4-45F2-4A7F-9F00-98ACDA6F6402}"/>
              </a:ext>
            </a:extLst>
          </p:cNvPr>
          <p:cNvSpPr/>
          <p:nvPr/>
        </p:nvSpPr>
        <p:spPr>
          <a:xfrm>
            <a:off x="7482981" y="338421"/>
            <a:ext cx="3449386" cy="1309236"/>
          </a:xfrm>
          <a:prstGeom prst="wedgeRectCallout">
            <a:avLst>
              <a:gd name="adj1" fmla="val -29071"/>
              <a:gd name="adj2" fmla="val 2065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Information monitors, such as </a:t>
            </a:r>
            <a:r>
              <a:rPr lang="en-US" sz="2000" b="1" dirty="0"/>
              <a:t>data loss prevention</a:t>
            </a:r>
            <a:r>
              <a:rPr lang="en-US" sz="2000" dirty="0"/>
              <a:t> systems can find and block PII transfers</a:t>
            </a:r>
          </a:p>
        </p:txBody>
      </p:sp>
    </p:spTree>
    <p:extLst>
      <p:ext uri="{BB962C8B-B14F-4D97-AF65-F5344CB8AC3E}">
        <p14:creationId xmlns:p14="http://schemas.microsoft.com/office/powerpoint/2010/main" val="65471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6876-FB30-453A-8AF3-43D93BCE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B1B3-67B8-477D-A81E-03AA6177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 a lot of ground for both security and privacy.</a:t>
            </a:r>
          </a:p>
          <a:p>
            <a:r>
              <a:rPr lang="en-US" dirty="0"/>
              <a:t>One point that should be clear: both are complex subjects</a:t>
            </a:r>
          </a:p>
          <a:p>
            <a:r>
              <a:rPr lang="en-US" dirty="0"/>
              <a:t>Your organization may need an SME to help you navigate</a:t>
            </a:r>
          </a:p>
          <a:p>
            <a:endParaRPr lang="en-US" dirty="0"/>
          </a:p>
          <a:p>
            <a:r>
              <a:rPr lang="en-US" dirty="0"/>
              <a:t>But, as the data person, </a:t>
            </a:r>
            <a:r>
              <a:rPr lang="en-US" b="1" i="1" dirty="0"/>
              <a:t>you </a:t>
            </a:r>
            <a:r>
              <a:rPr lang="en-US" dirty="0"/>
              <a:t>hold the keys to the most critical part!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AABEA-9A99-44E8-9BCF-FFCEAC9F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B1C-6635-408C-84F5-96CF4F7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Securing </a:t>
            </a:r>
            <a:br>
              <a:rPr lang="en-US" dirty="0"/>
            </a:br>
            <a:r>
              <a:rPr lang="en-US" dirty="0"/>
              <a:t>Data in </a:t>
            </a:r>
            <a:br>
              <a:rPr lang="en-US" dirty="0"/>
            </a:br>
            <a:r>
              <a:rPr lang="en-US" dirty="0"/>
              <a:t>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604D5-812C-4B5E-A544-F013E64A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DEBF-D212-40B3-89C2-24DB4537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76186-9046-4554-AEAD-CDE7E7AD37CD}"/>
              </a:ext>
            </a:extLst>
          </p:cNvPr>
          <p:cNvSpPr/>
          <p:nvPr/>
        </p:nvSpPr>
        <p:spPr>
          <a:xfrm>
            <a:off x="3620277" y="684730"/>
            <a:ext cx="5230108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Data-At-Motion: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information moving across communications channels including 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within a computer.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encryption, entity authentication, key management and ephemeral keys, and conscientious governance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ADFC6-9616-4535-AC95-F2333B18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26275E7-21A8-48F0-83AF-74C78200140F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“Ephemeral”?</a:t>
            </a:r>
          </a:p>
        </p:txBody>
      </p:sp>
    </p:spTree>
    <p:extLst>
      <p:ext uri="{BB962C8B-B14F-4D97-AF65-F5344CB8AC3E}">
        <p14:creationId xmlns:p14="http://schemas.microsoft.com/office/powerpoint/2010/main" val="11557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67B63B-99F6-419F-BD31-2AC7372A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2EFF3-6315-4CB7-8847-1062AB0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Securing</a:t>
            </a:r>
            <a:br>
              <a:rPr lang="en-US" dirty="0"/>
            </a:br>
            <a:r>
              <a:rPr lang="en-US" dirty="0"/>
              <a:t>Data at </a:t>
            </a:r>
            <a:br>
              <a:rPr lang="en-US" dirty="0"/>
            </a:br>
            <a:r>
              <a:rPr lang="en-US" dirty="0"/>
              <a:t>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D5744-0494-4527-9FEF-B2E2BAB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2A86-6316-4C5A-BA1F-F2DD106867B4}"/>
              </a:ext>
            </a:extLst>
          </p:cNvPr>
          <p:cNvSpPr/>
          <p:nvPr/>
        </p:nvSpPr>
        <p:spPr>
          <a:xfrm>
            <a:off x="3620277" y="684730"/>
            <a:ext cx="5371324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Data-At-Rest: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inert information stored on physical media such as disks, tapes, databases, etc.</a:t>
            </a:r>
          </a:p>
          <a:p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u="sng" dirty="0">
                <a:latin typeface="MV Boli" panose="02000500030200090000" pitchFamily="2" charset="0"/>
                <a:cs typeface="MV Boli" panose="02000500030200090000" pitchFamily="2" charset="0"/>
              </a:rPr>
              <a:t>Security approaches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: encryption, access controls, key management, audits, tokenization, and conscientious governance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D29FD-EE27-4D76-BEC4-3D7E2BFA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C4739D7-4C43-4F8D-A783-A08BC7775B43}"/>
              </a:ext>
            </a:extLst>
          </p:cNvPr>
          <p:cNvSpPr/>
          <p:nvPr/>
        </p:nvSpPr>
        <p:spPr>
          <a:xfrm>
            <a:off x="8052318" y="5035499"/>
            <a:ext cx="3056457" cy="1356340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Now this is more like it!</a:t>
            </a:r>
          </a:p>
        </p:txBody>
      </p:sp>
    </p:spTree>
    <p:extLst>
      <p:ext uri="{BB962C8B-B14F-4D97-AF65-F5344CB8AC3E}">
        <p14:creationId xmlns:p14="http://schemas.microsoft.com/office/powerpoint/2010/main" val="31959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39E-5117-43E7-A66B-2CFEBE65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890DE-7412-428D-B025-47C95A54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079B38CC-4DB9-4DA9-8920-D017B01FA1C7}"/>
              </a:ext>
            </a:extLst>
          </p:cNvPr>
          <p:cNvSpPr/>
          <p:nvPr/>
        </p:nvSpPr>
        <p:spPr>
          <a:xfrm>
            <a:off x="4228370" y="1591449"/>
            <a:ext cx="2351316" cy="149289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Quick Brown Fox Jumps Over the Lazy 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A10B-51EA-42AD-AFBA-5ED2DA188DD9}"/>
              </a:ext>
            </a:extLst>
          </p:cNvPr>
          <p:cNvSpPr txBox="1"/>
          <p:nvPr/>
        </p:nvSpPr>
        <p:spPr>
          <a:xfrm>
            <a:off x="6765764" y="1893921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Alphabet.txt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E6A08778-48CA-4CE9-ABFA-AB4DE6780CF6}"/>
              </a:ext>
            </a:extLst>
          </p:cNvPr>
          <p:cNvSpPr/>
          <p:nvPr/>
        </p:nvSpPr>
        <p:spPr>
          <a:xfrm>
            <a:off x="4228370" y="5183735"/>
            <a:ext cx="2351316" cy="149289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?????????????????????????????????????????????????????????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FBF39-CD5B-42C8-AB2E-CCF6FCC9EF82}"/>
              </a:ext>
            </a:extLst>
          </p:cNvPr>
          <p:cNvSpPr txBox="1"/>
          <p:nvPr/>
        </p:nvSpPr>
        <p:spPr>
          <a:xfrm>
            <a:off x="6803863" y="5706682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Alphabet.txt.encrypted</a:t>
            </a:r>
            <a:endParaRPr lang="en-US" sz="20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FF5EB98-780D-4F1D-B53C-CD7027F235E5}"/>
              </a:ext>
            </a:extLst>
          </p:cNvPr>
          <p:cNvSpPr/>
          <p:nvPr/>
        </p:nvSpPr>
        <p:spPr>
          <a:xfrm>
            <a:off x="8026761" y="3131897"/>
            <a:ext cx="2416045" cy="1336809"/>
          </a:xfrm>
          <a:prstGeom prst="wedgeRectCallout">
            <a:avLst>
              <a:gd name="adj1" fmla="val -108014"/>
              <a:gd name="adj2" fmla="val 276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process can be manual, automated, or semi-automated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3F3D8595-5EE6-4854-BB94-608A26644B4E}"/>
              </a:ext>
            </a:extLst>
          </p:cNvPr>
          <p:cNvSpPr/>
          <p:nvPr/>
        </p:nvSpPr>
        <p:spPr>
          <a:xfrm>
            <a:off x="3878425" y="3084347"/>
            <a:ext cx="3051207" cy="2099388"/>
          </a:xfrm>
          <a:prstGeom prst="upDownArrow">
            <a:avLst>
              <a:gd name="adj1" fmla="val 50000"/>
              <a:gd name="adj2" fmla="val 3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Encryption Service</a:t>
            </a:r>
          </a:p>
        </p:txBody>
      </p:sp>
    </p:spTree>
    <p:extLst>
      <p:ext uri="{BB962C8B-B14F-4D97-AF65-F5344CB8AC3E}">
        <p14:creationId xmlns:p14="http://schemas.microsoft.com/office/powerpoint/2010/main" val="130204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39E-5117-43E7-A66B-2CFEBE65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</a:t>
            </a:r>
            <a:br>
              <a:rPr lang="en-US" dirty="0"/>
            </a:br>
            <a:r>
              <a:rPr lang="en-US" dirty="0"/>
              <a:t>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555A5-BBAA-457B-8838-8475685D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3C1A-5FD2-4537-979A-F6FB0B0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6252" y="2064224"/>
            <a:ext cx="3853543" cy="2661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BF39-CD5B-42C8-AB2E-CCF6FCC9EF82}"/>
              </a:ext>
            </a:extLst>
          </p:cNvPr>
          <p:cNvSpPr txBox="1"/>
          <p:nvPr/>
        </p:nvSpPr>
        <p:spPr>
          <a:xfrm>
            <a:off x="6295637" y="3210234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Secure Folder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059E3CD8-DAC4-4223-8B89-2F2A36E34AE3}"/>
              </a:ext>
            </a:extLst>
          </p:cNvPr>
          <p:cNvSpPr/>
          <p:nvPr/>
        </p:nvSpPr>
        <p:spPr>
          <a:xfrm>
            <a:off x="3667727" y="586947"/>
            <a:ext cx="1595535" cy="7220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1</a:t>
            </a: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F24B8570-B4EF-4CC5-A532-A899F129684F}"/>
              </a:ext>
            </a:extLst>
          </p:cNvPr>
          <p:cNvSpPr/>
          <p:nvPr/>
        </p:nvSpPr>
        <p:spPr>
          <a:xfrm>
            <a:off x="9096015" y="586947"/>
            <a:ext cx="1595535" cy="7220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52FD20AC-0AB0-4BAA-8566-BB21EC2AE6B0}"/>
              </a:ext>
            </a:extLst>
          </p:cNvPr>
          <p:cNvSpPr/>
          <p:nvPr/>
        </p:nvSpPr>
        <p:spPr>
          <a:xfrm rot="5400000">
            <a:off x="3710378" y="2701270"/>
            <a:ext cx="4088336" cy="86868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1E5B69A0-DE61-4023-B44A-0730ABA659CB}"/>
              </a:ext>
            </a:extLst>
          </p:cNvPr>
          <p:cNvSpPr/>
          <p:nvPr/>
        </p:nvSpPr>
        <p:spPr>
          <a:xfrm rot="5400000" flipV="1">
            <a:off x="6362187" y="2659961"/>
            <a:ext cx="4110637" cy="103839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AB9B21B-B1A7-4340-913E-0417C03A302A}"/>
              </a:ext>
            </a:extLst>
          </p:cNvPr>
          <p:cNvSpPr/>
          <p:nvPr/>
        </p:nvSpPr>
        <p:spPr>
          <a:xfrm>
            <a:off x="8936701" y="1660942"/>
            <a:ext cx="2750727" cy="1026274"/>
          </a:xfrm>
          <a:prstGeom prst="wedgeRectCallout">
            <a:avLst>
              <a:gd name="adj1" fmla="val -69657"/>
              <a:gd name="adj2" fmla="val 666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Activating the folder can be manual or automatic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4442DEE-4345-42E6-BF71-15ED1F75ABBF}"/>
              </a:ext>
            </a:extLst>
          </p:cNvPr>
          <p:cNvSpPr/>
          <p:nvPr/>
        </p:nvSpPr>
        <p:spPr>
          <a:xfrm>
            <a:off x="8936701" y="3657648"/>
            <a:ext cx="2750727" cy="1142952"/>
          </a:xfrm>
          <a:prstGeom prst="wedgeRectCallout">
            <a:avLst>
              <a:gd name="adj1" fmla="val -62443"/>
              <a:gd name="adj2" fmla="val 1221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Once the folder is active, files in/out are automatically encrypted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EC6CA-8018-4E39-886F-E162BC2A0C50}"/>
              </a:ext>
            </a:extLst>
          </p:cNvPr>
          <p:cNvSpPr/>
          <p:nvPr/>
        </p:nvSpPr>
        <p:spPr>
          <a:xfrm>
            <a:off x="5548898" y="5299702"/>
            <a:ext cx="3045204" cy="1015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Encrypted Folder Data</a:t>
            </a:r>
          </a:p>
        </p:txBody>
      </p:sp>
    </p:spTree>
    <p:extLst>
      <p:ext uri="{BB962C8B-B14F-4D97-AF65-F5344CB8AC3E}">
        <p14:creationId xmlns:p14="http://schemas.microsoft.com/office/powerpoint/2010/main" val="31362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39E-5117-43E7-A66B-2CFEBE65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Encryption</a:t>
            </a:r>
            <a:br>
              <a:rPr lang="en-US" dirty="0"/>
            </a:br>
            <a:r>
              <a:rPr lang="en-US" dirty="0"/>
              <a:t>(e.g. Database)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D7EA-717A-47C0-9FA8-09D1530C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FDCC6BB0-D2F8-4B9F-9072-D484C5BA06B0}"/>
              </a:ext>
            </a:extLst>
          </p:cNvPr>
          <p:cNvSpPr/>
          <p:nvPr/>
        </p:nvSpPr>
        <p:spPr>
          <a:xfrm>
            <a:off x="4086808" y="2093976"/>
            <a:ext cx="2313992" cy="232562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SQL DB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002035-A8A9-4D92-BA44-86C18B1E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1531"/>
              </p:ext>
            </p:extLst>
          </p:nvPr>
        </p:nvGraphicFramePr>
        <p:xfrm>
          <a:off x="299484" y="4563374"/>
          <a:ext cx="8068229" cy="195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41">
                  <a:extLst>
                    <a:ext uri="{9D8B030D-6E8A-4147-A177-3AD203B41FA5}">
                      <a16:colId xmlns:a16="http://schemas.microsoft.com/office/drawing/2014/main" val="33303035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12214985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25619759"/>
                    </a:ext>
                  </a:extLst>
                </a:gridCol>
                <a:gridCol w="2224088">
                  <a:extLst>
                    <a:ext uri="{9D8B030D-6E8A-4147-A177-3AD203B41FA5}">
                      <a16:colId xmlns:a16="http://schemas.microsoft.com/office/drawing/2014/main" val="1235908994"/>
                    </a:ext>
                  </a:extLst>
                </a:gridCol>
              </a:tblGrid>
              <a:tr h="3570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68994"/>
                  </a:ext>
                </a:extLst>
              </a:tr>
              <a:tr h="579353">
                <a:tc>
                  <a:txBody>
                    <a:bodyPr/>
                    <a:lstStyle/>
                    <a:p>
                      <a:r>
                        <a:rPr lang="en-US" sz="20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1/1/1971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Encryption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????????????????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72077"/>
                  </a:ext>
                </a:extLst>
              </a:tr>
              <a:tr h="579353"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2/2/1972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Security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????????????????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33416"/>
                  </a:ext>
                </a:extLst>
              </a:tr>
              <a:tr h="357039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67417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8FAE1C1B-7208-46C5-86C8-0626429CE69C}"/>
              </a:ext>
            </a:extLst>
          </p:cNvPr>
          <p:cNvSpPr/>
          <p:nvPr/>
        </p:nvSpPr>
        <p:spPr>
          <a:xfrm>
            <a:off x="6717793" y="2694189"/>
            <a:ext cx="4770077" cy="4846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5A88A-7539-448C-9FE9-71C8C349A64F}"/>
              </a:ext>
            </a:extLst>
          </p:cNvPr>
          <p:cNvSpPr txBox="1"/>
          <p:nvPr/>
        </p:nvSpPr>
        <p:spPr>
          <a:xfrm>
            <a:off x="6969966" y="1705174"/>
            <a:ext cx="4383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INTO table… VALUES</a:t>
            </a:r>
          </a:p>
          <a:p>
            <a:r>
              <a:rPr lang="en-US" sz="2000" dirty="0"/>
              <a:t>(Alice, 1/1/1971, 1 Encryption Rd, </a:t>
            </a:r>
          </a:p>
          <a:p>
            <a:r>
              <a:rPr lang="en-US" sz="2000" dirty="0"/>
              <a:t>AES_ENCRYPT(555-55-5555, key))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049DAE-205E-478F-84E8-98640F988DE7}"/>
              </a:ext>
            </a:extLst>
          </p:cNvPr>
          <p:cNvSpPr/>
          <p:nvPr/>
        </p:nvSpPr>
        <p:spPr>
          <a:xfrm>
            <a:off x="6717793" y="4145122"/>
            <a:ext cx="477007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CE710-ABC9-4BFC-B72A-2FACE5F240DB}"/>
              </a:ext>
            </a:extLst>
          </p:cNvPr>
          <p:cNvSpPr txBox="1"/>
          <p:nvPr/>
        </p:nvSpPr>
        <p:spPr>
          <a:xfrm>
            <a:off x="6969967" y="3590616"/>
            <a:ext cx="4586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AES_DECRYPT(SSN, key) as SSN</a:t>
            </a:r>
          </a:p>
          <a:p>
            <a:r>
              <a:rPr lang="en-US" sz="2000" dirty="0"/>
              <a:t>FROM table WHERE Name=Bob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5CA0043-28E5-46BE-85C0-F0D74314A20A}"/>
              </a:ext>
            </a:extLst>
          </p:cNvPr>
          <p:cNvSpPr/>
          <p:nvPr/>
        </p:nvSpPr>
        <p:spPr>
          <a:xfrm>
            <a:off x="7540655" y="216339"/>
            <a:ext cx="3526971" cy="1380745"/>
          </a:xfrm>
          <a:prstGeom prst="wedgeRectCallout">
            <a:avLst>
              <a:gd name="adj1" fmla="val -96674"/>
              <a:gd name="adj2" fmla="val 7254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 application, like a MySQL DB, can be manually configured to store data encrypted*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AD38B-5A16-4CC6-9C61-5C834D045B5C}"/>
              </a:ext>
            </a:extLst>
          </p:cNvPr>
          <p:cNvSpPr txBox="1"/>
          <p:nvPr/>
        </p:nvSpPr>
        <p:spPr>
          <a:xfrm>
            <a:off x="5729681" y="6448180"/>
            <a:ext cx="512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*</a:t>
            </a:r>
            <a:r>
              <a:rPr lang="en-US" sz="2000" i="1" dirty="0"/>
              <a:t>Encrypted Data cannot be index, searched, etc.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8333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4162</TotalTime>
  <Words>2567</Words>
  <Application>Microsoft Office PowerPoint</Application>
  <PresentationFormat>Widescreen</PresentationFormat>
  <Paragraphs>356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Comic Sans MS</vt:lpstr>
      <vt:lpstr>MV Boli</vt:lpstr>
      <vt:lpstr>Rockwell</vt:lpstr>
      <vt:lpstr>Rockwell Condensed</vt:lpstr>
      <vt:lpstr>Wingdings</vt:lpstr>
      <vt:lpstr>Wood Type</vt:lpstr>
      <vt:lpstr>Data Privacy</vt:lpstr>
      <vt:lpstr>References</vt:lpstr>
      <vt:lpstr>Three States of Digital Data</vt:lpstr>
      <vt:lpstr>Securing  Data in  Use</vt:lpstr>
      <vt:lpstr>Securing  Data in  Motion</vt:lpstr>
      <vt:lpstr>Securing Data at  Rest</vt:lpstr>
      <vt:lpstr>File Encryption</vt:lpstr>
      <vt:lpstr>Folder  Encryption</vt:lpstr>
      <vt:lpstr>Application Encryption (e.g. Database)</vt:lpstr>
      <vt:lpstr>Whole Database Encryption</vt:lpstr>
      <vt:lpstr>SIDE NOTE!!</vt:lpstr>
      <vt:lpstr>Whole Disk Encryption</vt:lpstr>
      <vt:lpstr>Other  Data-at-Rest Encryption Issues</vt:lpstr>
      <vt:lpstr>The Other Security Concerns</vt:lpstr>
      <vt:lpstr>The New World of Big Data, Cloud Storage, etc.</vt:lpstr>
      <vt:lpstr>Data Lake  Overview</vt:lpstr>
      <vt:lpstr>Data Lake Security Challenges</vt:lpstr>
      <vt:lpstr>The Point</vt:lpstr>
      <vt:lpstr>Cloud  Considerations</vt:lpstr>
      <vt:lpstr>Cloud Security Mindset Concerns</vt:lpstr>
      <vt:lpstr>Sample Cloud Security  Considerations</vt:lpstr>
      <vt:lpstr>Cloud Usability/ Security Trade-off</vt:lpstr>
      <vt:lpstr>The Gmail Example</vt:lpstr>
      <vt:lpstr>Data  Privacy</vt:lpstr>
      <vt:lpstr>Why it  matters</vt:lpstr>
      <vt:lpstr>Data as  a Means of Control</vt:lpstr>
      <vt:lpstr>Technology vs  Law vs  Policy</vt:lpstr>
      <vt:lpstr>Data Ownership vs Stewardship</vt:lpstr>
      <vt:lpstr>Data Privacy Technology Goals*</vt:lpstr>
      <vt:lpstr>Personal Information/PII</vt:lpstr>
      <vt:lpstr>PII in the United States</vt:lpstr>
      <vt:lpstr>PII Audit</vt:lpstr>
      <vt:lpstr>Distinguishing Data</vt:lpstr>
      <vt:lpstr>Tracing Data</vt:lpstr>
      <vt:lpstr>Linking Data (linked or linkable)</vt:lpstr>
      <vt:lpstr>PII Audit Solutions</vt:lpstr>
      <vt:lpstr>PII Safeguards*</vt:lpstr>
      <vt:lpstr>Minimizing  PII Use,  Collection,  and Retention</vt:lpstr>
      <vt:lpstr>Minimizing  PII Use,  Collection,  and Retention (2)</vt:lpstr>
      <vt:lpstr>Limiting PII Storage</vt:lpstr>
      <vt:lpstr>Minimizing PII Use, Collection, and Retention (3)</vt:lpstr>
      <vt:lpstr>De-Identification  and  Anonymization</vt:lpstr>
      <vt:lpstr>Access  Controls</vt:lpstr>
      <vt:lpstr>Auditable Events  and  System Monitoring</vt:lpstr>
      <vt:lpstr>Security and Privacy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Privacy for Data Architects</dc:title>
  <dc:creator>Seth Nielson</dc:creator>
  <cp:lastModifiedBy>Seth Nielson</cp:lastModifiedBy>
  <cp:revision>151</cp:revision>
  <dcterms:created xsi:type="dcterms:W3CDTF">2019-09-05T13:59:44Z</dcterms:created>
  <dcterms:modified xsi:type="dcterms:W3CDTF">2021-11-17T19:24:57Z</dcterms:modified>
</cp:coreProperties>
</file>