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9" r:id="rId3"/>
    <p:sldId id="275" r:id="rId4"/>
    <p:sldId id="277" r:id="rId5"/>
    <p:sldId id="278" r:id="rId6"/>
    <p:sldId id="279" r:id="rId7"/>
    <p:sldId id="276" r:id="rId8"/>
    <p:sldId id="260" r:id="rId9"/>
    <p:sldId id="261" r:id="rId10"/>
    <p:sldId id="273" r:id="rId11"/>
    <p:sldId id="274" r:id="rId12"/>
    <p:sldId id="262" r:id="rId13"/>
    <p:sldId id="263" r:id="rId14"/>
    <p:sldId id="264" r:id="rId15"/>
    <p:sldId id="265" r:id="rId16"/>
    <p:sldId id="280" r:id="rId17"/>
    <p:sldId id="281" r:id="rId18"/>
    <p:sldId id="282" r:id="rId19"/>
    <p:sldId id="283" r:id="rId20"/>
    <p:sldId id="266" r:id="rId21"/>
    <p:sldId id="284" r:id="rId22"/>
    <p:sldId id="267" r:id="rId23"/>
    <p:sldId id="285" r:id="rId24"/>
    <p:sldId id="286" r:id="rId25"/>
    <p:sldId id="287" r:id="rId26"/>
    <p:sldId id="288" r:id="rId27"/>
    <p:sldId id="289" r:id="rId28"/>
    <p:sldId id="270" r:id="rId29"/>
    <p:sldId id="271" r:id="rId30"/>
    <p:sldId id="27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0" autoAdjust="0"/>
    <p:restoredTop sz="94351" autoAdjust="0"/>
  </p:normalViewPr>
  <p:slideViewPr>
    <p:cSldViewPr>
      <p:cViewPr varScale="1">
        <p:scale>
          <a:sx n="149" d="100"/>
          <a:sy n="149" d="100"/>
        </p:scale>
        <p:origin x="196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F008B7-259C-4BD0-8094-1E098F9B393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13DDBB-1DAF-47E9-854B-3A82CEBBCB84}">
      <dgm:prSet/>
      <dgm:spPr/>
      <dgm:t>
        <a:bodyPr/>
        <a:lstStyle/>
        <a:p>
          <a:r>
            <a:rPr lang="en-US" dirty="0"/>
            <a:t> Validating Identity</a:t>
          </a:r>
        </a:p>
      </dgm:t>
    </dgm:pt>
    <dgm:pt modelId="{095BA15A-AC91-4C8B-AB45-5437F3A29528}" type="parTrans" cxnId="{191D0D0C-65B3-46DB-BF9F-2F40A8F51A37}">
      <dgm:prSet/>
      <dgm:spPr/>
      <dgm:t>
        <a:bodyPr/>
        <a:lstStyle/>
        <a:p>
          <a:endParaRPr lang="en-US"/>
        </a:p>
      </dgm:t>
    </dgm:pt>
    <dgm:pt modelId="{4493D93C-1CA7-4404-9DE9-4EE835D32C9E}" type="sibTrans" cxnId="{191D0D0C-65B3-46DB-BF9F-2F40A8F51A37}">
      <dgm:prSet/>
      <dgm:spPr/>
      <dgm:t>
        <a:bodyPr/>
        <a:lstStyle/>
        <a:p>
          <a:endParaRPr lang="en-US"/>
        </a:p>
      </dgm:t>
    </dgm:pt>
    <dgm:pt modelId="{0AF37BA2-6BAC-482A-8F04-7F9D8216748A}">
      <dgm:prSet/>
      <dgm:spPr/>
      <dgm:t>
        <a:bodyPr/>
        <a:lstStyle/>
        <a:p>
          <a:r>
            <a:rPr lang="en-US" dirty="0"/>
            <a:t> Permissions Assigned to a Validated Identity</a:t>
          </a:r>
        </a:p>
      </dgm:t>
    </dgm:pt>
    <dgm:pt modelId="{C838AC39-BDA8-4A6E-9599-B30A4BB57847}" type="parTrans" cxnId="{2B8456A1-043B-4752-A630-2AD4697ACF30}">
      <dgm:prSet/>
      <dgm:spPr/>
      <dgm:t>
        <a:bodyPr/>
        <a:lstStyle/>
        <a:p>
          <a:endParaRPr lang="en-US"/>
        </a:p>
      </dgm:t>
    </dgm:pt>
    <dgm:pt modelId="{A9410C5F-3DDC-4D6C-ACE5-F1B0FFBEE955}" type="sibTrans" cxnId="{2B8456A1-043B-4752-A630-2AD4697ACF30}">
      <dgm:prSet/>
      <dgm:spPr/>
      <dgm:t>
        <a:bodyPr/>
        <a:lstStyle/>
        <a:p>
          <a:endParaRPr lang="en-US"/>
        </a:p>
      </dgm:t>
    </dgm:pt>
    <dgm:pt modelId="{68BA0D45-4DCB-405B-9E47-93CFE06FF3C1}" type="pres">
      <dgm:prSet presAssocID="{FEF008B7-259C-4BD0-8094-1E098F9B393C}" presName="diagram" presStyleCnt="0">
        <dgm:presLayoutVars>
          <dgm:dir/>
          <dgm:resizeHandles val="exact"/>
        </dgm:presLayoutVars>
      </dgm:prSet>
      <dgm:spPr/>
    </dgm:pt>
    <dgm:pt modelId="{ED16A5E5-7608-4F7C-B555-B7D831E0BD65}" type="pres">
      <dgm:prSet presAssocID="{BC13DDBB-1DAF-47E9-854B-3A82CEBBCB84}" presName="node" presStyleLbl="node1" presStyleIdx="0" presStyleCnt="2">
        <dgm:presLayoutVars>
          <dgm:bulletEnabled val="1"/>
        </dgm:presLayoutVars>
      </dgm:prSet>
      <dgm:spPr/>
    </dgm:pt>
    <dgm:pt modelId="{00B73066-B5A6-416A-A52E-8AA75D41DFE1}" type="pres">
      <dgm:prSet presAssocID="{4493D93C-1CA7-4404-9DE9-4EE835D32C9E}" presName="sibTrans" presStyleCnt="0"/>
      <dgm:spPr/>
    </dgm:pt>
    <dgm:pt modelId="{322A64FF-A301-449E-95B8-5A1CC43CF03F}" type="pres">
      <dgm:prSet presAssocID="{0AF37BA2-6BAC-482A-8F04-7F9D8216748A}" presName="node" presStyleLbl="node1" presStyleIdx="1" presStyleCnt="2">
        <dgm:presLayoutVars>
          <dgm:bulletEnabled val="1"/>
        </dgm:presLayoutVars>
      </dgm:prSet>
      <dgm:spPr/>
    </dgm:pt>
  </dgm:ptLst>
  <dgm:cxnLst>
    <dgm:cxn modelId="{191D0D0C-65B3-46DB-BF9F-2F40A8F51A37}" srcId="{FEF008B7-259C-4BD0-8094-1E098F9B393C}" destId="{BC13DDBB-1DAF-47E9-854B-3A82CEBBCB84}" srcOrd="0" destOrd="0" parTransId="{095BA15A-AC91-4C8B-AB45-5437F3A29528}" sibTransId="{4493D93C-1CA7-4404-9DE9-4EE835D32C9E}"/>
    <dgm:cxn modelId="{7CCA7E21-3ED0-4496-8544-92FE6EBB18F4}" type="presOf" srcId="{FEF008B7-259C-4BD0-8094-1E098F9B393C}" destId="{68BA0D45-4DCB-405B-9E47-93CFE06FF3C1}" srcOrd="0" destOrd="0" presId="urn:microsoft.com/office/officeart/2005/8/layout/default"/>
    <dgm:cxn modelId="{2B8456A1-043B-4752-A630-2AD4697ACF30}" srcId="{FEF008B7-259C-4BD0-8094-1E098F9B393C}" destId="{0AF37BA2-6BAC-482A-8F04-7F9D8216748A}" srcOrd="1" destOrd="0" parTransId="{C838AC39-BDA8-4A6E-9599-B30A4BB57847}" sibTransId="{A9410C5F-3DDC-4D6C-ACE5-F1B0FFBEE955}"/>
    <dgm:cxn modelId="{67FAABAE-C7CB-4596-A5A5-76C352F4A117}" type="presOf" srcId="{BC13DDBB-1DAF-47E9-854B-3A82CEBBCB84}" destId="{ED16A5E5-7608-4F7C-B555-B7D831E0BD65}" srcOrd="0" destOrd="0" presId="urn:microsoft.com/office/officeart/2005/8/layout/default"/>
    <dgm:cxn modelId="{83A5BBBA-34BC-4DD5-AD5D-74B07A0EE8B2}" type="presOf" srcId="{0AF37BA2-6BAC-482A-8F04-7F9D8216748A}" destId="{322A64FF-A301-449E-95B8-5A1CC43CF03F}" srcOrd="0" destOrd="0" presId="urn:microsoft.com/office/officeart/2005/8/layout/default"/>
    <dgm:cxn modelId="{0D69307B-3E5E-44E3-B6FA-A2E78D415B8A}" type="presParOf" srcId="{68BA0D45-4DCB-405B-9E47-93CFE06FF3C1}" destId="{ED16A5E5-7608-4F7C-B555-B7D831E0BD65}" srcOrd="0" destOrd="0" presId="urn:microsoft.com/office/officeart/2005/8/layout/default"/>
    <dgm:cxn modelId="{5ABE61B5-78F1-41C9-B507-9D6CF1C29B63}" type="presParOf" srcId="{68BA0D45-4DCB-405B-9E47-93CFE06FF3C1}" destId="{00B73066-B5A6-416A-A52E-8AA75D41DFE1}" srcOrd="1" destOrd="0" presId="urn:microsoft.com/office/officeart/2005/8/layout/default"/>
    <dgm:cxn modelId="{3FE87806-4ADD-47F5-8ED0-CF30DF4AF072}" type="presParOf" srcId="{68BA0D45-4DCB-405B-9E47-93CFE06FF3C1}" destId="{322A64FF-A301-449E-95B8-5A1CC43CF03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6E8FDE-1054-41C5-A9F6-6E135117D5E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2011207-3D6A-43B6-9127-D7D036D2F4D6}">
      <dgm:prSet/>
      <dgm:spPr/>
      <dgm:t>
        <a:bodyPr/>
        <a:lstStyle/>
        <a:p>
          <a:pPr>
            <a:defRPr cap="all"/>
          </a:pPr>
          <a:r>
            <a:rPr lang="en-US"/>
            <a:t>Access Control Lists</a:t>
          </a:r>
        </a:p>
      </dgm:t>
    </dgm:pt>
    <dgm:pt modelId="{F966BF37-3E6C-47B6-BEFD-347D83F44A90}" type="parTrans" cxnId="{76011090-9B7F-4B87-B93F-1348C41CCECB}">
      <dgm:prSet/>
      <dgm:spPr/>
      <dgm:t>
        <a:bodyPr/>
        <a:lstStyle/>
        <a:p>
          <a:endParaRPr lang="en-US"/>
        </a:p>
      </dgm:t>
    </dgm:pt>
    <dgm:pt modelId="{9BDFC824-3D65-45FE-A56F-C05D64F4A3A4}" type="sibTrans" cxnId="{76011090-9B7F-4B87-B93F-1348C41CCECB}">
      <dgm:prSet/>
      <dgm:spPr/>
      <dgm:t>
        <a:bodyPr/>
        <a:lstStyle/>
        <a:p>
          <a:endParaRPr lang="en-US"/>
        </a:p>
      </dgm:t>
    </dgm:pt>
    <dgm:pt modelId="{65151F87-89A1-4A31-B858-05ED960E37DF}">
      <dgm:prSet/>
      <dgm:spPr/>
      <dgm:t>
        <a:bodyPr/>
        <a:lstStyle/>
        <a:p>
          <a:pPr>
            <a:defRPr cap="all"/>
          </a:pPr>
          <a:r>
            <a:rPr lang="en-US"/>
            <a:t>Capabilities</a:t>
          </a:r>
        </a:p>
      </dgm:t>
    </dgm:pt>
    <dgm:pt modelId="{B7045032-E1D8-44C1-A9DF-BE761EAB2B07}" type="parTrans" cxnId="{3B7D941D-FEFE-48B8-93AA-5B65EEE34596}">
      <dgm:prSet/>
      <dgm:spPr/>
      <dgm:t>
        <a:bodyPr/>
        <a:lstStyle/>
        <a:p>
          <a:endParaRPr lang="en-US"/>
        </a:p>
      </dgm:t>
    </dgm:pt>
    <dgm:pt modelId="{1DE08D08-24D2-4A1A-B5D8-D20B994FFE53}" type="sibTrans" cxnId="{3B7D941D-FEFE-48B8-93AA-5B65EEE34596}">
      <dgm:prSet/>
      <dgm:spPr/>
      <dgm:t>
        <a:bodyPr/>
        <a:lstStyle/>
        <a:p>
          <a:endParaRPr lang="en-US"/>
        </a:p>
      </dgm:t>
    </dgm:pt>
    <dgm:pt modelId="{E3126A57-DB8A-478F-B112-BCADA312D3CF}" type="pres">
      <dgm:prSet presAssocID="{476E8FDE-1054-41C5-A9F6-6E135117D5E2}" presName="root" presStyleCnt="0">
        <dgm:presLayoutVars>
          <dgm:dir/>
          <dgm:resizeHandles val="exact"/>
        </dgm:presLayoutVars>
      </dgm:prSet>
      <dgm:spPr/>
    </dgm:pt>
    <dgm:pt modelId="{436187A5-178A-42AE-BA36-25C3A02D28CB}" type="pres">
      <dgm:prSet presAssocID="{D2011207-3D6A-43B6-9127-D7D036D2F4D6}" presName="compNode" presStyleCnt="0"/>
      <dgm:spPr/>
    </dgm:pt>
    <dgm:pt modelId="{87E9E980-B97E-4FC3-B26B-162D79C97752}" type="pres">
      <dgm:prSet presAssocID="{D2011207-3D6A-43B6-9127-D7D036D2F4D6}" presName="iconBgRect" presStyleLbl="bgShp" presStyleIdx="0" presStyleCnt="2"/>
      <dgm:spPr/>
    </dgm:pt>
    <dgm:pt modelId="{2219B1D5-E7E7-4DD5-AF9E-630E84F23A70}" type="pres">
      <dgm:prSet presAssocID="{D2011207-3D6A-43B6-9127-D7D036D2F4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97CFE2-38AC-4AF2-A2A0-68356476F9F7}" type="pres">
      <dgm:prSet presAssocID="{D2011207-3D6A-43B6-9127-D7D036D2F4D6}" presName="spaceRect" presStyleCnt="0"/>
      <dgm:spPr/>
    </dgm:pt>
    <dgm:pt modelId="{B2320956-746F-491A-BD26-00CC9088A465}" type="pres">
      <dgm:prSet presAssocID="{D2011207-3D6A-43B6-9127-D7D036D2F4D6}" presName="textRect" presStyleLbl="revTx" presStyleIdx="0" presStyleCnt="2">
        <dgm:presLayoutVars>
          <dgm:chMax val="1"/>
          <dgm:chPref val="1"/>
        </dgm:presLayoutVars>
      </dgm:prSet>
      <dgm:spPr/>
    </dgm:pt>
    <dgm:pt modelId="{8AADA5CE-7087-481D-BD05-AFB91A6FEA32}" type="pres">
      <dgm:prSet presAssocID="{9BDFC824-3D65-45FE-A56F-C05D64F4A3A4}" presName="sibTrans" presStyleCnt="0"/>
      <dgm:spPr/>
    </dgm:pt>
    <dgm:pt modelId="{09548197-1953-4384-B3DA-3AAB46D7EEFD}" type="pres">
      <dgm:prSet presAssocID="{65151F87-89A1-4A31-B858-05ED960E37DF}" presName="compNode" presStyleCnt="0"/>
      <dgm:spPr/>
    </dgm:pt>
    <dgm:pt modelId="{7CAE061E-C4EF-4CB7-999A-CB0E45F5C882}" type="pres">
      <dgm:prSet presAssocID="{65151F87-89A1-4A31-B858-05ED960E37DF}" presName="iconBgRect" presStyleLbl="bgShp" presStyleIdx="1" presStyleCnt="2"/>
      <dgm:spPr/>
    </dgm:pt>
    <dgm:pt modelId="{4EC93EAE-B461-44AF-84AF-49CD895B59F1}" type="pres">
      <dgm:prSet presAssocID="{65151F87-89A1-4A31-B858-05ED960E37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787C4DC-E8CA-4552-AF83-F47AA60F1E71}" type="pres">
      <dgm:prSet presAssocID="{65151F87-89A1-4A31-B858-05ED960E37DF}" presName="spaceRect" presStyleCnt="0"/>
      <dgm:spPr/>
    </dgm:pt>
    <dgm:pt modelId="{74ED3C3E-C0EC-44BF-A487-2817BD116AAA}" type="pres">
      <dgm:prSet presAssocID="{65151F87-89A1-4A31-B858-05ED960E37D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80EFB0D-BDC6-42B7-98FA-001F7EC4F717}" type="presOf" srcId="{D2011207-3D6A-43B6-9127-D7D036D2F4D6}" destId="{B2320956-746F-491A-BD26-00CC9088A465}" srcOrd="0" destOrd="0" presId="urn:microsoft.com/office/officeart/2018/5/layout/IconCircleLabelList"/>
    <dgm:cxn modelId="{3B7D941D-FEFE-48B8-93AA-5B65EEE34596}" srcId="{476E8FDE-1054-41C5-A9F6-6E135117D5E2}" destId="{65151F87-89A1-4A31-B858-05ED960E37DF}" srcOrd="1" destOrd="0" parTransId="{B7045032-E1D8-44C1-A9DF-BE761EAB2B07}" sibTransId="{1DE08D08-24D2-4A1A-B5D8-D20B994FFE53}"/>
    <dgm:cxn modelId="{0EBEEC83-6B30-4DA5-BC9F-DFD6FFB87E23}" type="presOf" srcId="{476E8FDE-1054-41C5-A9F6-6E135117D5E2}" destId="{E3126A57-DB8A-478F-B112-BCADA312D3CF}" srcOrd="0" destOrd="0" presId="urn:microsoft.com/office/officeart/2018/5/layout/IconCircleLabelList"/>
    <dgm:cxn modelId="{76011090-9B7F-4B87-B93F-1348C41CCECB}" srcId="{476E8FDE-1054-41C5-A9F6-6E135117D5E2}" destId="{D2011207-3D6A-43B6-9127-D7D036D2F4D6}" srcOrd="0" destOrd="0" parTransId="{F966BF37-3E6C-47B6-BEFD-347D83F44A90}" sibTransId="{9BDFC824-3D65-45FE-A56F-C05D64F4A3A4}"/>
    <dgm:cxn modelId="{5043F2CE-D8DC-45C4-BDCC-D4203AC7D4FA}" type="presOf" srcId="{65151F87-89A1-4A31-B858-05ED960E37DF}" destId="{74ED3C3E-C0EC-44BF-A487-2817BD116AAA}" srcOrd="0" destOrd="0" presId="urn:microsoft.com/office/officeart/2018/5/layout/IconCircleLabelList"/>
    <dgm:cxn modelId="{885532CB-4C83-4117-B08F-5BE397E21F2E}" type="presParOf" srcId="{E3126A57-DB8A-478F-B112-BCADA312D3CF}" destId="{436187A5-178A-42AE-BA36-25C3A02D28CB}" srcOrd="0" destOrd="0" presId="urn:microsoft.com/office/officeart/2018/5/layout/IconCircleLabelList"/>
    <dgm:cxn modelId="{8B1538A9-A3F0-4A3B-955F-755C2E35032D}" type="presParOf" srcId="{436187A5-178A-42AE-BA36-25C3A02D28CB}" destId="{87E9E980-B97E-4FC3-B26B-162D79C97752}" srcOrd="0" destOrd="0" presId="urn:microsoft.com/office/officeart/2018/5/layout/IconCircleLabelList"/>
    <dgm:cxn modelId="{417E2F02-6644-408E-B8E1-2BA70BC00106}" type="presParOf" srcId="{436187A5-178A-42AE-BA36-25C3A02D28CB}" destId="{2219B1D5-E7E7-4DD5-AF9E-630E84F23A70}" srcOrd="1" destOrd="0" presId="urn:microsoft.com/office/officeart/2018/5/layout/IconCircleLabelList"/>
    <dgm:cxn modelId="{C316B69F-40D9-43C6-9BB6-B0F2307E5218}" type="presParOf" srcId="{436187A5-178A-42AE-BA36-25C3A02D28CB}" destId="{A697CFE2-38AC-4AF2-A2A0-68356476F9F7}" srcOrd="2" destOrd="0" presId="urn:microsoft.com/office/officeart/2018/5/layout/IconCircleLabelList"/>
    <dgm:cxn modelId="{D43EE9A1-710B-46ED-A98E-14FF9293096F}" type="presParOf" srcId="{436187A5-178A-42AE-BA36-25C3A02D28CB}" destId="{B2320956-746F-491A-BD26-00CC9088A465}" srcOrd="3" destOrd="0" presId="urn:microsoft.com/office/officeart/2018/5/layout/IconCircleLabelList"/>
    <dgm:cxn modelId="{0E01FB8C-6DEE-45B7-AE35-FD4E42A3FD4C}" type="presParOf" srcId="{E3126A57-DB8A-478F-B112-BCADA312D3CF}" destId="{8AADA5CE-7087-481D-BD05-AFB91A6FEA32}" srcOrd="1" destOrd="0" presId="urn:microsoft.com/office/officeart/2018/5/layout/IconCircleLabelList"/>
    <dgm:cxn modelId="{9D61A986-B8FC-4C52-AF4F-81B225FE5E03}" type="presParOf" srcId="{E3126A57-DB8A-478F-B112-BCADA312D3CF}" destId="{09548197-1953-4384-B3DA-3AAB46D7EEFD}" srcOrd="2" destOrd="0" presId="urn:microsoft.com/office/officeart/2018/5/layout/IconCircleLabelList"/>
    <dgm:cxn modelId="{9AD0C72E-ACB1-4CD0-BD24-BC40D2A67D1B}" type="presParOf" srcId="{09548197-1953-4384-B3DA-3AAB46D7EEFD}" destId="{7CAE061E-C4EF-4CB7-999A-CB0E45F5C882}" srcOrd="0" destOrd="0" presId="urn:microsoft.com/office/officeart/2018/5/layout/IconCircleLabelList"/>
    <dgm:cxn modelId="{DE52836D-44A9-414F-AEBB-92F9E9C6A723}" type="presParOf" srcId="{09548197-1953-4384-B3DA-3AAB46D7EEFD}" destId="{4EC93EAE-B461-44AF-84AF-49CD895B59F1}" srcOrd="1" destOrd="0" presId="urn:microsoft.com/office/officeart/2018/5/layout/IconCircleLabelList"/>
    <dgm:cxn modelId="{AF59E886-C8A4-4BD9-BE03-524DD5FB4275}" type="presParOf" srcId="{09548197-1953-4384-B3DA-3AAB46D7EEFD}" destId="{E787C4DC-E8CA-4552-AF83-F47AA60F1E71}" srcOrd="2" destOrd="0" presId="urn:microsoft.com/office/officeart/2018/5/layout/IconCircleLabelList"/>
    <dgm:cxn modelId="{A4F6111E-4690-4BF5-9A4F-22C5474C344B}" type="presParOf" srcId="{09548197-1953-4384-B3DA-3AAB46D7EEFD}" destId="{74ED3C3E-C0EC-44BF-A487-2817BD116AA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33850A-929A-4071-8290-C386FF7B009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08DBB1-85B0-43FC-8402-F6E8575D9353}">
      <dgm:prSet/>
      <dgm:spPr/>
      <dgm:t>
        <a:bodyPr/>
        <a:lstStyle/>
        <a:p>
          <a:r>
            <a:rPr lang="en-US"/>
            <a:t>A </a:t>
          </a:r>
          <a:r>
            <a:rPr lang="en-US" b="1" i="1"/>
            <a:t>capability</a:t>
          </a:r>
          <a:r>
            <a:rPr lang="en-US"/>
            <a:t> is an </a:t>
          </a:r>
          <a:r>
            <a:rPr lang="en-US" i="1"/>
            <a:t>enabling</a:t>
          </a:r>
          <a:r>
            <a:rPr lang="en-US"/>
            <a:t> technology for access</a:t>
          </a:r>
        </a:p>
      </dgm:t>
    </dgm:pt>
    <dgm:pt modelId="{6B80EF2F-F5B3-4B05-B7BC-370D6344C2ED}" type="parTrans" cxnId="{4D7A0E6D-6C7C-447E-9276-137FCD54C3D7}">
      <dgm:prSet/>
      <dgm:spPr/>
      <dgm:t>
        <a:bodyPr/>
        <a:lstStyle/>
        <a:p>
          <a:endParaRPr lang="en-US"/>
        </a:p>
      </dgm:t>
    </dgm:pt>
    <dgm:pt modelId="{118CCDCA-7181-46EC-A313-C1C6F96699CB}" type="sibTrans" cxnId="{4D7A0E6D-6C7C-447E-9276-137FCD54C3D7}">
      <dgm:prSet/>
      <dgm:spPr/>
      <dgm:t>
        <a:bodyPr/>
        <a:lstStyle/>
        <a:p>
          <a:endParaRPr lang="en-US"/>
        </a:p>
      </dgm:t>
    </dgm:pt>
    <dgm:pt modelId="{32589FE3-6DF5-4472-AA32-6A24AA23829D}">
      <dgm:prSet/>
      <dgm:spPr/>
      <dgm:t>
        <a:bodyPr/>
        <a:lstStyle/>
        <a:p>
          <a:r>
            <a:rPr lang="en-US"/>
            <a:t>An </a:t>
          </a:r>
          <a:r>
            <a:rPr lang="en-US" b="1" i="1"/>
            <a:t>access control list</a:t>
          </a:r>
          <a:r>
            <a:rPr lang="en-US"/>
            <a:t> is a </a:t>
          </a:r>
          <a:r>
            <a:rPr lang="en-US" i="1"/>
            <a:t>filtering</a:t>
          </a:r>
          <a:r>
            <a:rPr lang="en-US"/>
            <a:t> technology for access</a:t>
          </a:r>
        </a:p>
      </dgm:t>
    </dgm:pt>
    <dgm:pt modelId="{EC764C98-8E15-4ACD-BD64-F532B33BCEBD}" type="parTrans" cxnId="{A75B1635-3BA8-4AD7-9589-21A13E291492}">
      <dgm:prSet/>
      <dgm:spPr/>
      <dgm:t>
        <a:bodyPr/>
        <a:lstStyle/>
        <a:p>
          <a:endParaRPr lang="en-US"/>
        </a:p>
      </dgm:t>
    </dgm:pt>
    <dgm:pt modelId="{7B2A2E9B-645B-4893-9A10-031D384992F6}" type="sibTrans" cxnId="{A75B1635-3BA8-4AD7-9589-21A13E291492}">
      <dgm:prSet/>
      <dgm:spPr/>
      <dgm:t>
        <a:bodyPr/>
        <a:lstStyle/>
        <a:p>
          <a:endParaRPr lang="en-US"/>
        </a:p>
      </dgm:t>
    </dgm:pt>
    <dgm:pt modelId="{F503DC71-5603-48C7-91CD-D5984B257A77}" type="pres">
      <dgm:prSet presAssocID="{0033850A-929A-4071-8290-C386FF7B00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51B7B0-6094-41B1-90E0-1468F5CE1C5D}" type="pres">
      <dgm:prSet presAssocID="{9608DBB1-85B0-43FC-8402-F6E8575D9353}" presName="hierRoot1" presStyleCnt="0"/>
      <dgm:spPr/>
    </dgm:pt>
    <dgm:pt modelId="{C90E436D-8C6B-431E-995B-F2B01916E8E2}" type="pres">
      <dgm:prSet presAssocID="{9608DBB1-85B0-43FC-8402-F6E8575D9353}" presName="composite" presStyleCnt="0"/>
      <dgm:spPr/>
    </dgm:pt>
    <dgm:pt modelId="{3E0D7AAE-8BCC-4403-8EF7-543C4412D353}" type="pres">
      <dgm:prSet presAssocID="{9608DBB1-85B0-43FC-8402-F6E8575D9353}" presName="background" presStyleLbl="node0" presStyleIdx="0" presStyleCnt="2"/>
      <dgm:spPr/>
    </dgm:pt>
    <dgm:pt modelId="{07809CB9-25B4-44EE-B29B-B0BAE375BB88}" type="pres">
      <dgm:prSet presAssocID="{9608DBB1-85B0-43FC-8402-F6E8575D9353}" presName="text" presStyleLbl="fgAcc0" presStyleIdx="0" presStyleCnt="2">
        <dgm:presLayoutVars>
          <dgm:chPref val="3"/>
        </dgm:presLayoutVars>
      </dgm:prSet>
      <dgm:spPr/>
    </dgm:pt>
    <dgm:pt modelId="{CF69E770-5457-4488-8323-563B773165FA}" type="pres">
      <dgm:prSet presAssocID="{9608DBB1-85B0-43FC-8402-F6E8575D9353}" presName="hierChild2" presStyleCnt="0"/>
      <dgm:spPr/>
    </dgm:pt>
    <dgm:pt modelId="{3CEBDB6C-BBA0-497E-BCFC-77FD100C8558}" type="pres">
      <dgm:prSet presAssocID="{32589FE3-6DF5-4472-AA32-6A24AA23829D}" presName="hierRoot1" presStyleCnt="0"/>
      <dgm:spPr/>
    </dgm:pt>
    <dgm:pt modelId="{FE1E50BC-3C95-413A-87AB-824DFAD6A1AE}" type="pres">
      <dgm:prSet presAssocID="{32589FE3-6DF5-4472-AA32-6A24AA23829D}" presName="composite" presStyleCnt="0"/>
      <dgm:spPr/>
    </dgm:pt>
    <dgm:pt modelId="{51F19CA3-B01E-42D7-AFA5-EF1AE3E6A36B}" type="pres">
      <dgm:prSet presAssocID="{32589FE3-6DF5-4472-AA32-6A24AA23829D}" presName="background" presStyleLbl="node0" presStyleIdx="1" presStyleCnt="2"/>
      <dgm:spPr/>
    </dgm:pt>
    <dgm:pt modelId="{80835724-38FC-4CE5-9E16-35883AD53316}" type="pres">
      <dgm:prSet presAssocID="{32589FE3-6DF5-4472-AA32-6A24AA23829D}" presName="text" presStyleLbl="fgAcc0" presStyleIdx="1" presStyleCnt="2">
        <dgm:presLayoutVars>
          <dgm:chPref val="3"/>
        </dgm:presLayoutVars>
      </dgm:prSet>
      <dgm:spPr/>
    </dgm:pt>
    <dgm:pt modelId="{BE402486-EFAE-46EB-B2E7-E19B2D43885E}" type="pres">
      <dgm:prSet presAssocID="{32589FE3-6DF5-4472-AA32-6A24AA23829D}" presName="hierChild2" presStyleCnt="0"/>
      <dgm:spPr/>
    </dgm:pt>
  </dgm:ptLst>
  <dgm:cxnLst>
    <dgm:cxn modelId="{DA1E6C0A-0C2C-4EFC-9BF2-EDB2F7F6F670}" type="presOf" srcId="{0033850A-929A-4071-8290-C386FF7B0092}" destId="{F503DC71-5603-48C7-91CD-D5984B257A77}" srcOrd="0" destOrd="0" presId="urn:microsoft.com/office/officeart/2005/8/layout/hierarchy1"/>
    <dgm:cxn modelId="{A75B1635-3BA8-4AD7-9589-21A13E291492}" srcId="{0033850A-929A-4071-8290-C386FF7B0092}" destId="{32589FE3-6DF5-4472-AA32-6A24AA23829D}" srcOrd="1" destOrd="0" parTransId="{EC764C98-8E15-4ACD-BD64-F532B33BCEBD}" sibTransId="{7B2A2E9B-645B-4893-9A10-031D384992F6}"/>
    <dgm:cxn modelId="{5C90BB4A-5510-4389-AF4A-34243A811A13}" type="presOf" srcId="{32589FE3-6DF5-4472-AA32-6A24AA23829D}" destId="{80835724-38FC-4CE5-9E16-35883AD53316}" srcOrd="0" destOrd="0" presId="urn:microsoft.com/office/officeart/2005/8/layout/hierarchy1"/>
    <dgm:cxn modelId="{4D7A0E6D-6C7C-447E-9276-137FCD54C3D7}" srcId="{0033850A-929A-4071-8290-C386FF7B0092}" destId="{9608DBB1-85B0-43FC-8402-F6E8575D9353}" srcOrd="0" destOrd="0" parTransId="{6B80EF2F-F5B3-4B05-B7BC-370D6344C2ED}" sibTransId="{118CCDCA-7181-46EC-A313-C1C6F96699CB}"/>
    <dgm:cxn modelId="{F2E8D9B3-1C5B-4CB3-B347-39CA67215B15}" type="presOf" srcId="{9608DBB1-85B0-43FC-8402-F6E8575D9353}" destId="{07809CB9-25B4-44EE-B29B-B0BAE375BB88}" srcOrd="0" destOrd="0" presId="urn:microsoft.com/office/officeart/2005/8/layout/hierarchy1"/>
    <dgm:cxn modelId="{4DA438CF-03C5-4E2B-A6E2-A0D9F7BABDC3}" type="presParOf" srcId="{F503DC71-5603-48C7-91CD-D5984B257A77}" destId="{0351B7B0-6094-41B1-90E0-1468F5CE1C5D}" srcOrd="0" destOrd="0" presId="urn:microsoft.com/office/officeart/2005/8/layout/hierarchy1"/>
    <dgm:cxn modelId="{6F9150BA-EA3D-4E3D-A8E6-36FA69E99CFF}" type="presParOf" srcId="{0351B7B0-6094-41B1-90E0-1468F5CE1C5D}" destId="{C90E436D-8C6B-431E-995B-F2B01916E8E2}" srcOrd="0" destOrd="0" presId="urn:microsoft.com/office/officeart/2005/8/layout/hierarchy1"/>
    <dgm:cxn modelId="{3F749C73-7BFB-4A00-9FCF-CA06490E4383}" type="presParOf" srcId="{C90E436D-8C6B-431E-995B-F2B01916E8E2}" destId="{3E0D7AAE-8BCC-4403-8EF7-543C4412D353}" srcOrd="0" destOrd="0" presId="urn:microsoft.com/office/officeart/2005/8/layout/hierarchy1"/>
    <dgm:cxn modelId="{3B2987AE-81B2-43E2-89BD-14D4CCC13755}" type="presParOf" srcId="{C90E436D-8C6B-431E-995B-F2B01916E8E2}" destId="{07809CB9-25B4-44EE-B29B-B0BAE375BB88}" srcOrd="1" destOrd="0" presId="urn:microsoft.com/office/officeart/2005/8/layout/hierarchy1"/>
    <dgm:cxn modelId="{85561DE2-A579-4850-9AB2-53AAD1B4606D}" type="presParOf" srcId="{0351B7B0-6094-41B1-90E0-1468F5CE1C5D}" destId="{CF69E770-5457-4488-8323-563B773165FA}" srcOrd="1" destOrd="0" presId="urn:microsoft.com/office/officeart/2005/8/layout/hierarchy1"/>
    <dgm:cxn modelId="{18273BEC-5CAC-408E-A44F-6C3A3DF256F2}" type="presParOf" srcId="{F503DC71-5603-48C7-91CD-D5984B257A77}" destId="{3CEBDB6C-BBA0-497E-BCFC-77FD100C8558}" srcOrd="1" destOrd="0" presId="urn:microsoft.com/office/officeart/2005/8/layout/hierarchy1"/>
    <dgm:cxn modelId="{87C4DBBA-8559-400D-80E3-F06687E144BC}" type="presParOf" srcId="{3CEBDB6C-BBA0-497E-BCFC-77FD100C8558}" destId="{FE1E50BC-3C95-413A-87AB-824DFAD6A1AE}" srcOrd="0" destOrd="0" presId="urn:microsoft.com/office/officeart/2005/8/layout/hierarchy1"/>
    <dgm:cxn modelId="{C7466D5E-FD59-43B6-9C76-5A188AB504EE}" type="presParOf" srcId="{FE1E50BC-3C95-413A-87AB-824DFAD6A1AE}" destId="{51F19CA3-B01E-42D7-AFA5-EF1AE3E6A36B}" srcOrd="0" destOrd="0" presId="urn:microsoft.com/office/officeart/2005/8/layout/hierarchy1"/>
    <dgm:cxn modelId="{9F28293E-586E-4FA0-B30A-8BFDF70019B4}" type="presParOf" srcId="{FE1E50BC-3C95-413A-87AB-824DFAD6A1AE}" destId="{80835724-38FC-4CE5-9E16-35883AD53316}" srcOrd="1" destOrd="0" presId="urn:microsoft.com/office/officeart/2005/8/layout/hierarchy1"/>
    <dgm:cxn modelId="{52FD67E0-9F59-495B-9876-DAADBA1BF34F}" type="presParOf" srcId="{3CEBDB6C-BBA0-497E-BCFC-77FD100C8558}" destId="{BE402486-EFAE-46EB-B2E7-E19B2D4388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EA630C-4369-44BD-8481-314D111EEF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35A2108-4151-4DA1-98ED-7DD51378ED85}">
      <dgm:prSet/>
      <dgm:spPr/>
      <dgm:t>
        <a:bodyPr/>
        <a:lstStyle/>
        <a:p>
          <a:r>
            <a:rPr lang="en-US"/>
            <a:t>Mandatory Access Controls – what is permitted is determined by policy</a:t>
          </a:r>
        </a:p>
      </dgm:t>
    </dgm:pt>
    <dgm:pt modelId="{F6191411-1F50-4582-97AD-B24773E1A919}" type="parTrans" cxnId="{6A207617-95EA-48FB-8954-D10E01DF37E4}">
      <dgm:prSet/>
      <dgm:spPr/>
      <dgm:t>
        <a:bodyPr/>
        <a:lstStyle/>
        <a:p>
          <a:endParaRPr lang="en-US"/>
        </a:p>
      </dgm:t>
    </dgm:pt>
    <dgm:pt modelId="{B1645BC2-DEB6-4B85-A996-3FF4BC59715F}" type="sibTrans" cxnId="{6A207617-95EA-48FB-8954-D10E01DF37E4}">
      <dgm:prSet/>
      <dgm:spPr/>
      <dgm:t>
        <a:bodyPr/>
        <a:lstStyle/>
        <a:p>
          <a:endParaRPr lang="en-US"/>
        </a:p>
      </dgm:t>
    </dgm:pt>
    <dgm:pt modelId="{6B4EECE2-47D8-44D0-BDFA-0D12C144D802}">
      <dgm:prSet/>
      <dgm:spPr/>
      <dgm:t>
        <a:bodyPr/>
        <a:lstStyle/>
        <a:p>
          <a:r>
            <a:rPr lang="en-US"/>
            <a:t>Discretionary Access Controls – what is permitted is determined by user</a:t>
          </a:r>
        </a:p>
      </dgm:t>
    </dgm:pt>
    <dgm:pt modelId="{00694A67-AD90-4655-A053-1D7B19FA5D95}" type="parTrans" cxnId="{4F74F42B-B5FE-4F38-8352-AAFAE3AB4C25}">
      <dgm:prSet/>
      <dgm:spPr/>
      <dgm:t>
        <a:bodyPr/>
        <a:lstStyle/>
        <a:p>
          <a:endParaRPr lang="en-US"/>
        </a:p>
      </dgm:t>
    </dgm:pt>
    <dgm:pt modelId="{DBE7ED2A-8F55-4C4E-9B0D-3CA2E674D842}" type="sibTrans" cxnId="{4F74F42B-B5FE-4F38-8352-AAFAE3AB4C25}">
      <dgm:prSet/>
      <dgm:spPr/>
      <dgm:t>
        <a:bodyPr/>
        <a:lstStyle/>
        <a:p>
          <a:endParaRPr lang="en-US"/>
        </a:p>
      </dgm:t>
    </dgm:pt>
    <dgm:pt modelId="{4CBBEA8F-BDA9-43F0-BE87-306FF2B03F0E}" type="pres">
      <dgm:prSet presAssocID="{25EA630C-4369-44BD-8481-314D111EEF17}" presName="root" presStyleCnt="0">
        <dgm:presLayoutVars>
          <dgm:dir/>
          <dgm:resizeHandles val="exact"/>
        </dgm:presLayoutVars>
      </dgm:prSet>
      <dgm:spPr/>
    </dgm:pt>
    <dgm:pt modelId="{E1545D8B-34FF-420E-8A76-4CC2474FDC42}" type="pres">
      <dgm:prSet presAssocID="{935A2108-4151-4DA1-98ED-7DD51378ED85}" presName="compNode" presStyleCnt="0"/>
      <dgm:spPr/>
    </dgm:pt>
    <dgm:pt modelId="{CA9A691E-F4CA-4500-9763-1BFE785C775A}" type="pres">
      <dgm:prSet presAssocID="{935A2108-4151-4DA1-98ED-7DD51378ED85}" presName="bgRect" presStyleLbl="bgShp" presStyleIdx="0" presStyleCnt="2"/>
      <dgm:spPr/>
    </dgm:pt>
    <dgm:pt modelId="{67781CF7-C1A9-42FE-A62A-DEFF331A989E}" type="pres">
      <dgm:prSet presAssocID="{935A2108-4151-4DA1-98ED-7DD51378ED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C8C59E96-90BF-4085-A158-3E0E939DB32E}" type="pres">
      <dgm:prSet presAssocID="{935A2108-4151-4DA1-98ED-7DD51378ED85}" presName="spaceRect" presStyleCnt="0"/>
      <dgm:spPr/>
    </dgm:pt>
    <dgm:pt modelId="{E78850EF-F714-4AF1-8B3D-48CF536CAD9D}" type="pres">
      <dgm:prSet presAssocID="{935A2108-4151-4DA1-98ED-7DD51378ED85}" presName="parTx" presStyleLbl="revTx" presStyleIdx="0" presStyleCnt="2">
        <dgm:presLayoutVars>
          <dgm:chMax val="0"/>
          <dgm:chPref val="0"/>
        </dgm:presLayoutVars>
      </dgm:prSet>
      <dgm:spPr/>
    </dgm:pt>
    <dgm:pt modelId="{CC802698-2445-42FA-ACBF-73B39BC48214}" type="pres">
      <dgm:prSet presAssocID="{B1645BC2-DEB6-4B85-A996-3FF4BC59715F}" presName="sibTrans" presStyleCnt="0"/>
      <dgm:spPr/>
    </dgm:pt>
    <dgm:pt modelId="{334F7DA0-A315-4C2F-BE63-66D6F4702986}" type="pres">
      <dgm:prSet presAssocID="{6B4EECE2-47D8-44D0-BDFA-0D12C144D802}" presName="compNode" presStyleCnt="0"/>
      <dgm:spPr/>
    </dgm:pt>
    <dgm:pt modelId="{4A6DDFBE-D11B-4726-A5CE-4BD0248B5211}" type="pres">
      <dgm:prSet presAssocID="{6B4EECE2-47D8-44D0-BDFA-0D12C144D802}" presName="bgRect" presStyleLbl="bgShp" presStyleIdx="1" presStyleCnt="2"/>
      <dgm:spPr/>
    </dgm:pt>
    <dgm:pt modelId="{20144588-4CA7-4E73-94BE-612E35778A34}" type="pres">
      <dgm:prSet presAssocID="{6B4EECE2-47D8-44D0-BDFA-0D12C144D8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EE6875B-CE4E-43D9-9C8A-2D0012522A1B}" type="pres">
      <dgm:prSet presAssocID="{6B4EECE2-47D8-44D0-BDFA-0D12C144D802}" presName="spaceRect" presStyleCnt="0"/>
      <dgm:spPr/>
    </dgm:pt>
    <dgm:pt modelId="{7363082E-D637-492A-BA99-ACEF4F5C2EDE}" type="pres">
      <dgm:prSet presAssocID="{6B4EECE2-47D8-44D0-BDFA-0D12C144D80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A207617-95EA-48FB-8954-D10E01DF37E4}" srcId="{25EA630C-4369-44BD-8481-314D111EEF17}" destId="{935A2108-4151-4DA1-98ED-7DD51378ED85}" srcOrd="0" destOrd="0" parTransId="{F6191411-1F50-4582-97AD-B24773E1A919}" sibTransId="{B1645BC2-DEB6-4B85-A996-3FF4BC59715F}"/>
    <dgm:cxn modelId="{AE0B5828-27BC-4FD8-8154-9A54DC00A0BF}" type="presOf" srcId="{6B4EECE2-47D8-44D0-BDFA-0D12C144D802}" destId="{7363082E-D637-492A-BA99-ACEF4F5C2EDE}" srcOrd="0" destOrd="0" presId="urn:microsoft.com/office/officeart/2018/2/layout/IconVerticalSolidList"/>
    <dgm:cxn modelId="{4F74F42B-B5FE-4F38-8352-AAFAE3AB4C25}" srcId="{25EA630C-4369-44BD-8481-314D111EEF17}" destId="{6B4EECE2-47D8-44D0-BDFA-0D12C144D802}" srcOrd="1" destOrd="0" parTransId="{00694A67-AD90-4655-A053-1D7B19FA5D95}" sibTransId="{DBE7ED2A-8F55-4C4E-9B0D-3CA2E674D842}"/>
    <dgm:cxn modelId="{D0A7783C-6AB2-49CF-8D93-7C0263AF4809}" type="presOf" srcId="{25EA630C-4369-44BD-8481-314D111EEF17}" destId="{4CBBEA8F-BDA9-43F0-BE87-306FF2B03F0E}" srcOrd="0" destOrd="0" presId="urn:microsoft.com/office/officeart/2018/2/layout/IconVerticalSolidList"/>
    <dgm:cxn modelId="{E18087B3-BF29-4D2A-B7FA-D108D79ABCB7}" type="presOf" srcId="{935A2108-4151-4DA1-98ED-7DD51378ED85}" destId="{E78850EF-F714-4AF1-8B3D-48CF536CAD9D}" srcOrd="0" destOrd="0" presId="urn:microsoft.com/office/officeart/2018/2/layout/IconVerticalSolidList"/>
    <dgm:cxn modelId="{7E6E2D68-D411-4EA0-ADC4-4834452A29B4}" type="presParOf" srcId="{4CBBEA8F-BDA9-43F0-BE87-306FF2B03F0E}" destId="{E1545D8B-34FF-420E-8A76-4CC2474FDC42}" srcOrd="0" destOrd="0" presId="urn:microsoft.com/office/officeart/2018/2/layout/IconVerticalSolidList"/>
    <dgm:cxn modelId="{BA2A09CE-5E4E-42ED-AEC4-A538B574A143}" type="presParOf" srcId="{E1545D8B-34FF-420E-8A76-4CC2474FDC42}" destId="{CA9A691E-F4CA-4500-9763-1BFE785C775A}" srcOrd="0" destOrd="0" presId="urn:microsoft.com/office/officeart/2018/2/layout/IconVerticalSolidList"/>
    <dgm:cxn modelId="{2893A6C7-99A5-4A22-9F37-35732AFDB52A}" type="presParOf" srcId="{E1545D8B-34FF-420E-8A76-4CC2474FDC42}" destId="{67781CF7-C1A9-42FE-A62A-DEFF331A989E}" srcOrd="1" destOrd="0" presId="urn:microsoft.com/office/officeart/2018/2/layout/IconVerticalSolidList"/>
    <dgm:cxn modelId="{39BC20B8-3ED4-450E-A8C2-2C4327DDBD9E}" type="presParOf" srcId="{E1545D8B-34FF-420E-8A76-4CC2474FDC42}" destId="{C8C59E96-90BF-4085-A158-3E0E939DB32E}" srcOrd="2" destOrd="0" presId="urn:microsoft.com/office/officeart/2018/2/layout/IconVerticalSolidList"/>
    <dgm:cxn modelId="{F760E9A4-FBBA-484E-B995-2416C71B33D4}" type="presParOf" srcId="{E1545D8B-34FF-420E-8A76-4CC2474FDC42}" destId="{E78850EF-F714-4AF1-8B3D-48CF536CAD9D}" srcOrd="3" destOrd="0" presId="urn:microsoft.com/office/officeart/2018/2/layout/IconVerticalSolidList"/>
    <dgm:cxn modelId="{F7143A3A-708D-422C-9264-344FE6591C74}" type="presParOf" srcId="{4CBBEA8F-BDA9-43F0-BE87-306FF2B03F0E}" destId="{CC802698-2445-42FA-ACBF-73B39BC48214}" srcOrd="1" destOrd="0" presId="urn:microsoft.com/office/officeart/2018/2/layout/IconVerticalSolidList"/>
    <dgm:cxn modelId="{9631ACB8-C72F-45D2-BB87-D3D2ABB30160}" type="presParOf" srcId="{4CBBEA8F-BDA9-43F0-BE87-306FF2B03F0E}" destId="{334F7DA0-A315-4C2F-BE63-66D6F4702986}" srcOrd="2" destOrd="0" presId="urn:microsoft.com/office/officeart/2018/2/layout/IconVerticalSolidList"/>
    <dgm:cxn modelId="{93D16C88-7B97-4FE9-8317-96F4F77B6356}" type="presParOf" srcId="{334F7DA0-A315-4C2F-BE63-66D6F4702986}" destId="{4A6DDFBE-D11B-4726-A5CE-4BD0248B5211}" srcOrd="0" destOrd="0" presId="urn:microsoft.com/office/officeart/2018/2/layout/IconVerticalSolidList"/>
    <dgm:cxn modelId="{291E440D-A612-4928-AD37-7D87A7FCFE11}" type="presParOf" srcId="{334F7DA0-A315-4C2F-BE63-66D6F4702986}" destId="{20144588-4CA7-4E73-94BE-612E35778A34}" srcOrd="1" destOrd="0" presId="urn:microsoft.com/office/officeart/2018/2/layout/IconVerticalSolidList"/>
    <dgm:cxn modelId="{DAED478F-1E4C-488F-BDBB-D77B3CED99FC}" type="presParOf" srcId="{334F7DA0-A315-4C2F-BE63-66D6F4702986}" destId="{DEE6875B-CE4E-43D9-9C8A-2D0012522A1B}" srcOrd="2" destOrd="0" presId="urn:microsoft.com/office/officeart/2018/2/layout/IconVerticalSolidList"/>
    <dgm:cxn modelId="{AE0E8540-61E7-442C-9ECA-29D1833AF9DC}" type="presParOf" srcId="{334F7DA0-A315-4C2F-BE63-66D6F4702986}" destId="{7363082E-D637-492A-BA99-ACEF4F5C2E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6A5E5-7608-4F7C-B555-B7D831E0BD65}">
      <dsp:nvSpPr>
        <dsp:cNvPr id="0" name=""/>
        <dsp:cNvSpPr/>
      </dsp:nvSpPr>
      <dsp:spPr>
        <a:xfrm>
          <a:off x="920" y="815617"/>
          <a:ext cx="3591408" cy="21548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Validating Identity</a:t>
          </a:r>
        </a:p>
      </dsp:txBody>
      <dsp:txXfrm>
        <a:off x="920" y="815617"/>
        <a:ext cx="3591408" cy="2154845"/>
      </dsp:txXfrm>
    </dsp:sp>
    <dsp:sp modelId="{322A64FF-A301-449E-95B8-5A1CC43CF03F}">
      <dsp:nvSpPr>
        <dsp:cNvPr id="0" name=""/>
        <dsp:cNvSpPr/>
      </dsp:nvSpPr>
      <dsp:spPr>
        <a:xfrm>
          <a:off x="3951470" y="815617"/>
          <a:ext cx="3591408" cy="2154845"/>
        </a:xfrm>
        <a:prstGeom prst="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Permissions Assigned to a Validated Identity</a:t>
          </a:r>
        </a:p>
      </dsp:txBody>
      <dsp:txXfrm>
        <a:off x="3951470" y="815617"/>
        <a:ext cx="3591408" cy="215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9E980-B97E-4FC3-B26B-162D79C97752}">
      <dsp:nvSpPr>
        <dsp:cNvPr id="0" name=""/>
        <dsp:cNvSpPr/>
      </dsp:nvSpPr>
      <dsp:spPr>
        <a:xfrm>
          <a:off x="709509" y="160539"/>
          <a:ext cx="2093062" cy="2093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9B1D5-E7E7-4DD5-AF9E-630E84F23A70}">
      <dsp:nvSpPr>
        <dsp:cNvPr id="0" name=""/>
        <dsp:cNvSpPr/>
      </dsp:nvSpPr>
      <dsp:spPr>
        <a:xfrm>
          <a:off x="1155571" y="606602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20956-746F-491A-BD26-00CC9088A465}">
      <dsp:nvSpPr>
        <dsp:cNvPr id="0" name=""/>
        <dsp:cNvSpPr/>
      </dsp:nvSpPr>
      <dsp:spPr>
        <a:xfrm>
          <a:off x="40415" y="2905540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Access Control Lists</a:t>
          </a:r>
        </a:p>
      </dsp:txBody>
      <dsp:txXfrm>
        <a:off x="40415" y="2905540"/>
        <a:ext cx="3431250" cy="720000"/>
      </dsp:txXfrm>
    </dsp:sp>
    <dsp:sp modelId="{7CAE061E-C4EF-4CB7-999A-CB0E45F5C882}">
      <dsp:nvSpPr>
        <dsp:cNvPr id="0" name=""/>
        <dsp:cNvSpPr/>
      </dsp:nvSpPr>
      <dsp:spPr>
        <a:xfrm>
          <a:off x="4741228" y="160539"/>
          <a:ext cx="2093062" cy="20930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93EAE-B461-44AF-84AF-49CD895B59F1}">
      <dsp:nvSpPr>
        <dsp:cNvPr id="0" name=""/>
        <dsp:cNvSpPr/>
      </dsp:nvSpPr>
      <dsp:spPr>
        <a:xfrm>
          <a:off x="5187290" y="606602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D3C3E-C0EC-44BF-A487-2817BD116AAA}">
      <dsp:nvSpPr>
        <dsp:cNvPr id="0" name=""/>
        <dsp:cNvSpPr/>
      </dsp:nvSpPr>
      <dsp:spPr>
        <a:xfrm>
          <a:off x="4072134" y="2905540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Capabilities</a:t>
          </a:r>
        </a:p>
      </dsp:txBody>
      <dsp:txXfrm>
        <a:off x="4072134" y="2905540"/>
        <a:ext cx="343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D7AAE-8BCC-4403-8EF7-543C4412D353}">
      <dsp:nvSpPr>
        <dsp:cNvPr id="0" name=""/>
        <dsp:cNvSpPr/>
      </dsp:nvSpPr>
      <dsp:spPr>
        <a:xfrm>
          <a:off x="92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09CB9-25B4-44EE-B29B-B0BAE375BB88}">
      <dsp:nvSpPr>
        <dsp:cNvPr id="0" name=""/>
        <dsp:cNvSpPr/>
      </dsp:nvSpPr>
      <dsp:spPr>
        <a:xfrm>
          <a:off x="36006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 </a:t>
          </a:r>
          <a:r>
            <a:rPr lang="en-US" sz="3000" b="1" i="1" kern="1200"/>
            <a:t>capability</a:t>
          </a:r>
          <a:r>
            <a:rPr lang="en-US" sz="3000" kern="1200"/>
            <a:t> is an </a:t>
          </a:r>
          <a:r>
            <a:rPr lang="en-US" sz="3000" i="1" kern="1200"/>
            <a:t>enabling</a:t>
          </a:r>
          <a:r>
            <a:rPr lang="en-US" sz="3000" kern="1200"/>
            <a:t> technology for access</a:t>
          </a:r>
        </a:p>
      </dsp:txBody>
      <dsp:txXfrm>
        <a:off x="420176" y="1097501"/>
        <a:ext cx="3112037" cy="1932260"/>
      </dsp:txXfrm>
    </dsp:sp>
    <dsp:sp modelId="{51F19CA3-B01E-42D7-AFA5-EF1AE3E6A36B}">
      <dsp:nvSpPr>
        <dsp:cNvPr id="0" name=""/>
        <dsp:cNvSpPr/>
      </dsp:nvSpPr>
      <dsp:spPr>
        <a:xfrm>
          <a:off x="395147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35724-38FC-4CE5-9E16-35883AD53316}">
      <dsp:nvSpPr>
        <dsp:cNvPr id="0" name=""/>
        <dsp:cNvSpPr/>
      </dsp:nvSpPr>
      <dsp:spPr>
        <a:xfrm>
          <a:off x="431061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An </a:t>
          </a:r>
          <a:r>
            <a:rPr lang="en-US" sz="3000" b="1" i="1" kern="1200"/>
            <a:t>access control list</a:t>
          </a:r>
          <a:r>
            <a:rPr lang="en-US" sz="3000" kern="1200"/>
            <a:t> is a </a:t>
          </a:r>
          <a:r>
            <a:rPr lang="en-US" sz="3000" i="1" kern="1200"/>
            <a:t>filtering</a:t>
          </a:r>
          <a:r>
            <a:rPr lang="en-US" sz="3000" kern="1200"/>
            <a:t> technology for access</a:t>
          </a:r>
        </a:p>
      </dsp:txBody>
      <dsp:txXfrm>
        <a:off x="4370726" y="1097501"/>
        <a:ext cx="3112037" cy="19322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A691E-F4CA-4500-9763-1BFE785C775A}">
      <dsp:nvSpPr>
        <dsp:cNvPr id="0" name=""/>
        <dsp:cNvSpPr/>
      </dsp:nvSpPr>
      <dsp:spPr>
        <a:xfrm>
          <a:off x="0" y="615237"/>
          <a:ext cx="7543800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81CF7-C1A9-42FE-A62A-DEFF331A989E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850EF-F714-4AF1-8B3D-48CF536CAD9D}">
      <dsp:nvSpPr>
        <dsp:cNvPr id="0" name=""/>
        <dsp:cNvSpPr/>
      </dsp:nvSpPr>
      <dsp:spPr>
        <a:xfrm>
          <a:off x="1311876" y="615237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Mandatory Access Controls – what is permitted is determined by policy</a:t>
          </a:r>
        </a:p>
      </dsp:txBody>
      <dsp:txXfrm>
        <a:off x="1311876" y="615237"/>
        <a:ext cx="6231923" cy="1135824"/>
      </dsp:txXfrm>
    </dsp:sp>
    <dsp:sp modelId="{4A6DDFBE-D11B-4726-A5CE-4BD0248B5211}">
      <dsp:nvSpPr>
        <dsp:cNvPr id="0" name=""/>
        <dsp:cNvSpPr/>
      </dsp:nvSpPr>
      <dsp:spPr>
        <a:xfrm>
          <a:off x="0" y="2035018"/>
          <a:ext cx="7543800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44588-4CA7-4E73-94BE-612E35778A34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3082E-D637-492A-BA99-ACEF4F5C2EDE}">
      <dsp:nvSpPr>
        <dsp:cNvPr id="0" name=""/>
        <dsp:cNvSpPr/>
      </dsp:nvSpPr>
      <dsp:spPr>
        <a:xfrm>
          <a:off x="1311876" y="2035018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Discretionary Access Controls – what is permitted is determined by user</a:t>
          </a:r>
        </a:p>
      </dsp:txBody>
      <dsp:txXfrm>
        <a:off x="1311876" y="2035018"/>
        <a:ext cx="6231923" cy="1135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LAW379M</a:t>
            </a:r>
          </a:p>
          <a:p>
            <a:r>
              <a:rPr lang="en-US" b="1" dirty="0"/>
              <a:t>Fall 2022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9B03-F254-4E36-B292-8235DBA9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View of ACL/Capabilities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5E18A-4EA4-43FE-96B6-6E0EB33C4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33600"/>
            <a:ext cx="3159514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3D09FE-1B63-4C22-B4B1-A1B6EB08D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9" y="4267200"/>
            <a:ext cx="5562601" cy="128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4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F551-E2A1-4DEF-81C1-EE943DC6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Broader Concept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C9E248-6B67-4646-A759-783EFFB6FB5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85741279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0656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15E5-5711-4B87-9701-BABC59B4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1CFAD-10C8-456C-AC3F-638351AD03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Opponents of capabilities argue that you cannot change a file’s status</a:t>
            </a:r>
          </a:p>
          <a:p>
            <a:r>
              <a:rPr lang="en-US" dirty="0"/>
              <a:t>They just don’t understand capabilities</a:t>
            </a: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CFBD1B-84D4-4A4B-B01D-D7A4DBB50803}"/>
              </a:ext>
            </a:extLst>
          </p:cNvPr>
          <p:cNvSpPr/>
          <p:nvPr/>
        </p:nvSpPr>
        <p:spPr>
          <a:xfrm>
            <a:off x="6858000" y="44196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D1C2B02-C779-49ED-B08B-E938C093E482}"/>
              </a:ext>
            </a:extLst>
          </p:cNvPr>
          <p:cNvSpPr/>
          <p:nvPr/>
        </p:nvSpPr>
        <p:spPr>
          <a:xfrm>
            <a:off x="5334000" y="4419600"/>
            <a:ext cx="964557" cy="914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Façade to File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529FC5-2C17-43CB-8E46-567AE480273A}"/>
              </a:ext>
            </a:extLst>
          </p:cNvPr>
          <p:cNvSpPr/>
          <p:nvPr/>
        </p:nvSpPr>
        <p:spPr>
          <a:xfrm>
            <a:off x="2133600" y="4038600"/>
            <a:ext cx="16002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Capability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CB931F-C4BB-48B8-94BC-DE69842224FB}"/>
              </a:ext>
            </a:extLst>
          </p:cNvPr>
          <p:cNvCxnSpPr/>
          <p:nvPr/>
        </p:nvCxnSpPr>
        <p:spPr>
          <a:xfrm>
            <a:off x="4114800" y="4876800"/>
            <a:ext cx="1066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D2E5F3B-13F0-481D-89D5-B0CF2C22238D}"/>
              </a:ext>
            </a:extLst>
          </p:cNvPr>
          <p:cNvSpPr/>
          <p:nvPr/>
        </p:nvSpPr>
        <p:spPr>
          <a:xfrm>
            <a:off x="5334000" y="3071148"/>
            <a:ext cx="964557" cy="96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Disable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0858A8-C78E-47EA-8B7C-A5A84E8DE871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5816279" y="4038595"/>
            <a:ext cx="0" cy="38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B83201-33E4-4C38-8B7F-E58525048207}"/>
              </a:ext>
            </a:extLst>
          </p:cNvPr>
          <p:cNvCxnSpPr>
            <a:endCxn id="4" idx="1"/>
          </p:cNvCxnSpPr>
          <p:nvPr/>
        </p:nvCxnSpPr>
        <p:spPr>
          <a:xfrm>
            <a:off x="6298557" y="4876800"/>
            <a:ext cx="55944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29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3D90-C94C-4E70-BCB1-09413230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MAC vs DAC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E04C21-AA27-4A04-A87B-DF5DA01A9DE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9149305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784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9E77-19A1-40EA-B0E7-32E8453E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Security (MLS)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C7B9B-0D6A-4951-83E8-EA34218C4B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Users and data are assigned classifications</a:t>
            </a:r>
          </a:p>
          <a:p>
            <a:r>
              <a:rPr lang="en-US" dirty="0"/>
              <a:t>What users are permitted to do with data depends on both labels</a:t>
            </a:r>
          </a:p>
          <a:p>
            <a:r>
              <a:rPr lang="en-US" dirty="0"/>
              <a:t>Relationship to MAC:</a:t>
            </a:r>
          </a:p>
          <a:p>
            <a:pPr lvl="1"/>
            <a:r>
              <a:rPr lang="en-US" dirty="0"/>
              <a:t>Some use it interchangeably</a:t>
            </a:r>
          </a:p>
          <a:p>
            <a:pPr lvl="1"/>
            <a:r>
              <a:rPr lang="en-US" dirty="0"/>
              <a:t>Some define parts of such a system as MAC (see next slide)</a:t>
            </a:r>
          </a:p>
          <a:p>
            <a:pPr lvl="1"/>
            <a:r>
              <a:rPr lang="en-US" dirty="0"/>
              <a:t>Anderson does not say the policy is MAC, but the controls that enforce it are</a:t>
            </a:r>
          </a:p>
          <a:p>
            <a:pPr lvl="1"/>
            <a:r>
              <a:rPr lang="en-US" b="1" i="1" dirty="0"/>
              <a:t>I prefer Anderson’s formulation</a:t>
            </a:r>
          </a:p>
        </p:txBody>
      </p:sp>
    </p:spTree>
    <p:extLst>
      <p:ext uri="{BB962C8B-B14F-4D97-AF65-F5344CB8AC3E}">
        <p14:creationId xmlns:p14="http://schemas.microsoft.com/office/powerpoint/2010/main" val="2469422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C374-0C9D-47DF-8BCA-F35F5748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 </a:t>
            </a:r>
            <a:r>
              <a:rPr lang="en-US" dirty="0" err="1"/>
              <a:t>Lapadula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9D66-5D08-43A4-A3F3-6B4B0B5E60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Design emerged from military document classification</a:t>
            </a:r>
          </a:p>
          <a:p>
            <a:r>
              <a:rPr lang="en-US" dirty="0"/>
              <a:t>Three protection properties</a:t>
            </a:r>
          </a:p>
          <a:p>
            <a:pPr lvl="1"/>
            <a:r>
              <a:rPr lang="en-US" i="1" dirty="0"/>
              <a:t>Simple Security Property: </a:t>
            </a:r>
            <a:r>
              <a:rPr lang="en-US" dirty="0"/>
              <a:t>No Read Up (NRU)</a:t>
            </a:r>
          </a:p>
          <a:p>
            <a:pPr lvl="1"/>
            <a:r>
              <a:rPr lang="en-US" i="1" dirty="0"/>
              <a:t>*-Property: </a:t>
            </a:r>
            <a:r>
              <a:rPr lang="en-US" dirty="0"/>
              <a:t>No Write Down (NWD)</a:t>
            </a:r>
          </a:p>
          <a:p>
            <a:pPr lvl="1"/>
            <a:r>
              <a:rPr lang="en-US" dirty="0"/>
              <a:t>Discretionary Access Controls </a:t>
            </a:r>
            <a:r>
              <a:rPr lang="en-US" b="1" i="1" dirty="0"/>
              <a:t>within the label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0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C374-0C9D-47DF-8BCA-F35F5748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Read Up/No Write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9D66-5D08-43A4-A3F3-6B4B0B5E60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The *-property was the big innovation of BLP. It </a:t>
            </a:r>
            <a:r>
              <a:rPr lang="en-US" i="1" dirty="0"/>
              <a:t>assumed</a:t>
            </a:r>
            <a:r>
              <a:rPr lang="en-US" dirty="0"/>
              <a:t> trojans and buggy code!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C736C-D504-8313-CB48-B24AF0225AFA}"/>
              </a:ext>
            </a:extLst>
          </p:cNvPr>
          <p:cNvSpPr/>
          <p:nvPr/>
        </p:nvSpPr>
        <p:spPr>
          <a:xfrm>
            <a:off x="1143000" y="3048000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SECRET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63A361-18C2-CE78-8B0F-7D1170E6B581}"/>
              </a:ext>
            </a:extLst>
          </p:cNvPr>
          <p:cNvSpPr/>
          <p:nvPr/>
        </p:nvSpPr>
        <p:spPr>
          <a:xfrm>
            <a:off x="1143000" y="3840162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283080-9C39-A6DA-F237-B4E9079EC26C}"/>
              </a:ext>
            </a:extLst>
          </p:cNvPr>
          <p:cNvSpPr/>
          <p:nvPr/>
        </p:nvSpPr>
        <p:spPr>
          <a:xfrm>
            <a:off x="1143000" y="4632324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CONFIDENTIAL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BA65A31-11B6-340A-E0CB-C22564DC9CFA}"/>
              </a:ext>
            </a:extLst>
          </p:cNvPr>
          <p:cNvSpPr/>
          <p:nvPr/>
        </p:nvSpPr>
        <p:spPr>
          <a:xfrm rot="16200000">
            <a:off x="4439412" y="3713988"/>
            <a:ext cx="1816608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WRITE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E5548B8-CF98-F965-71E4-48341A95B536}"/>
              </a:ext>
            </a:extLst>
          </p:cNvPr>
          <p:cNvSpPr/>
          <p:nvPr/>
        </p:nvSpPr>
        <p:spPr>
          <a:xfrm rot="5400000">
            <a:off x="4058412" y="4139184"/>
            <a:ext cx="1816608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65297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C374-0C9D-47DF-8BCA-F35F5748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BLP as a Model Security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9D66-5D08-43A4-A3F3-6B4B0B5E60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pPr lvl="1"/>
            <a:r>
              <a:rPr lang="en-US" sz="2400" dirty="0"/>
              <a:t>BLP is a well defined security policy</a:t>
            </a:r>
          </a:p>
          <a:p>
            <a:pPr lvl="1"/>
            <a:r>
              <a:rPr lang="en-US" sz="2400" dirty="0"/>
              <a:t>So… is a system with BLP </a:t>
            </a:r>
            <a:r>
              <a:rPr lang="en-US" sz="2400" b="1" i="1" dirty="0"/>
              <a:t>secure?</a:t>
            </a:r>
            <a:endParaRPr lang="en-US" sz="2400" dirty="0"/>
          </a:p>
          <a:p>
            <a:pPr lvl="1"/>
            <a:r>
              <a:rPr lang="en-US" sz="2400" dirty="0"/>
              <a:t>BLP itself is relatively easy to understand and enforce, </a:t>
            </a:r>
            <a:r>
              <a:rPr lang="en-US" sz="2400" b="1" i="1" dirty="0"/>
              <a:t>BUT:</a:t>
            </a:r>
            <a:endParaRPr lang="en-US" sz="2400" dirty="0"/>
          </a:p>
          <a:p>
            <a:pPr lvl="2"/>
            <a:r>
              <a:rPr lang="en-US" sz="2000" b="1" dirty="0"/>
              <a:t>Is it the </a:t>
            </a:r>
            <a:r>
              <a:rPr lang="en-US" sz="2000" b="1" u="sng" dirty="0"/>
              <a:t>right</a:t>
            </a:r>
            <a:r>
              <a:rPr lang="en-US" sz="2000" b="1" dirty="0"/>
              <a:t> security policy?</a:t>
            </a:r>
          </a:p>
          <a:p>
            <a:pPr lvl="2"/>
            <a:r>
              <a:rPr lang="en-US" sz="2000" b="1" dirty="0"/>
              <a:t>Is it going to work </a:t>
            </a:r>
            <a:r>
              <a:rPr lang="en-US" sz="2000" b="1" u="sng" dirty="0"/>
              <a:t>at the edges</a:t>
            </a:r>
            <a:r>
              <a:rPr lang="en-US" sz="2000" b="1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25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2ED5-A9A6-B34C-3D4D-30BEC1E4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BLP Edge #1: Declassifying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787F0-3617-BD93-55B7-16D89BC496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sz="2400" dirty="0"/>
              <a:t>What if we </a:t>
            </a:r>
            <a:r>
              <a:rPr lang="en-US" sz="2400" b="1" i="1" dirty="0"/>
              <a:t>do</a:t>
            </a:r>
            <a:r>
              <a:rPr lang="en-US" sz="2400" dirty="0"/>
              <a:t> want to write data down?</a:t>
            </a:r>
          </a:p>
          <a:p>
            <a:pPr lvl="1"/>
            <a:r>
              <a:rPr lang="en-US" sz="2400" dirty="0"/>
              <a:t>Original BLP “gets around” this by having trusted subjects</a:t>
            </a:r>
          </a:p>
          <a:p>
            <a:pPr lvl="1"/>
            <a:r>
              <a:rPr lang="en-US" sz="2400" dirty="0"/>
              <a:t>The NWD policy only applies to </a:t>
            </a:r>
            <a:r>
              <a:rPr lang="en-US" sz="2400" b="1" i="1" dirty="0"/>
              <a:t>untrusted </a:t>
            </a:r>
            <a:r>
              <a:rPr lang="en-US" sz="2400" dirty="0"/>
              <a:t>subjects</a:t>
            </a:r>
          </a:p>
          <a:p>
            <a:pPr lvl="1"/>
            <a:r>
              <a:rPr lang="en-US" sz="2400" dirty="0"/>
              <a:t>But there is no definition for trusted/untrusted</a:t>
            </a:r>
          </a:p>
          <a:p>
            <a:pPr lvl="1"/>
            <a:r>
              <a:rPr lang="en-US" sz="2400" dirty="0"/>
              <a:t>Trusted subjects introduce </a:t>
            </a:r>
            <a:r>
              <a:rPr lang="en-US" sz="2400" b="1" i="1" dirty="0"/>
              <a:t>two</a:t>
            </a:r>
            <a:r>
              <a:rPr lang="en-US" sz="2400" dirty="0"/>
              <a:t> risks:</a:t>
            </a:r>
          </a:p>
          <a:p>
            <a:pPr lvl="2"/>
            <a:r>
              <a:rPr lang="en-US" sz="2000" dirty="0"/>
              <a:t>Risks for any trusted subject</a:t>
            </a:r>
          </a:p>
          <a:p>
            <a:pPr lvl="2"/>
            <a:r>
              <a:rPr lang="en-US" sz="2000" dirty="0"/>
              <a:t>Risks that designers will make too many subjects trusted</a:t>
            </a:r>
          </a:p>
          <a:p>
            <a:pPr lvl="1"/>
            <a:r>
              <a:rPr lang="en-US" sz="2400" dirty="0"/>
              <a:t>Other solutions: security officer, additional policy, </a:t>
            </a:r>
            <a:r>
              <a:rPr lang="en-US" sz="2400" dirty="0" err="1"/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7765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BF01-BBBE-4E09-9440-1ED48161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BLP Edge #2: Creation of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7761-FFA2-AE42-99EF-AA48764645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sz="2400" dirty="0"/>
              <a:t>Model does not say how to create data, subjects, or labels</a:t>
            </a:r>
          </a:p>
          <a:p>
            <a:pPr lvl="1"/>
            <a:r>
              <a:rPr lang="en-US" sz="2400" dirty="0"/>
              <a:t>Described by the creators of BLP, but not part of the model</a:t>
            </a:r>
          </a:p>
          <a:p>
            <a:pPr lvl="1"/>
            <a:r>
              <a:rPr lang="en-US" sz="2400" dirty="0"/>
              <a:t>Common solutions are data created by subject at same level</a:t>
            </a:r>
          </a:p>
          <a:p>
            <a:pPr lvl="1"/>
            <a:r>
              <a:rPr lang="en-US" sz="2400" dirty="0"/>
              <a:t>But how do subjects get their level?</a:t>
            </a:r>
          </a:p>
        </p:txBody>
      </p:sp>
    </p:spTree>
    <p:extLst>
      <p:ext uri="{BB962C8B-B14F-4D97-AF65-F5344CB8AC3E}">
        <p14:creationId xmlns:p14="http://schemas.microsoft.com/office/powerpoint/2010/main" val="331214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/>
              <a:t>Authentication/Authorization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5B01F0D-E5DC-47FC-A229-E609F1FC60D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2032747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A9C5-507A-472E-A846-1115234F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Additional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5214-CF37-4017-A58D-5CDEBC4F4D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/>
          <a:lstStyle/>
          <a:p>
            <a:pPr lvl="1"/>
            <a:r>
              <a:rPr lang="en-US" sz="2400" b="1" dirty="0"/>
              <a:t>Strong tranquility</a:t>
            </a:r>
            <a:r>
              <a:rPr lang="en-US" sz="2400" dirty="0"/>
              <a:t>: security labels never change during operation</a:t>
            </a:r>
          </a:p>
          <a:p>
            <a:pPr lvl="2"/>
            <a:r>
              <a:rPr lang="en-US" sz="2000" dirty="0"/>
              <a:t>Example: put system into offline state to make changes</a:t>
            </a:r>
          </a:p>
          <a:p>
            <a:pPr lvl="1"/>
            <a:r>
              <a:rPr lang="en-US" sz="2400" b="1" dirty="0"/>
              <a:t>Weak tranquility</a:t>
            </a:r>
            <a:r>
              <a:rPr lang="en-US" sz="2400" dirty="0"/>
              <a:t>: labels never change in a way that violates security policy</a:t>
            </a:r>
          </a:p>
          <a:p>
            <a:pPr lvl="2"/>
            <a:r>
              <a:rPr lang="en-US" sz="1800" dirty="0"/>
              <a:t>As subject accesses info that is higher, their level increases</a:t>
            </a:r>
          </a:p>
          <a:p>
            <a:pPr lvl="2"/>
            <a:r>
              <a:rPr lang="en-US" sz="1800" dirty="0"/>
              <a:t>At any given time, the NWD policy is enforced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85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BF01-BBBE-4E09-9440-1ED48161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BLP Edge #3: Data Doesn’t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7761-FFA2-AE42-99EF-AA48764645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sz="2400" dirty="0"/>
              <a:t>The model can “work too well.”</a:t>
            </a:r>
          </a:p>
          <a:p>
            <a:pPr lvl="1"/>
            <a:r>
              <a:rPr lang="en-US" sz="2400" dirty="0"/>
              <a:t>Data becomes compartmentalized</a:t>
            </a:r>
          </a:p>
          <a:p>
            <a:pPr lvl="1"/>
            <a:r>
              <a:rPr lang="en-US" sz="2400" dirty="0"/>
              <a:t>Data flows upward, duplication, etc., etc., etc.</a:t>
            </a:r>
          </a:p>
          <a:p>
            <a:pPr lvl="1"/>
            <a:r>
              <a:rPr lang="en-US" sz="2400" dirty="0"/>
              <a:t>In other words, sometimes even working “right” is “wrong”</a:t>
            </a:r>
          </a:p>
        </p:txBody>
      </p:sp>
    </p:spTree>
    <p:extLst>
      <p:ext uri="{BB962C8B-B14F-4D97-AF65-F5344CB8AC3E}">
        <p14:creationId xmlns:p14="http://schemas.microsoft.com/office/powerpoint/2010/main" val="3807567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8CCC-F7C7-445C-8066-0A8E07F6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2DEC-6C0A-49A3-B2A7-355700231C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Upside-down BLP</a:t>
            </a:r>
          </a:p>
          <a:p>
            <a:pPr lvl="1"/>
            <a:r>
              <a:rPr lang="en-US" dirty="0"/>
              <a:t>You can only read up and write down</a:t>
            </a:r>
          </a:p>
          <a:p>
            <a:pPr lvl="1"/>
            <a:r>
              <a:rPr lang="en-US" dirty="0"/>
              <a:t>The goal is </a:t>
            </a:r>
            <a:r>
              <a:rPr lang="en-US" i="1" dirty="0"/>
              <a:t>integrity</a:t>
            </a:r>
            <a:r>
              <a:rPr lang="en-US" dirty="0"/>
              <a:t> not </a:t>
            </a:r>
            <a:r>
              <a:rPr lang="en-US" i="1" dirty="0"/>
              <a:t>confidentiality</a:t>
            </a:r>
            <a:endParaRPr lang="en-US" dirty="0"/>
          </a:p>
          <a:p>
            <a:r>
              <a:rPr lang="en-US" dirty="0"/>
              <a:t>Partially used in Vista. Uses the </a:t>
            </a:r>
            <a:r>
              <a:rPr lang="en-US" dirty="0" err="1"/>
              <a:t>NoWriteUp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Most files are “medium” or higher. IE is “low”</a:t>
            </a:r>
          </a:p>
          <a:p>
            <a:pPr lvl="1"/>
            <a:r>
              <a:rPr lang="en-US" dirty="0"/>
              <a:t>So, things downloaded can read most files, </a:t>
            </a:r>
            <a:r>
              <a:rPr lang="en-US" i="1" dirty="0"/>
              <a:t>but not write to them!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50CF8-1A21-D766-064B-11F3CFEF3252}"/>
              </a:ext>
            </a:extLst>
          </p:cNvPr>
          <p:cNvSpPr/>
          <p:nvPr/>
        </p:nvSpPr>
        <p:spPr>
          <a:xfrm>
            <a:off x="1905000" y="3962400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SECRET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EDEF6F-7066-216D-A16D-39C67FFCA806}"/>
              </a:ext>
            </a:extLst>
          </p:cNvPr>
          <p:cNvSpPr/>
          <p:nvPr/>
        </p:nvSpPr>
        <p:spPr>
          <a:xfrm>
            <a:off x="1905000" y="4754562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5CC695-A9F9-E57D-DDC6-68A90F287DD5}"/>
              </a:ext>
            </a:extLst>
          </p:cNvPr>
          <p:cNvSpPr/>
          <p:nvPr/>
        </p:nvSpPr>
        <p:spPr>
          <a:xfrm>
            <a:off x="1905000" y="5546724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CONFIDENTIAL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98EAD7B-7B8C-EFBB-ED5B-E87405D1A02A}"/>
              </a:ext>
            </a:extLst>
          </p:cNvPr>
          <p:cNvSpPr/>
          <p:nvPr/>
        </p:nvSpPr>
        <p:spPr>
          <a:xfrm rot="5400000">
            <a:off x="5201412" y="4628388"/>
            <a:ext cx="1816608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WRITE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D04A21A-A6E3-6F58-B61C-F6F2440C99B0}"/>
              </a:ext>
            </a:extLst>
          </p:cNvPr>
          <p:cNvSpPr/>
          <p:nvPr/>
        </p:nvSpPr>
        <p:spPr>
          <a:xfrm rot="16200000">
            <a:off x="4820412" y="5053584"/>
            <a:ext cx="1816608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157969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FD73-D1A0-5432-DBF8-EA87118A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BLP or Biba?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620D-6E59-90DF-ED10-6C92423273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sz="2400" dirty="0"/>
              <a:t>BLP </a:t>
            </a:r>
            <a:r>
              <a:rPr lang="en-US" sz="2400" b="1" i="1" dirty="0"/>
              <a:t>primarily enforces </a:t>
            </a:r>
            <a:r>
              <a:rPr lang="en-US" sz="2400" b="1" i="1" u="sng" dirty="0"/>
              <a:t>confidentiality</a:t>
            </a:r>
          </a:p>
          <a:p>
            <a:pPr lvl="1"/>
            <a:r>
              <a:rPr lang="en-US" sz="2400" dirty="0"/>
              <a:t>Biba </a:t>
            </a:r>
            <a:r>
              <a:rPr lang="en-US" sz="2400" b="1" i="1" dirty="0"/>
              <a:t>primarily enforces </a:t>
            </a:r>
            <a:r>
              <a:rPr lang="en-US" sz="2400" b="1" i="1" u="sng" dirty="0"/>
              <a:t>integrity</a:t>
            </a:r>
            <a:endParaRPr lang="en-US" sz="2400" dirty="0"/>
          </a:p>
          <a:p>
            <a:pPr lvl="1"/>
            <a:r>
              <a:rPr lang="en-US" sz="2400" dirty="0"/>
              <a:t>Obviously, picking the </a:t>
            </a:r>
            <a:r>
              <a:rPr lang="en-US" sz="2400" b="1" i="1" dirty="0"/>
              <a:t>right</a:t>
            </a:r>
            <a:r>
              <a:rPr lang="en-US" sz="2400" dirty="0"/>
              <a:t> model for a system is crucial</a:t>
            </a:r>
          </a:p>
          <a:p>
            <a:pPr lvl="1"/>
            <a:r>
              <a:rPr lang="en-US" sz="2400" dirty="0"/>
              <a:t>Remember: many systems fail because the designers </a:t>
            </a:r>
            <a:r>
              <a:rPr lang="en-US" sz="2400" b="1" i="1" dirty="0"/>
              <a:t>protect the wrong things</a:t>
            </a:r>
            <a:r>
              <a:rPr lang="en-US" sz="2400" dirty="0"/>
              <a:t> or protect the right things but </a:t>
            </a:r>
            <a:r>
              <a:rPr lang="en-US" sz="2400" b="1" i="1" dirty="0"/>
              <a:t>in the wrong way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2189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51AC-8312-530A-56B6-A792FE23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Domain and Type Enforcement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4A2F-D4E8-5356-8A05-0266B7FFB6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sz="2400" dirty="0"/>
              <a:t>DTE assigns a “type” to data objects (e.g., files)</a:t>
            </a:r>
          </a:p>
          <a:p>
            <a:pPr lvl="1"/>
            <a:r>
              <a:rPr lang="en-US" sz="2400" dirty="0"/>
              <a:t>DTE assigns a “domain” to subjects (e.g., user processes)</a:t>
            </a:r>
          </a:p>
          <a:p>
            <a:pPr lvl="1"/>
            <a:r>
              <a:rPr lang="en-US" sz="2400" dirty="0"/>
              <a:t>Rules for domain-to-domain and domain-to-type</a:t>
            </a:r>
          </a:p>
          <a:p>
            <a:pPr lvl="1"/>
            <a:r>
              <a:rPr lang="en-US" sz="2400" dirty="0"/>
              <a:t>Used in SE-Linux and Android</a:t>
            </a:r>
          </a:p>
          <a:p>
            <a:pPr lvl="1"/>
            <a:r>
              <a:rPr lang="en-US" sz="2400" dirty="0"/>
              <a:t>Powerful, but can be complicated/hard to use</a:t>
            </a:r>
          </a:p>
          <a:p>
            <a:pPr lvl="1"/>
            <a:r>
              <a:rPr lang="en-US" sz="2400" dirty="0"/>
              <a:t>Perhaps not a real model, but a </a:t>
            </a:r>
            <a:r>
              <a:rPr lang="en-US" sz="2400" b="1" i="1" dirty="0"/>
              <a:t>model framework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1793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51AC-8312-530A-56B6-A792FE23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Access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4A2F-D4E8-5356-8A05-0266B7FFB6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sz="2400" dirty="0"/>
              <a:t>RBAC is widely used commercially</a:t>
            </a:r>
          </a:p>
          <a:p>
            <a:pPr lvl="1"/>
            <a:r>
              <a:rPr lang="en-US" sz="2400" dirty="0"/>
              <a:t>Each user of the system has one or more roles</a:t>
            </a:r>
          </a:p>
          <a:p>
            <a:pPr lvl="1"/>
            <a:r>
              <a:rPr lang="en-US" sz="2400" dirty="0"/>
              <a:t>Each role has various permissions (can be MAC or DAC)</a:t>
            </a:r>
          </a:p>
          <a:p>
            <a:pPr lvl="1"/>
            <a:r>
              <a:rPr lang="en-US" sz="2400" dirty="0"/>
              <a:t>Each role’s permissions should be specific/limited</a:t>
            </a:r>
          </a:p>
          <a:p>
            <a:pPr lvl="1"/>
            <a:r>
              <a:rPr lang="en-US" sz="2400" dirty="0"/>
              <a:t>User may switch roles as needed</a:t>
            </a:r>
          </a:p>
          <a:p>
            <a:pPr lvl="1"/>
            <a:r>
              <a:rPr lang="en-US" sz="2400" dirty="0"/>
              <a:t>Problems include role-creep, data rot, etc.</a:t>
            </a:r>
          </a:p>
        </p:txBody>
      </p:sp>
    </p:spTree>
    <p:extLst>
      <p:ext uri="{BB962C8B-B14F-4D97-AF65-F5344CB8AC3E}">
        <p14:creationId xmlns:p14="http://schemas.microsoft.com/office/powerpoint/2010/main" val="4220851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51AC-8312-530A-56B6-A792FE23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Attribute-Based Access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4A2F-D4E8-5356-8A05-0266B7FFB6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sz="2400" dirty="0"/>
              <a:t>ABAC includes all of RBAC but adds additional information</a:t>
            </a:r>
          </a:p>
          <a:p>
            <a:pPr lvl="1"/>
            <a:r>
              <a:rPr lang="en-US" sz="2400" dirty="0"/>
              <a:t>ABAC also includes attributes: time of day, device, etc.</a:t>
            </a:r>
          </a:p>
          <a:p>
            <a:pPr lvl="1"/>
            <a:r>
              <a:rPr lang="en-US" sz="2400" dirty="0"/>
              <a:t>ABAC is seen as being exceptionally expressive</a:t>
            </a:r>
          </a:p>
          <a:p>
            <a:pPr lvl="1"/>
            <a:r>
              <a:rPr lang="en-US" sz="2400" dirty="0"/>
              <a:t>Like DTE, can be very complicated and hard to get right</a:t>
            </a:r>
          </a:p>
        </p:txBody>
      </p:sp>
    </p:spTree>
    <p:extLst>
      <p:ext uri="{BB962C8B-B14F-4D97-AF65-F5344CB8AC3E}">
        <p14:creationId xmlns:p14="http://schemas.microsoft.com/office/powerpoint/2010/main" val="1680978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6774-CAEC-20BF-B45E-33F5732F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BB19-336D-8978-EC1C-2B0397C3FE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sz="2400" dirty="0"/>
              <a:t>Least privilege</a:t>
            </a:r>
          </a:p>
          <a:p>
            <a:pPr lvl="1"/>
            <a:r>
              <a:rPr lang="en-US" sz="2400" dirty="0"/>
              <a:t>Separation </a:t>
            </a:r>
            <a:r>
              <a:rPr lang="en-US" sz="2400"/>
              <a:t>of duties/concerns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5501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/>
          <a:lstStyle/>
          <a:p>
            <a:r>
              <a:rPr lang="en-US" dirty="0"/>
              <a:t>Information sharing often involves some kind of “scrubbing”</a:t>
            </a:r>
          </a:p>
          <a:p>
            <a:r>
              <a:rPr lang="en-US" dirty="0"/>
              <a:t>In MLS, a report is redacted before moving down a security layer</a:t>
            </a:r>
          </a:p>
          <a:p>
            <a:r>
              <a:rPr lang="en-US" dirty="0"/>
              <a:t>In privacy-preserving systems, data is often </a:t>
            </a:r>
            <a:r>
              <a:rPr lang="en-US" i="1" dirty="0"/>
              <a:t>anonymized</a:t>
            </a:r>
            <a:endParaRPr lang="en-US" dirty="0"/>
          </a:p>
          <a:p>
            <a:r>
              <a:rPr lang="en-US" dirty="0"/>
              <a:t>The problem, of course, is inference</a:t>
            </a:r>
          </a:p>
          <a:p>
            <a:pPr lvl="1"/>
            <a:r>
              <a:rPr lang="en-US" dirty="0"/>
              <a:t>People can often be identified by their medical records even with names removed</a:t>
            </a:r>
          </a:p>
          <a:p>
            <a:pPr lvl="1"/>
            <a:r>
              <a:rPr lang="en-US" dirty="0"/>
              <a:t>And, of course, we’ve seen this with AOL and Google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77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038600"/>
          </a:xfrm>
        </p:spPr>
        <p:txBody>
          <a:bodyPr/>
          <a:lstStyle/>
          <a:p>
            <a:r>
              <a:rPr lang="en-US" dirty="0"/>
              <a:t>Characteristic formula – the query instructions to get some set</a:t>
            </a:r>
          </a:p>
          <a:p>
            <a:r>
              <a:rPr lang="en-US" dirty="0"/>
              <a:t>Query set – the set produced by a characteristic formula</a:t>
            </a:r>
          </a:p>
          <a:p>
            <a:r>
              <a:rPr lang="en-US" dirty="0"/>
              <a:t>Sensitive Statistics – stats that deanonymize information:</a:t>
            </a:r>
          </a:p>
          <a:p>
            <a:pPr lvl="1"/>
            <a:r>
              <a:rPr lang="en-US" dirty="0"/>
              <a:t>For example, if the set is too small, than we’ve identified an individual by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5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A7AF-1F3E-466C-B86C-0438D556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39BD-4C3C-4C90-B845-D81B7F46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highlight>
                  <a:srgbClr val="FFFF00"/>
                </a:highlight>
              </a:rPr>
              <a:t>Policy</a:t>
            </a:r>
          </a:p>
          <a:p>
            <a:r>
              <a:rPr lang="en-US" dirty="0"/>
              <a:t>Mechanism</a:t>
            </a:r>
          </a:p>
          <a:p>
            <a:r>
              <a:rPr lang="en-US" dirty="0"/>
              <a:t>Assurance</a:t>
            </a:r>
          </a:p>
          <a:p>
            <a:r>
              <a:rPr lang="en-US" dirty="0"/>
              <a:t>Incentives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BA353-50DA-46E6-A3EB-933891B51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061817"/>
            <a:ext cx="5275729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55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You can limit how small a result is from a query</a:t>
            </a:r>
          </a:p>
          <a:p>
            <a:r>
              <a:rPr lang="en-US" dirty="0"/>
              <a:t>But you also have to worry about returning N-1!!</a:t>
            </a:r>
          </a:p>
          <a:p>
            <a:r>
              <a:rPr lang="en-US" dirty="0"/>
              <a:t>Also, you have to deal with using multiple queries to get a smaller than N intersection</a:t>
            </a:r>
          </a:p>
        </p:txBody>
      </p:sp>
    </p:spTree>
    <p:extLst>
      <p:ext uri="{BB962C8B-B14F-4D97-AF65-F5344CB8AC3E}">
        <p14:creationId xmlns:p14="http://schemas.microsoft.com/office/powerpoint/2010/main" val="410979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9898-541A-6553-D21A-F11E8B9E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Security Policy is </a:t>
            </a:r>
            <a:r>
              <a:rPr lang="en-US" b="1" i="1" dirty="0"/>
              <a:t>NOT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C03A-A0C7-2D71-326C-48885A5D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Generic platitude statements</a:t>
            </a:r>
          </a:p>
          <a:p>
            <a:pPr lvl="1"/>
            <a:r>
              <a:rPr lang="en-US" sz="3200" dirty="0"/>
              <a:t>Butt-covering for legal/regulation</a:t>
            </a:r>
          </a:p>
          <a:p>
            <a:pPr lvl="1"/>
            <a:r>
              <a:rPr lang="en-US" sz="3200" dirty="0"/>
              <a:t>Aspirational, motivational, </a:t>
            </a:r>
            <a:r>
              <a:rPr lang="en-US" sz="3200" dirty="0" err="1"/>
              <a:t>etc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792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9898-541A-6553-D21A-F11E8B9E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Security Policy </a:t>
            </a:r>
            <a:r>
              <a:rPr lang="en-US" b="1" i="1" dirty="0"/>
              <a:t>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C03A-A0C7-2D71-326C-48885A5D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Specific, testable properties </a:t>
            </a:r>
          </a:p>
          <a:p>
            <a:pPr lvl="1"/>
            <a:r>
              <a:rPr lang="en-US" sz="3200" dirty="0"/>
              <a:t>A strategy for security</a:t>
            </a:r>
          </a:p>
          <a:p>
            <a:pPr lvl="1"/>
            <a:r>
              <a:rPr lang="en-US" sz="3200" dirty="0"/>
              <a:t>Example:</a:t>
            </a:r>
          </a:p>
          <a:p>
            <a:pPr marL="201168" lvl="1" indent="0">
              <a:buNone/>
            </a:pPr>
            <a:endParaRPr lang="en-US" sz="3200" dirty="0"/>
          </a:p>
          <a:p>
            <a:pPr marL="201168" lvl="1" indent="0">
              <a:buNone/>
            </a:pPr>
            <a:r>
              <a:rPr lang="en-US" sz="3200" dirty="0"/>
              <a:t>“</a:t>
            </a:r>
            <a:r>
              <a:rPr lang="en-US" sz="3200" i="1" dirty="0"/>
              <a:t>All checks over $10,000 must be signed by two managers.</a:t>
            </a:r>
            <a:r>
              <a:rPr lang="en-US" sz="3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54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9898-541A-6553-D21A-F11E8B9E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vs Policy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C03A-A0C7-2D71-326C-48885A5D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I prefer “policy” for each statement</a:t>
            </a:r>
          </a:p>
          <a:p>
            <a:pPr lvl="1"/>
            <a:r>
              <a:rPr lang="en-US" sz="3200" dirty="0"/>
              <a:t>I prefer “policy model” for the combination</a:t>
            </a:r>
          </a:p>
          <a:p>
            <a:pPr lvl="1"/>
            <a:r>
              <a:rPr lang="en-US" sz="3200" dirty="0"/>
              <a:t>Anderson uses them interchangeably</a:t>
            </a:r>
          </a:p>
          <a:p>
            <a:pPr lvl="1"/>
            <a:r>
              <a:rPr lang="en-US" sz="3200" dirty="0"/>
              <a:t>Despite my preferences, I follow Anderson</a:t>
            </a:r>
          </a:p>
        </p:txBody>
      </p:sp>
    </p:spTree>
    <p:extLst>
      <p:ext uri="{BB962C8B-B14F-4D97-AF65-F5344CB8AC3E}">
        <p14:creationId xmlns:p14="http://schemas.microsoft.com/office/powerpoint/2010/main" val="177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9898-541A-6553-D21A-F11E8B9E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and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C03A-A0C7-2D71-326C-48885A5D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Policy (model) is the security strategy</a:t>
            </a:r>
          </a:p>
          <a:p>
            <a:pPr lvl="1"/>
            <a:r>
              <a:rPr lang="en-US" sz="3200" dirty="0"/>
              <a:t>Testable security statements</a:t>
            </a:r>
          </a:p>
          <a:p>
            <a:pPr lvl="1"/>
            <a:r>
              <a:rPr lang="en-US" sz="3200" b="1" i="1" dirty="0"/>
              <a:t>Often an authorization model</a:t>
            </a:r>
            <a:endParaRPr lang="en-US" sz="3200" dirty="0"/>
          </a:p>
          <a:p>
            <a:pPr lvl="1"/>
            <a:r>
              <a:rPr lang="en-US" sz="3200" dirty="0"/>
              <a:t>(Policy defines what is authorized)</a:t>
            </a:r>
          </a:p>
        </p:txBody>
      </p:sp>
    </p:spTree>
    <p:extLst>
      <p:ext uri="{BB962C8B-B14F-4D97-AF65-F5344CB8AC3E}">
        <p14:creationId xmlns:p14="http://schemas.microsoft.com/office/powerpoint/2010/main" val="162801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9EB9-8E4F-429C-96FA-D37BA4E3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498B-F836-471D-8F3C-8C25E109C6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The mechanism by which authorization permissions are managed</a:t>
            </a:r>
          </a:p>
          <a:p>
            <a:r>
              <a:rPr lang="en-US" dirty="0"/>
              <a:t>Within most information systems, the most common controls:</a:t>
            </a:r>
          </a:p>
          <a:p>
            <a:pPr lvl="1"/>
            <a:r>
              <a:rPr lang="en-US" sz="2000" dirty="0"/>
              <a:t>(C)</a:t>
            </a:r>
            <a:r>
              <a:rPr lang="en-US" sz="2000" dirty="0" err="1"/>
              <a:t>reate</a:t>
            </a:r>
            <a:endParaRPr lang="en-US" sz="2000" dirty="0"/>
          </a:p>
          <a:p>
            <a:pPr lvl="1"/>
            <a:r>
              <a:rPr lang="en-US" sz="2000" dirty="0"/>
              <a:t>(R)</a:t>
            </a:r>
            <a:r>
              <a:rPr lang="en-US" sz="2000" dirty="0" err="1"/>
              <a:t>ead</a:t>
            </a:r>
            <a:endParaRPr lang="en-US" sz="2000" dirty="0"/>
          </a:p>
          <a:p>
            <a:pPr lvl="1"/>
            <a:r>
              <a:rPr lang="en-US" sz="2000" dirty="0"/>
              <a:t>(U)</a:t>
            </a:r>
            <a:r>
              <a:rPr lang="en-US" sz="2000" dirty="0" err="1"/>
              <a:t>pdate</a:t>
            </a:r>
            <a:endParaRPr lang="en-US" sz="2000" dirty="0"/>
          </a:p>
          <a:p>
            <a:pPr lvl="1"/>
            <a:r>
              <a:rPr lang="en-US" sz="2000" dirty="0"/>
              <a:t>(D)</a:t>
            </a:r>
            <a:r>
              <a:rPr lang="en-US" sz="2000" dirty="0" err="1"/>
              <a:t>elete</a:t>
            </a:r>
            <a:endParaRPr lang="en-US" sz="2000" dirty="0"/>
          </a:p>
          <a:p>
            <a:r>
              <a:rPr lang="en-US" dirty="0"/>
              <a:t>Most other controls can be thought of as a form of one of these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1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F989-3E31-45E3-A742-84A9011E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Every-day Approaches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886AC9-AD0A-412F-84EA-401A7DBA894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94167517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6349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1107</Words>
  <Application>Microsoft Office PowerPoint</Application>
  <PresentationFormat>On-screen Show (4:3)</PresentationFormat>
  <Paragraphs>171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Calibri</vt:lpstr>
      <vt:lpstr>Calibri Light</vt:lpstr>
      <vt:lpstr>Retrospect</vt:lpstr>
      <vt:lpstr>Authorization</vt:lpstr>
      <vt:lpstr>Authentication/Authorization</vt:lpstr>
      <vt:lpstr>A Framework</vt:lpstr>
      <vt:lpstr>What a Security Policy is NOT</vt:lpstr>
      <vt:lpstr>What a Security Policy IS</vt:lpstr>
      <vt:lpstr>Policy vs Policy Model</vt:lpstr>
      <vt:lpstr>Policy and Authorization</vt:lpstr>
      <vt:lpstr>Access Controls</vt:lpstr>
      <vt:lpstr>Every-day Approaches</vt:lpstr>
      <vt:lpstr>One View of ACL/Capabilities</vt:lpstr>
      <vt:lpstr>Broader Concept</vt:lpstr>
      <vt:lpstr>PowerPoint Presentation</vt:lpstr>
      <vt:lpstr>MAC vs DAC</vt:lpstr>
      <vt:lpstr>Multi-Level Security (MLS)</vt:lpstr>
      <vt:lpstr>Bell Lapadula Model</vt:lpstr>
      <vt:lpstr>No Read Up/No Write Down</vt:lpstr>
      <vt:lpstr>BLP as a Model Security Policy</vt:lpstr>
      <vt:lpstr>BLP Edge #1: Declassifying Data</vt:lpstr>
      <vt:lpstr>BLP Edge #2: Creation of labels</vt:lpstr>
      <vt:lpstr>Example of Additional Policy</vt:lpstr>
      <vt:lpstr>BLP Edge #3: Data Doesn’t Flow</vt:lpstr>
      <vt:lpstr>Biba model</vt:lpstr>
      <vt:lpstr>Why BLP or Biba?</vt:lpstr>
      <vt:lpstr>Domain and Type Enforcement</vt:lpstr>
      <vt:lpstr>Role-Based Access Controls</vt:lpstr>
      <vt:lpstr>Attribute-Based Access Controls</vt:lpstr>
      <vt:lpstr>Access Control Principles</vt:lpstr>
      <vt:lpstr>Inference</vt:lpstr>
      <vt:lpstr>Inference Control</vt:lpstr>
      <vt:lpstr>Query 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Authorization</dc:title>
  <dc:creator>Seth Nielson</dc:creator>
  <cp:lastModifiedBy>Seth Nielson</cp:lastModifiedBy>
  <cp:revision>5</cp:revision>
  <dcterms:created xsi:type="dcterms:W3CDTF">2020-09-02T18:48:34Z</dcterms:created>
  <dcterms:modified xsi:type="dcterms:W3CDTF">2022-10-10T21:43:46Z</dcterms:modified>
</cp:coreProperties>
</file>