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74"/>
  </p:notesMasterIdLst>
  <p:sldIdLst>
    <p:sldId id="256" r:id="rId2"/>
    <p:sldId id="547" r:id="rId3"/>
    <p:sldId id="260" r:id="rId4"/>
    <p:sldId id="415" r:id="rId5"/>
    <p:sldId id="490" r:id="rId6"/>
    <p:sldId id="548" r:id="rId7"/>
    <p:sldId id="491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9" r:id="rId18"/>
    <p:sldId id="560" r:id="rId19"/>
    <p:sldId id="558" r:id="rId20"/>
    <p:sldId id="561" r:id="rId21"/>
    <p:sldId id="459" r:id="rId22"/>
    <p:sldId id="421" r:id="rId23"/>
    <p:sldId id="422" r:id="rId24"/>
    <p:sldId id="562" r:id="rId25"/>
    <p:sldId id="425" r:id="rId26"/>
    <p:sldId id="427" r:id="rId27"/>
    <p:sldId id="257" r:id="rId28"/>
    <p:sldId id="495" r:id="rId29"/>
    <p:sldId id="261" r:id="rId30"/>
    <p:sldId id="264" r:id="rId31"/>
    <p:sldId id="265" r:id="rId32"/>
    <p:sldId id="271" r:id="rId33"/>
    <p:sldId id="527" r:id="rId34"/>
    <p:sldId id="301" r:id="rId35"/>
    <p:sldId id="302" r:id="rId36"/>
    <p:sldId id="303" r:id="rId37"/>
    <p:sldId id="304" r:id="rId38"/>
    <p:sldId id="305" r:id="rId39"/>
    <p:sldId id="306" r:id="rId40"/>
    <p:sldId id="259" r:id="rId41"/>
    <p:sldId id="460" r:id="rId42"/>
    <p:sldId id="563" r:id="rId43"/>
    <p:sldId id="564" r:id="rId44"/>
    <p:sldId id="262" r:id="rId45"/>
    <p:sldId id="565" r:id="rId46"/>
    <p:sldId id="274" r:id="rId47"/>
    <p:sldId id="267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90" r:id="rId58"/>
    <p:sldId id="566" r:id="rId59"/>
    <p:sldId id="291" r:id="rId60"/>
    <p:sldId id="268" r:id="rId61"/>
    <p:sldId id="269" r:id="rId62"/>
    <p:sldId id="270" r:id="rId63"/>
    <p:sldId id="272" r:id="rId64"/>
    <p:sldId id="293" r:id="rId65"/>
    <p:sldId id="294" r:id="rId66"/>
    <p:sldId id="292" r:id="rId67"/>
    <p:sldId id="295" r:id="rId68"/>
    <p:sldId id="296" r:id="rId69"/>
    <p:sldId id="297" r:id="rId70"/>
    <p:sldId id="298" r:id="rId71"/>
    <p:sldId id="299" r:id="rId72"/>
    <p:sldId id="300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81" d="100"/>
          <a:sy n="81" d="100"/>
        </p:scale>
        <p:origin x="9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71B55-2DA6-4069-B505-76480B4610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4FA14-A847-4DBE-810E-3CB13439DAC8}">
      <dgm:prSet/>
      <dgm:spPr/>
      <dgm:t>
        <a:bodyPr/>
        <a:lstStyle/>
        <a:p>
          <a:r>
            <a:rPr lang="en-US"/>
            <a:t>Make it harder to control a subverted flow</a:t>
          </a:r>
        </a:p>
      </dgm:t>
    </dgm:pt>
    <dgm:pt modelId="{FD98DB0D-1A33-4054-BAC5-5090B97706C6}" type="parTrans" cxnId="{013B967A-2205-4D0C-8029-5BB65EB898F6}">
      <dgm:prSet/>
      <dgm:spPr/>
      <dgm:t>
        <a:bodyPr/>
        <a:lstStyle/>
        <a:p>
          <a:endParaRPr lang="en-US"/>
        </a:p>
      </dgm:t>
    </dgm:pt>
    <dgm:pt modelId="{BAA7AD3F-D323-4502-A2A0-17ED28D43F85}" type="sibTrans" cxnId="{013B967A-2205-4D0C-8029-5BB65EB898F6}">
      <dgm:prSet/>
      <dgm:spPr/>
      <dgm:t>
        <a:bodyPr/>
        <a:lstStyle/>
        <a:p>
          <a:endParaRPr lang="en-US"/>
        </a:p>
      </dgm:t>
    </dgm:pt>
    <dgm:pt modelId="{003F83A9-66C3-4553-8F4C-61D6ABCF123C}">
      <dgm:prSet/>
      <dgm:spPr/>
      <dgm:t>
        <a:bodyPr/>
        <a:lstStyle/>
        <a:p>
          <a:r>
            <a:rPr lang="en-US"/>
            <a:t>Make taking control of the flow innocuous</a:t>
          </a:r>
        </a:p>
      </dgm:t>
    </dgm:pt>
    <dgm:pt modelId="{BD4D4261-9738-4880-8774-5EF1CBBC4274}" type="parTrans" cxnId="{09D76513-C4C0-4E3C-B617-D9DB39BD17B3}">
      <dgm:prSet/>
      <dgm:spPr/>
      <dgm:t>
        <a:bodyPr/>
        <a:lstStyle/>
        <a:p>
          <a:endParaRPr lang="en-US"/>
        </a:p>
      </dgm:t>
    </dgm:pt>
    <dgm:pt modelId="{C0735139-2437-4D19-A2B6-102571695636}" type="sibTrans" cxnId="{09D76513-C4C0-4E3C-B617-D9DB39BD17B3}">
      <dgm:prSet/>
      <dgm:spPr/>
      <dgm:t>
        <a:bodyPr/>
        <a:lstStyle/>
        <a:p>
          <a:endParaRPr lang="en-US"/>
        </a:p>
      </dgm:t>
    </dgm:pt>
    <dgm:pt modelId="{8F69DAF2-1B9D-4FA4-BEFB-86E1D824D0F8}">
      <dgm:prSet/>
      <dgm:spPr/>
      <dgm:t>
        <a:bodyPr/>
        <a:lstStyle/>
        <a:p>
          <a:r>
            <a:rPr lang="en-US"/>
            <a:t>Make it harder to get control of the flow</a:t>
          </a:r>
        </a:p>
      </dgm:t>
    </dgm:pt>
    <dgm:pt modelId="{5F25AD51-8E4E-40D9-93F5-A595196F5056}" type="parTrans" cxnId="{068585BF-6D77-43E3-A8F8-3951CA064C2D}">
      <dgm:prSet/>
      <dgm:spPr/>
      <dgm:t>
        <a:bodyPr/>
        <a:lstStyle/>
        <a:p>
          <a:endParaRPr lang="en-US"/>
        </a:p>
      </dgm:t>
    </dgm:pt>
    <dgm:pt modelId="{D96B5E37-65A3-4965-8D64-E93B46194469}" type="sibTrans" cxnId="{068585BF-6D77-43E3-A8F8-3951CA064C2D}">
      <dgm:prSet/>
      <dgm:spPr/>
      <dgm:t>
        <a:bodyPr/>
        <a:lstStyle/>
        <a:p>
          <a:endParaRPr lang="en-US"/>
        </a:p>
      </dgm:t>
    </dgm:pt>
    <dgm:pt modelId="{AB5866D0-3BFC-4D0E-98A4-DC75378FE095}" type="pres">
      <dgm:prSet presAssocID="{86371B55-2DA6-4069-B505-76480B4610AA}" presName="root" presStyleCnt="0">
        <dgm:presLayoutVars>
          <dgm:dir/>
          <dgm:resizeHandles val="exact"/>
        </dgm:presLayoutVars>
      </dgm:prSet>
      <dgm:spPr/>
    </dgm:pt>
    <dgm:pt modelId="{7C0C9381-F1E3-4DFC-8389-6F6F65603EFA}" type="pres">
      <dgm:prSet presAssocID="{63C4FA14-A847-4DBE-810E-3CB13439DAC8}" presName="compNode" presStyleCnt="0"/>
      <dgm:spPr/>
    </dgm:pt>
    <dgm:pt modelId="{0D62CC69-9676-42CB-96D4-B0C3B77DDE35}" type="pres">
      <dgm:prSet presAssocID="{63C4FA14-A847-4DBE-810E-3CB13439DAC8}" presName="bgRect" presStyleLbl="bgShp" presStyleIdx="0" presStyleCnt="3"/>
      <dgm:spPr/>
    </dgm:pt>
    <dgm:pt modelId="{3AE93DAD-BB66-4CE4-82D2-1B44B7B436E4}" type="pres">
      <dgm:prSet presAssocID="{63C4FA14-A847-4DBE-810E-3CB13439DA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2E03E73-C364-476A-B69E-79B2703A8B7A}" type="pres">
      <dgm:prSet presAssocID="{63C4FA14-A847-4DBE-810E-3CB13439DAC8}" presName="spaceRect" presStyleCnt="0"/>
      <dgm:spPr/>
    </dgm:pt>
    <dgm:pt modelId="{22741387-7E9F-45D2-81B5-FCB401CFAA06}" type="pres">
      <dgm:prSet presAssocID="{63C4FA14-A847-4DBE-810E-3CB13439DAC8}" presName="parTx" presStyleLbl="revTx" presStyleIdx="0" presStyleCnt="3">
        <dgm:presLayoutVars>
          <dgm:chMax val="0"/>
          <dgm:chPref val="0"/>
        </dgm:presLayoutVars>
      </dgm:prSet>
      <dgm:spPr/>
    </dgm:pt>
    <dgm:pt modelId="{8B4A5F88-386D-4916-B025-3B1863CD45C6}" type="pres">
      <dgm:prSet presAssocID="{BAA7AD3F-D323-4502-A2A0-17ED28D43F85}" presName="sibTrans" presStyleCnt="0"/>
      <dgm:spPr/>
    </dgm:pt>
    <dgm:pt modelId="{64DAA5D6-96BE-433D-9B90-42A4BDB37367}" type="pres">
      <dgm:prSet presAssocID="{003F83A9-66C3-4553-8F4C-61D6ABCF123C}" presName="compNode" presStyleCnt="0"/>
      <dgm:spPr/>
    </dgm:pt>
    <dgm:pt modelId="{AA568810-0BBB-4C04-AE95-FDD38D927E51}" type="pres">
      <dgm:prSet presAssocID="{003F83A9-66C3-4553-8F4C-61D6ABCF123C}" presName="bgRect" presStyleLbl="bgShp" presStyleIdx="1" presStyleCnt="3"/>
      <dgm:spPr/>
    </dgm:pt>
    <dgm:pt modelId="{BD7C7913-D577-485A-817D-2878B2B78697}" type="pres">
      <dgm:prSet presAssocID="{003F83A9-66C3-4553-8F4C-61D6ABCF12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C2E752C-32C3-40E3-A3A3-1BBD59885F24}" type="pres">
      <dgm:prSet presAssocID="{003F83A9-66C3-4553-8F4C-61D6ABCF123C}" presName="spaceRect" presStyleCnt="0"/>
      <dgm:spPr/>
    </dgm:pt>
    <dgm:pt modelId="{461D0D49-B167-4513-BA85-243ED865366E}" type="pres">
      <dgm:prSet presAssocID="{003F83A9-66C3-4553-8F4C-61D6ABCF123C}" presName="parTx" presStyleLbl="revTx" presStyleIdx="1" presStyleCnt="3">
        <dgm:presLayoutVars>
          <dgm:chMax val="0"/>
          <dgm:chPref val="0"/>
        </dgm:presLayoutVars>
      </dgm:prSet>
      <dgm:spPr/>
    </dgm:pt>
    <dgm:pt modelId="{7C36D750-77B3-43E5-BDA8-381023B31C54}" type="pres">
      <dgm:prSet presAssocID="{C0735139-2437-4D19-A2B6-102571695636}" presName="sibTrans" presStyleCnt="0"/>
      <dgm:spPr/>
    </dgm:pt>
    <dgm:pt modelId="{6DBBF89B-EF70-4329-8C77-0BB22364A6E1}" type="pres">
      <dgm:prSet presAssocID="{8F69DAF2-1B9D-4FA4-BEFB-86E1D824D0F8}" presName="compNode" presStyleCnt="0"/>
      <dgm:spPr/>
    </dgm:pt>
    <dgm:pt modelId="{21EFF9FD-09BC-47F6-9310-D94BF49D4CA4}" type="pres">
      <dgm:prSet presAssocID="{8F69DAF2-1B9D-4FA4-BEFB-86E1D824D0F8}" presName="bgRect" presStyleLbl="bgShp" presStyleIdx="2" presStyleCnt="3"/>
      <dgm:spPr/>
    </dgm:pt>
    <dgm:pt modelId="{1136E1B0-FBCD-4D92-954B-34ECD2B83B46}" type="pres">
      <dgm:prSet presAssocID="{8F69DAF2-1B9D-4FA4-BEFB-86E1D824D0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E74DBFD-DB8E-437A-AEB1-6C0E6C9898D9}" type="pres">
      <dgm:prSet presAssocID="{8F69DAF2-1B9D-4FA4-BEFB-86E1D824D0F8}" presName="spaceRect" presStyleCnt="0"/>
      <dgm:spPr/>
    </dgm:pt>
    <dgm:pt modelId="{A78EB933-DAA6-4C1D-BE51-B67CE14700B2}" type="pres">
      <dgm:prSet presAssocID="{8F69DAF2-1B9D-4FA4-BEFB-86E1D824D0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6DEE0A-1447-4B5A-ACBF-3A2E6F2AEA8E}" type="presOf" srcId="{86371B55-2DA6-4069-B505-76480B4610AA}" destId="{AB5866D0-3BFC-4D0E-98A4-DC75378FE095}" srcOrd="0" destOrd="0" presId="urn:microsoft.com/office/officeart/2018/2/layout/IconVerticalSolidList"/>
    <dgm:cxn modelId="{09D76513-C4C0-4E3C-B617-D9DB39BD17B3}" srcId="{86371B55-2DA6-4069-B505-76480B4610AA}" destId="{003F83A9-66C3-4553-8F4C-61D6ABCF123C}" srcOrd="1" destOrd="0" parTransId="{BD4D4261-9738-4880-8774-5EF1CBBC4274}" sibTransId="{C0735139-2437-4D19-A2B6-102571695636}"/>
    <dgm:cxn modelId="{673DB126-0E6A-4836-BFE1-055B6C36ECC4}" type="presOf" srcId="{63C4FA14-A847-4DBE-810E-3CB13439DAC8}" destId="{22741387-7E9F-45D2-81B5-FCB401CFAA06}" srcOrd="0" destOrd="0" presId="urn:microsoft.com/office/officeart/2018/2/layout/IconVerticalSolidList"/>
    <dgm:cxn modelId="{013B967A-2205-4D0C-8029-5BB65EB898F6}" srcId="{86371B55-2DA6-4069-B505-76480B4610AA}" destId="{63C4FA14-A847-4DBE-810E-3CB13439DAC8}" srcOrd="0" destOrd="0" parTransId="{FD98DB0D-1A33-4054-BAC5-5090B97706C6}" sibTransId="{BAA7AD3F-D323-4502-A2A0-17ED28D43F85}"/>
    <dgm:cxn modelId="{068585BF-6D77-43E3-A8F8-3951CA064C2D}" srcId="{86371B55-2DA6-4069-B505-76480B4610AA}" destId="{8F69DAF2-1B9D-4FA4-BEFB-86E1D824D0F8}" srcOrd="2" destOrd="0" parTransId="{5F25AD51-8E4E-40D9-93F5-A595196F5056}" sibTransId="{D96B5E37-65A3-4965-8D64-E93B46194469}"/>
    <dgm:cxn modelId="{C476B1C2-6887-4164-BB09-D9A8DF5801BC}" type="presOf" srcId="{003F83A9-66C3-4553-8F4C-61D6ABCF123C}" destId="{461D0D49-B167-4513-BA85-243ED865366E}" srcOrd="0" destOrd="0" presId="urn:microsoft.com/office/officeart/2018/2/layout/IconVerticalSolidList"/>
    <dgm:cxn modelId="{FA1BF5D5-72E3-4A07-B83C-E91B20551894}" type="presOf" srcId="{8F69DAF2-1B9D-4FA4-BEFB-86E1D824D0F8}" destId="{A78EB933-DAA6-4C1D-BE51-B67CE14700B2}" srcOrd="0" destOrd="0" presId="urn:microsoft.com/office/officeart/2018/2/layout/IconVerticalSolidList"/>
    <dgm:cxn modelId="{077D6F23-9B12-4486-B8A2-1887757AE140}" type="presParOf" srcId="{AB5866D0-3BFC-4D0E-98A4-DC75378FE095}" destId="{7C0C9381-F1E3-4DFC-8389-6F6F65603EFA}" srcOrd="0" destOrd="0" presId="urn:microsoft.com/office/officeart/2018/2/layout/IconVerticalSolidList"/>
    <dgm:cxn modelId="{A8539791-5508-4BC0-9AEA-BEEFA89E9487}" type="presParOf" srcId="{7C0C9381-F1E3-4DFC-8389-6F6F65603EFA}" destId="{0D62CC69-9676-42CB-96D4-B0C3B77DDE35}" srcOrd="0" destOrd="0" presId="urn:microsoft.com/office/officeart/2018/2/layout/IconVerticalSolidList"/>
    <dgm:cxn modelId="{F9E49A57-4D80-4DA1-A472-EE13A7B10B3C}" type="presParOf" srcId="{7C0C9381-F1E3-4DFC-8389-6F6F65603EFA}" destId="{3AE93DAD-BB66-4CE4-82D2-1B44B7B436E4}" srcOrd="1" destOrd="0" presId="urn:microsoft.com/office/officeart/2018/2/layout/IconVerticalSolidList"/>
    <dgm:cxn modelId="{6C2C0995-4506-4A08-A0BB-7242F626C41D}" type="presParOf" srcId="{7C0C9381-F1E3-4DFC-8389-6F6F65603EFA}" destId="{22E03E73-C364-476A-B69E-79B2703A8B7A}" srcOrd="2" destOrd="0" presId="urn:microsoft.com/office/officeart/2018/2/layout/IconVerticalSolidList"/>
    <dgm:cxn modelId="{51987DBD-40E0-4929-99F2-73BED8581170}" type="presParOf" srcId="{7C0C9381-F1E3-4DFC-8389-6F6F65603EFA}" destId="{22741387-7E9F-45D2-81B5-FCB401CFAA06}" srcOrd="3" destOrd="0" presId="urn:microsoft.com/office/officeart/2018/2/layout/IconVerticalSolidList"/>
    <dgm:cxn modelId="{E492458D-A5B3-43F0-8FC0-A0155F5BC0E6}" type="presParOf" srcId="{AB5866D0-3BFC-4D0E-98A4-DC75378FE095}" destId="{8B4A5F88-386D-4916-B025-3B1863CD45C6}" srcOrd="1" destOrd="0" presId="urn:microsoft.com/office/officeart/2018/2/layout/IconVerticalSolidList"/>
    <dgm:cxn modelId="{A2A9C58A-3273-4F35-9D98-39E3A792E4AE}" type="presParOf" srcId="{AB5866D0-3BFC-4D0E-98A4-DC75378FE095}" destId="{64DAA5D6-96BE-433D-9B90-42A4BDB37367}" srcOrd="2" destOrd="0" presId="urn:microsoft.com/office/officeart/2018/2/layout/IconVerticalSolidList"/>
    <dgm:cxn modelId="{430E2531-8732-44C4-878D-19603022C999}" type="presParOf" srcId="{64DAA5D6-96BE-433D-9B90-42A4BDB37367}" destId="{AA568810-0BBB-4C04-AE95-FDD38D927E51}" srcOrd="0" destOrd="0" presId="urn:microsoft.com/office/officeart/2018/2/layout/IconVerticalSolidList"/>
    <dgm:cxn modelId="{D0F28B09-A96B-4018-B192-2BAFF454B64D}" type="presParOf" srcId="{64DAA5D6-96BE-433D-9B90-42A4BDB37367}" destId="{BD7C7913-D577-485A-817D-2878B2B78697}" srcOrd="1" destOrd="0" presId="urn:microsoft.com/office/officeart/2018/2/layout/IconVerticalSolidList"/>
    <dgm:cxn modelId="{51555B05-284C-483B-9E1C-B59795E8CDFF}" type="presParOf" srcId="{64DAA5D6-96BE-433D-9B90-42A4BDB37367}" destId="{EC2E752C-32C3-40E3-A3A3-1BBD59885F24}" srcOrd="2" destOrd="0" presId="urn:microsoft.com/office/officeart/2018/2/layout/IconVerticalSolidList"/>
    <dgm:cxn modelId="{D96513B2-60E5-47CF-89DC-997F317D9B5B}" type="presParOf" srcId="{64DAA5D6-96BE-433D-9B90-42A4BDB37367}" destId="{461D0D49-B167-4513-BA85-243ED865366E}" srcOrd="3" destOrd="0" presId="urn:microsoft.com/office/officeart/2018/2/layout/IconVerticalSolidList"/>
    <dgm:cxn modelId="{05357CD3-7F83-4569-B812-08DFEB9DD4A2}" type="presParOf" srcId="{AB5866D0-3BFC-4D0E-98A4-DC75378FE095}" destId="{7C36D750-77B3-43E5-BDA8-381023B31C54}" srcOrd="3" destOrd="0" presId="urn:microsoft.com/office/officeart/2018/2/layout/IconVerticalSolidList"/>
    <dgm:cxn modelId="{D59E9E81-4F03-4CA1-8CCE-AAFC78399EF4}" type="presParOf" srcId="{AB5866D0-3BFC-4D0E-98A4-DC75378FE095}" destId="{6DBBF89B-EF70-4329-8C77-0BB22364A6E1}" srcOrd="4" destOrd="0" presId="urn:microsoft.com/office/officeart/2018/2/layout/IconVerticalSolidList"/>
    <dgm:cxn modelId="{6851BC0B-DAD4-4220-BBAF-7668FCA2487E}" type="presParOf" srcId="{6DBBF89B-EF70-4329-8C77-0BB22364A6E1}" destId="{21EFF9FD-09BC-47F6-9310-D94BF49D4CA4}" srcOrd="0" destOrd="0" presId="urn:microsoft.com/office/officeart/2018/2/layout/IconVerticalSolidList"/>
    <dgm:cxn modelId="{3CB31321-3277-403D-AEF9-38FAA21D2413}" type="presParOf" srcId="{6DBBF89B-EF70-4329-8C77-0BB22364A6E1}" destId="{1136E1B0-FBCD-4D92-954B-34ECD2B83B46}" srcOrd="1" destOrd="0" presId="urn:microsoft.com/office/officeart/2018/2/layout/IconVerticalSolidList"/>
    <dgm:cxn modelId="{7869E808-9385-41D3-A621-4A271CD56D00}" type="presParOf" srcId="{6DBBF89B-EF70-4329-8C77-0BB22364A6E1}" destId="{FE74DBFD-DB8E-437A-AEB1-6C0E6C9898D9}" srcOrd="2" destOrd="0" presId="urn:microsoft.com/office/officeart/2018/2/layout/IconVerticalSolidList"/>
    <dgm:cxn modelId="{932F3AA1-2FF9-4EC8-BE72-E1C82E73EB1D}" type="presParOf" srcId="{6DBBF89B-EF70-4329-8C77-0BB22364A6E1}" destId="{A78EB933-DAA6-4C1D-BE51-B67CE14700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94748-3928-4CD8-8577-5055EE2BD1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E77478-367A-42D5-B441-AC9FD74C849F}">
      <dgm:prSet/>
      <dgm:spPr/>
      <dgm:t>
        <a:bodyPr/>
        <a:lstStyle/>
        <a:p>
          <a:r>
            <a:rPr lang="en-US"/>
            <a:t>W^X Permissions</a:t>
          </a:r>
        </a:p>
      </dgm:t>
    </dgm:pt>
    <dgm:pt modelId="{EE66E8BC-445B-4CA3-A273-82866B3CE113}" type="parTrans" cxnId="{37E9A6BA-3DE9-4B9F-B181-75379FBF067F}">
      <dgm:prSet/>
      <dgm:spPr/>
      <dgm:t>
        <a:bodyPr/>
        <a:lstStyle/>
        <a:p>
          <a:endParaRPr lang="en-US"/>
        </a:p>
      </dgm:t>
    </dgm:pt>
    <dgm:pt modelId="{118B82B7-607F-4C3B-802B-2006BC50828D}" type="sibTrans" cxnId="{37E9A6BA-3DE9-4B9F-B181-75379FBF067F}">
      <dgm:prSet/>
      <dgm:spPr/>
      <dgm:t>
        <a:bodyPr/>
        <a:lstStyle/>
        <a:p>
          <a:endParaRPr lang="en-US"/>
        </a:p>
      </dgm:t>
    </dgm:pt>
    <dgm:pt modelId="{55C3C916-792E-47AA-9E59-BF4A2FA67C35}" type="pres">
      <dgm:prSet presAssocID="{8D894748-3928-4CD8-8577-5055EE2BD1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DF808F-A490-431C-A85D-3275BE194942}" type="pres">
      <dgm:prSet presAssocID="{B1E77478-367A-42D5-B441-AC9FD74C849F}" presName="hierRoot1" presStyleCnt="0"/>
      <dgm:spPr/>
    </dgm:pt>
    <dgm:pt modelId="{42EBC657-E7FC-41CB-AA00-F319B89887D1}" type="pres">
      <dgm:prSet presAssocID="{B1E77478-367A-42D5-B441-AC9FD74C849F}" presName="composite" presStyleCnt="0"/>
      <dgm:spPr/>
    </dgm:pt>
    <dgm:pt modelId="{FFD18D13-93C4-4619-887D-73761D448AE8}" type="pres">
      <dgm:prSet presAssocID="{B1E77478-367A-42D5-B441-AC9FD74C849F}" presName="background" presStyleLbl="node0" presStyleIdx="0" presStyleCnt="1"/>
      <dgm:spPr/>
    </dgm:pt>
    <dgm:pt modelId="{3C838A29-C906-477B-93E2-B7C575F3A5DE}" type="pres">
      <dgm:prSet presAssocID="{B1E77478-367A-42D5-B441-AC9FD74C849F}" presName="text" presStyleLbl="fgAcc0" presStyleIdx="0" presStyleCnt="1">
        <dgm:presLayoutVars>
          <dgm:chPref val="3"/>
        </dgm:presLayoutVars>
      </dgm:prSet>
      <dgm:spPr/>
    </dgm:pt>
    <dgm:pt modelId="{BC4933AB-8A61-40CC-A3F5-24E88CD306A0}" type="pres">
      <dgm:prSet presAssocID="{B1E77478-367A-42D5-B441-AC9FD74C849F}" presName="hierChild2" presStyleCnt="0"/>
      <dgm:spPr/>
    </dgm:pt>
  </dgm:ptLst>
  <dgm:cxnLst>
    <dgm:cxn modelId="{4F7CFC22-ACD9-496D-BB2A-B2D23EDA772D}" type="presOf" srcId="{B1E77478-367A-42D5-B441-AC9FD74C849F}" destId="{3C838A29-C906-477B-93E2-B7C575F3A5DE}" srcOrd="0" destOrd="0" presId="urn:microsoft.com/office/officeart/2005/8/layout/hierarchy1"/>
    <dgm:cxn modelId="{37E9A6BA-3DE9-4B9F-B181-75379FBF067F}" srcId="{8D894748-3928-4CD8-8577-5055EE2BD195}" destId="{B1E77478-367A-42D5-B441-AC9FD74C849F}" srcOrd="0" destOrd="0" parTransId="{EE66E8BC-445B-4CA3-A273-82866B3CE113}" sibTransId="{118B82B7-607F-4C3B-802B-2006BC50828D}"/>
    <dgm:cxn modelId="{432B7FC3-148A-4DAF-87CD-4D5DB79B8394}" type="presOf" srcId="{8D894748-3928-4CD8-8577-5055EE2BD195}" destId="{55C3C916-792E-47AA-9E59-BF4A2FA67C35}" srcOrd="0" destOrd="0" presId="urn:microsoft.com/office/officeart/2005/8/layout/hierarchy1"/>
    <dgm:cxn modelId="{6D589BC2-6A36-4A62-A92E-3C6361620E8F}" type="presParOf" srcId="{55C3C916-792E-47AA-9E59-BF4A2FA67C35}" destId="{A1DF808F-A490-431C-A85D-3275BE194942}" srcOrd="0" destOrd="0" presId="urn:microsoft.com/office/officeart/2005/8/layout/hierarchy1"/>
    <dgm:cxn modelId="{BDF0C7E8-F915-4102-B07A-AF24EDFC7387}" type="presParOf" srcId="{A1DF808F-A490-431C-A85D-3275BE194942}" destId="{42EBC657-E7FC-41CB-AA00-F319B89887D1}" srcOrd="0" destOrd="0" presId="urn:microsoft.com/office/officeart/2005/8/layout/hierarchy1"/>
    <dgm:cxn modelId="{5963368B-6D8B-4690-8003-DB4766E1A9F1}" type="presParOf" srcId="{42EBC657-E7FC-41CB-AA00-F319B89887D1}" destId="{FFD18D13-93C4-4619-887D-73761D448AE8}" srcOrd="0" destOrd="0" presId="urn:microsoft.com/office/officeart/2005/8/layout/hierarchy1"/>
    <dgm:cxn modelId="{168DB9E1-EDDA-457B-B192-16B01E2F1B8C}" type="presParOf" srcId="{42EBC657-E7FC-41CB-AA00-F319B89887D1}" destId="{3C838A29-C906-477B-93E2-B7C575F3A5DE}" srcOrd="1" destOrd="0" presId="urn:microsoft.com/office/officeart/2005/8/layout/hierarchy1"/>
    <dgm:cxn modelId="{EB294D2D-8733-485B-8DFA-4B410F26D3CC}" type="presParOf" srcId="{A1DF808F-A490-431C-A85D-3275BE194942}" destId="{BC4933AB-8A61-40CC-A3F5-24E88CD306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1DB03-0D95-45E0-BA40-EB9F6322016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6EB51F-15B7-438C-9731-E91B6BB5888D}">
      <dgm:prSet/>
      <dgm:spPr/>
      <dgm:t>
        <a:bodyPr/>
        <a:lstStyle/>
        <a:p>
          <a:r>
            <a:rPr lang="en-US"/>
            <a:t>Identify and neutralize</a:t>
          </a:r>
        </a:p>
      </dgm:t>
    </dgm:pt>
    <dgm:pt modelId="{2DD80DE2-6D11-47B8-8A6A-F3729AB5A295}" type="parTrans" cxnId="{7BDA451C-F71E-4F2F-B596-9D9B91792824}">
      <dgm:prSet/>
      <dgm:spPr/>
      <dgm:t>
        <a:bodyPr/>
        <a:lstStyle/>
        <a:p>
          <a:endParaRPr lang="en-US"/>
        </a:p>
      </dgm:t>
    </dgm:pt>
    <dgm:pt modelId="{22BFEA41-5054-42EF-88A2-A8F6E7F1E689}" type="sibTrans" cxnId="{7BDA451C-F71E-4F2F-B596-9D9B91792824}">
      <dgm:prSet/>
      <dgm:spPr/>
      <dgm:t>
        <a:bodyPr/>
        <a:lstStyle/>
        <a:p>
          <a:endParaRPr lang="en-US"/>
        </a:p>
      </dgm:t>
    </dgm:pt>
    <dgm:pt modelId="{43EA1F00-C5BB-41D3-BCEF-9FAB0E10908D}">
      <dgm:prSet/>
      <dgm:spPr/>
      <dgm:t>
        <a:bodyPr/>
        <a:lstStyle/>
        <a:p>
          <a:r>
            <a:rPr lang="en-US"/>
            <a:t>Identify and neutralize malware before the attack</a:t>
          </a:r>
        </a:p>
      </dgm:t>
    </dgm:pt>
    <dgm:pt modelId="{CDA0B518-1C78-43DB-8219-21627033AD5B}" type="parTrans" cxnId="{73603C0B-75B0-49DF-A460-069DD90691FF}">
      <dgm:prSet/>
      <dgm:spPr/>
      <dgm:t>
        <a:bodyPr/>
        <a:lstStyle/>
        <a:p>
          <a:endParaRPr lang="en-US"/>
        </a:p>
      </dgm:t>
    </dgm:pt>
    <dgm:pt modelId="{4BE170D9-CB5B-4158-865B-E7D0E3316BF5}" type="sibTrans" cxnId="{73603C0B-75B0-49DF-A460-069DD90691FF}">
      <dgm:prSet/>
      <dgm:spPr/>
      <dgm:t>
        <a:bodyPr/>
        <a:lstStyle/>
        <a:p>
          <a:endParaRPr lang="en-US"/>
        </a:p>
      </dgm:t>
    </dgm:pt>
    <dgm:pt modelId="{8FE439D3-09EE-4211-8120-22939344C14A}">
      <dgm:prSet/>
      <dgm:spPr/>
      <dgm:t>
        <a:bodyPr/>
        <a:lstStyle/>
        <a:p>
          <a:r>
            <a:rPr lang="en-US"/>
            <a:t>Mitigate</a:t>
          </a:r>
        </a:p>
      </dgm:t>
    </dgm:pt>
    <dgm:pt modelId="{70FA0ADC-9EEE-4066-AF50-EF320E344722}" type="parTrans" cxnId="{F8C162F9-EB04-4636-BABD-BF7BD1BBC998}">
      <dgm:prSet/>
      <dgm:spPr/>
      <dgm:t>
        <a:bodyPr/>
        <a:lstStyle/>
        <a:p>
          <a:endParaRPr lang="en-US"/>
        </a:p>
      </dgm:t>
    </dgm:pt>
    <dgm:pt modelId="{F23428B9-FD6E-4A1D-80B4-A93792425D11}" type="sibTrans" cxnId="{F8C162F9-EB04-4636-BABD-BF7BD1BBC998}">
      <dgm:prSet/>
      <dgm:spPr/>
      <dgm:t>
        <a:bodyPr/>
        <a:lstStyle/>
        <a:p>
          <a:endParaRPr lang="en-US"/>
        </a:p>
      </dgm:t>
    </dgm:pt>
    <dgm:pt modelId="{39CC9D00-2130-4B0F-9DC3-F1B480E1B469}">
      <dgm:prSet/>
      <dgm:spPr/>
      <dgm:t>
        <a:bodyPr/>
        <a:lstStyle/>
        <a:p>
          <a:r>
            <a:rPr lang="en-US"/>
            <a:t>Mitigate malicious activity during the attack</a:t>
          </a:r>
        </a:p>
      </dgm:t>
    </dgm:pt>
    <dgm:pt modelId="{46FCBB54-55A8-4ABB-9449-F3D668731AAD}" type="parTrans" cxnId="{30BDBDC0-68D8-40B6-94CA-4E7107115E7D}">
      <dgm:prSet/>
      <dgm:spPr/>
      <dgm:t>
        <a:bodyPr/>
        <a:lstStyle/>
        <a:p>
          <a:endParaRPr lang="en-US"/>
        </a:p>
      </dgm:t>
    </dgm:pt>
    <dgm:pt modelId="{C3DE6809-0B41-4A26-B538-71FE16AC8C0F}" type="sibTrans" cxnId="{30BDBDC0-68D8-40B6-94CA-4E7107115E7D}">
      <dgm:prSet/>
      <dgm:spPr/>
      <dgm:t>
        <a:bodyPr/>
        <a:lstStyle/>
        <a:p>
          <a:endParaRPr lang="en-US"/>
        </a:p>
      </dgm:t>
    </dgm:pt>
    <dgm:pt modelId="{CA2D84C5-C60E-448C-BCEE-3751249B89E8}">
      <dgm:prSet/>
      <dgm:spPr/>
      <dgm:t>
        <a:bodyPr/>
        <a:lstStyle/>
        <a:p>
          <a:r>
            <a:rPr lang="en-US"/>
            <a:t>Recover or restore</a:t>
          </a:r>
        </a:p>
      </dgm:t>
    </dgm:pt>
    <dgm:pt modelId="{F3086C5A-7214-4F53-9F0D-12ECAC24E64C}" type="parTrans" cxnId="{AEB51A9E-7D31-4679-ACDB-C6BDCD1740D0}">
      <dgm:prSet/>
      <dgm:spPr/>
      <dgm:t>
        <a:bodyPr/>
        <a:lstStyle/>
        <a:p>
          <a:endParaRPr lang="en-US"/>
        </a:p>
      </dgm:t>
    </dgm:pt>
    <dgm:pt modelId="{49A60F8B-33A6-4A02-B0A4-32E4313967F4}" type="sibTrans" cxnId="{AEB51A9E-7D31-4679-ACDB-C6BDCD1740D0}">
      <dgm:prSet/>
      <dgm:spPr/>
      <dgm:t>
        <a:bodyPr/>
        <a:lstStyle/>
        <a:p>
          <a:endParaRPr lang="en-US"/>
        </a:p>
      </dgm:t>
    </dgm:pt>
    <dgm:pt modelId="{CF917D4F-1A36-4C28-91CB-78C259511C5F}">
      <dgm:prSet/>
      <dgm:spPr/>
      <dgm:t>
        <a:bodyPr/>
        <a:lstStyle/>
        <a:p>
          <a:r>
            <a:rPr lang="en-US"/>
            <a:t>Recover or restore damaged systems after the attack</a:t>
          </a:r>
        </a:p>
      </dgm:t>
    </dgm:pt>
    <dgm:pt modelId="{AE5EAA6D-DA4F-47C8-A429-13A78A85ECE8}" type="parTrans" cxnId="{34F6E5B2-9E89-4AA3-ACE4-65206C90AE5E}">
      <dgm:prSet/>
      <dgm:spPr/>
      <dgm:t>
        <a:bodyPr/>
        <a:lstStyle/>
        <a:p>
          <a:endParaRPr lang="en-US"/>
        </a:p>
      </dgm:t>
    </dgm:pt>
    <dgm:pt modelId="{0E4467BB-A760-49B1-86C6-B0ED520A3239}" type="sibTrans" cxnId="{34F6E5B2-9E89-4AA3-ACE4-65206C90AE5E}">
      <dgm:prSet/>
      <dgm:spPr/>
      <dgm:t>
        <a:bodyPr/>
        <a:lstStyle/>
        <a:p>
          <a:endParaRPr lang="en-US"/>
        </a:p>
      </dgm:t>
    </dgm:pt>
    <dgm:pt modelId="{812B8A36-B877-417B-BECC-D05825D048B6}" type="pres">
      <dgm:prSet presAssocID="{EE31DB03-0D95-45E0-BA40-EB9F6322016B}" presName="Name0" presStyleCnt="0">
        <dgm:presLayoutVars>
          <dgm:dir/>
          <dgm:animLvl val="lvl"/>
          <dgm:resizeHandles val="exact"/>
        </dgm:presLayoutVars>
      </dgm:prSet>
      <dgm:spPr/>
    </dgm:pt>
    <dgm:pt modelId="{F5EFFA7B-6A25-4807-92B8-98ED17D99DE6}" type="pres">
      <dgm:prSet presAssocID="{216EB51F-15B7-438C-9731-E91B6BB5888D}" presName="linNode" presStyleCnt="0"/>
      <dgm:spPr/>
    </dgm:pt>
    <dgm:pt modelId="{2CEC7B0D-04FB-4A88-B802-23ED9A61AA67}" type="pres">
      <dgm:prSet presAssocID="{216EB51F-15B7-438C-9731-E91B6BB5888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F704849-B7CC-4103-A58A-16F279025445}" type="pres">
      <dgm:prSet presAssocID="{216EB51F-15B7-438C-9731-E91B6BB5888D}" presName="descendantText" presStyleLbl="alignAccFollowNode1" presStyleIdx="0" presStyleCnt="3">
        <dgm:presLayoutVars>
          <dgm:bulletEnabled/>
        </dgm:presLayoutVars>
      </dgm:prSet>
      <dgm:spPr/>
    </dgm:pt>
    <dgm:pt modelId="{E9E20868-FD02-40C4-A7C4-605311D2CAED}" type="pres">
      <dgm:prSet presAssocID="{22BFEA41-5054-42EF-88A2-A8F6E7F1E689}" presName="sp" presStyleCnt="0"/>
      <dgm:spPr/>
    </dgm:pt>
    <dgm:pt modelId="{8F2522E8-4D0D-4ED6-B4E5-68CDB4D241CA}" type="pres">
      <dgm:prSet presAssocID="{8FE439D3-09EE-4211-8120-22939344C14A}" presName="linNode" presStyleCnt="0"/>
      <dgm:spPr/>
    </dgm:pt>
    <dgm:pt modelId="{91E7E0C7-9019-4730-A7B3-CB0D935C1849}" type="pres">
      <dgm:prSet presAssocID="{8FE439D3-09EE-4211-8120-22939344C14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1D8BD1B-2A8B-42CB-B1C3-389C2E37D764}" type="pres">
      <dgm:prSet presAssocID="{8FE439D3-09EE-4211-8120-22939344C14A}" presName="descendantText" presStyleLbl="alignAccFollowNode1" presStyleIdx="1" presStyleCnt="3">
        <dgm:presLayoutVars>
          <dgm:bulletEnabled/>
        </dgm:presLayoutVars>
      </dgm:prSet>
      <dgm:spPr/>
    </dgm:pt>
    <dgm:pt modelId="{E7B1BFED-8EFD-4EF1-BE0B-BB660C21610E}" type="pres">
      <dgm:prSet presAssocID="{F23428B9-FD6E-4A1D-80B4-A93792425D11}" presName="sp" presStyleCnt="0"/>
      <dgm:spPr/>
    </dgm:pt>
    <dgm:pt modelId="{6498B446-EC53-4810-98BE-F78784967A2C}" type="pres">
      <dgm:prSet presAssocID="{CA2D84C5-C60E-448C-BCEE-3751249B89E8}" presName="linNode" presStyleCnt="0"/>
      <dgm:spPr/>
    </dgm:pt>
    <dgm:pt modelId="{0451A3BE-E8F7-4C98-8270-F25498955BB4}" type="pres">
      <dgm:prSet presAssocID="{CA2D84C5-C60E-448C-BCEE-3751249B89E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15FA70C-91B8-4A08-81BF-1501D42D0422}" type="pres">
      <dgm:prSet presAssocID="{CA2D84C5-C60E-448C-BCEE-3751249B89E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3603C0B-75B0-49DF-A460-069DD90691FF}" srcId="{216EB51F-15B7-438C-9731-E91B6BB5888D}" destId="{43EA1F00-C5BB-41D3-BCEF-9FAB0E10908D}" srcOrd="0" destOrd="0" parTransId="{CDA0B518-1C78-43DB-8219-21627033AD5B}" sibTransId="{4BE170D9-CB5B-4158-865B-E7D0E3316BF5}"/>
    <dgm:cxn modelId="{7BDA451C-F71E-4F2F-B596-9D9B91792824}" srcId="{EE31DB03-0D95-45E0-BA40-EB9F6322016B}" destId="{216EB51F-15B7-438C-9731-E91B6BB5888D}" srcOrd="0" destOrd="0" parTransId="{2DD80DE2-6D11-47B8-8A6A-F3729AB5A295}" sibTransId="{22BFEA41-5054-42EF-88A2-A8F6E7F1E689}"/>
    <dgm:cxn modelId="{59FE4822-3222-488F-A053-EB62F7939657}" type="presOf" srcId="{EE31DB03-0D95-45E0-BA40-EB9F6322016B}" destId="{812B8A36-B877-417B-BECC-D05825D048B6}" srcOrd="0" destOrd="0" presId="urn:microsoft.com/office/officeart/2016/7/layout/VerticalSolidActionList"/>
    <dgm:cxn modelId="{62C25225-A0FE-49FC-A6BC-4A288B387EC5}" type="presOf" srcId="{39CC9D00-2130-4B0F-9DC3-F1B480E1B469}" destId="{71D8BD1B-2A8B-42CB-B1C3-389C2E37D764}" srcOrd="0" destOrd="0" presId="urn:microsoft.com/office/officeart/2016/7/layout/VerticalSolidActionList"/>
    <dgm:cxn modelId="{F2E06150-88F7-4CD5-8DD1-74CDE20F89ED}" type="presOf" srcId="{8FE439D3-09EE-4211-8120-22939344C14A}" destId="{91E7E0C7-9019-4730-A7B3-CB0D935C1849}" srcOrd="0" destOrd="0" presId="urn:microsoft.com/office/officeart/2016/7/layout/VerticalSolidActionList"/>
    <dgm:cxn modelId="{AEB51A9E-7D31-4679-ACDB-C6BDCD1740D0}" srcId="{EE31DB03-0D95-45E0-BA40-EB9F6322016B}" destId="{CA2D84C5-C60E-448C-BCEE-3751249B89E8}" srcOrd="2" destOrd="0" parTransId="{F3086C5A-7214-4F53-9F0D-12ECAC24E64C}" sibTransId="{49A60F8B-33A6-4A02-B0A4-32E4313967F4}"/>
    <dgm:cxn modelId="{4071DEA8-A730-4836-8A96-7D60585507E2}" type="presOf" srcId="{216EB51F-15B7-438C-9731-E91B6BB5888D}" destId="{2CEC7B0D-04FB-4A88-B802-23ED9A61AA67}" srcOrd="0" destOrd="0" presId="urn:microsoft.com/office/officeart/2016/7/layout/VerticalSolidActionList"/>
    <dgm:cxn modelId="{34F6E5B2-9E89-4AA3-ACE4-65206C90AE5E}" srcId="{CA2D84C5-C60E-448C-BCEE-3751249B89E8}" destId="{CF917D4F-1A36-4C28-91CB-78C259511C5F}" srcOrd="0" destOrd="0" parTransId="{AE5EAA6D-DA4F-47C8-A429-13A78A85ECE8}" sibTransId="{0E4467BB-A760-49B1-86C6-B0ED520A3239}"/>
    <dgm:cxn modelId="{384B4DB7-3ED1-4BE1-8DD4-002A74BA68B4}" type="presOf" srcId="{CF917D4F-1A36-4C28-91CB-78C259511C5F}" destId="{715FA70C-91B8-4A08-81BF-1501D42D0422}" srcOrd="0" destOrd="0" presId="urn:microsoft.com/office/officeart/2016/7/layout/VerticalSolidActionList"/>
    <dgm:cxn modelId="{30BDBDC0-68D8-40B6-94CA-4E7107115E7D}" srcId="{8FE439D3-09EE-4211-8120-22939344C14A}" destId="{39CC9D00-2130-4B0F-9DC3-F1B480E1B469}" srcOrd="0" destOrd="0" parTransId="{46FCBB54-55A8-4ABB-9449-F3D668731AAD}" sibTransId="{C3DE6809-0B41-4A26-B538-71FE16AC8C0F}"/>
    <dgm:cxn modelId="{5D394EC1-393A-41EB-B0D4-67C489162701}" type="presOf" srcId="{CA2D84C5-C60E-448C-BCEE-3751249B89E8}" destId="{0451A3BE-E8F7-4C98-8270-F25498955BB4}" srcOrd="0" destOrd="0" presId="urn:microsoft.com/office/officeart/2016/7/layout/VerticalSolidActionList"/>
    <dgm:cxn modelId="{676D90C7-A3C4-49D1-96EC-0CEA5CA53ABF}" type="presOf" srcId="{43EA1F00-C5BB-41D3-BCEF-9FAB0E10908D}" destId="{1F704849-B7CC-4103-A58A-16F279025445}" srcOrd="0" destOrd="0" presId="urn:microsoft.com/office/officeart/2016/7/layout/VerticalSolidActionList"/>
    <dgm:cxn modelId="{F8C162F9-EB04-4636-BABD-BF7BD1BBC998}" srcId="{EE31DB03-0D95-45E0-BA40-EB9F6322016B}" destId="{8FE439D3-09EE-4211-8120-22939344C14A}" srcOrd="1" destOrd="0" parTransId="{70FA0ADC-9EEE-4066-AF50-EF320E344722}" sibTransId="{F23428B9-FD6E-4A1D-80B4-A93792425D11}"/>
    <dgm:cxn modelId="{EC9FAAAE-A2A3-44E6-B89B-C0404C06A185}" type="presParOf" srcId="{812B8A36-B877-417B-BECC-D05825D048B6}" destId="{F5EFFA7B-6A25-4807-92B8-98ED17D99DE6}" srcOrd="0" destOrd="0" presId="urn:microsoft.com/office/officeart/2016/7/layout/VerticalSolidActionList"/>
    <dgm:cxn modelId="{237CEA42-6C30-467D-9CDC-D21AC262CD7B}" type="presParOf" srcId="{F5EFFA7B-6A25-4807-92B8-98ED17D99DE6}" destId="{2CEC7B0D-04FB-4A88-B802-23ED9A61AA67}" srcOrd="0" destOrd="0" presId="urn:microsoft.com/office/officeart/2016/7/layout/VerticalSolidActionList"/>
    <dgm:cxn modelId="{F448EF88-DB09-4D3E-B208-7F08B1D7B5B4}" type="presParOf" srcId="{F5EFFA7B-6A25-4807-92B8-98ED17D99DE6}" destId="{1F704849-B7CC-4103-A58A-16F279025445}" srcOrd="1" destOrd="0" presId="urn:microsoft.com/office/officeart/2016/7/layout/VerticalSolidActionList"/>
    <dgm:cxn modelId="{AEC32611-508F-473A-8E8C-2008A92BD107}" type="presParOf" srcId="{812B8A36-B877-417B-BECC-D05825D048B6}" destId="{E9E20868-FD02-40C4-A7C4-605311D2CAED}" srcOrd="1" destOrd="0" presId="urn:microsoft.com/office/officeart/2016/7/layout/VerticalSolidActionList"/>
    <dgm:cxn modelId="{77B978EA-FC56-48A2-A272-236B382BF0C2}" type="presParOf" srcId="{812B8A36-B877-417B-BECC-D05825D048B6}" destId="{8F2522E8-4D0D-4ED6-B4E5-68CDB4D241CA}" srcOrd="2" destOrd="0" presId="urn:microsoft.com/office/officeart/2016/7/layout/VerticalSolidActionList"/>
    <dgm:cxn modelId="{9945C1B5-3794-442C-9335-4F5472B6C5BF}" type="presParOf" srcId="{8F2522E8-4D0D-4ED6-B4E5-68CDB4D241CA}" destId="{91E7E0C7-9019-4730-A7B3-CB0D935C1849}" srcOrd="0" destOrd="0" presId="urn:microsoft.com/office/officeart/2016/7/layout/VerticalSolidActionList"/>
    <dgm:cxn modelId="{07A02CC0-824C-48C3-8E37-A76C1966CE30}" type="presParOf" srcId="{8F2522E8-4D0D-4ED6-B4E5-68CDB4D241CA}" destId="{71D8BD1B-2A8B-42CB-B1C3-389C2E37D764}" srcOrd="1" destOrd="0" presId="urn:microsoft.com/office/officeart/2016/7/layout/VerticalSolidActionList"/>
    <dgm:cxn modelId="{7E3E7F7E-718B-4F37-A83E-654773D31FB1}" type="presParOf" srcId="{812B8A36-B877-417B-BECC-D05825D048B6}" destId="{E7B1BFED-8EFD-4EF1-BE0B-BB660C21610E}" srcOrd="3" destOrd="0" presId="urn:microsoft.com/office/officeart/2016/7/layout/VerticalSolidActionList"/>
    <dgm:cxn modelId="{A25CFC19-95A9-4B99-8FB4-40D486D5446F}" type="presParOf" srcId="{812B8A36-B877-417B-BECC-D05825D048B6}" destId="{6498B446-EC53-4810-98BE-F78784967A2C}" srcOrd="4" destOrd="0" presId="urn:microsoft.com/office/officeart/2016/7/layout/VerticalSolidActionList"/>
    <dgm:cxn modelId="{BD7E9AD0-0584-447F-A250-1A6DA16235B0}" type="presParOf" srcId="{6498B446-EC53-4810-98BE-F78784967A2C}" destId="{0451A3BE-E8F7-4C98-8270-F25498955BB4}" srcOrd="0" destOrd="0" presId="urn:microsoft.com/office/officeart/2016/7/layout/VerticalSolidActionList"/>
    <dgm:cxn modelId="{761E0450-DE38-43C5-BD96-6D55487779E3}" type="presParOf" srcId="{6498B446-EC53-4810-98BE-F78784967A2C}" destId="{715FA70C-91B8-4A08-81BF-1501D42D0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2CC69-9676-42CB-96D4-B0C3B77DDE35}">
      <dsp:nvSpPr>
        <dsp:cNvPr id="0" name=""/>
        <dsp:cNvSpPr/>
      </dsp:nvSpPr>
      <dsp:spPr>
        <a:xfrm>
          <a:off x="0" y="451"/>
          <a:ext cx="4205288" cy="1055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93DAD-BB66-4CE4-82D2-1B44B7B436E4}">
      <dsp:nvSpPr>
        <dsp:cNvPr id="0" name=""/>
        <dsp:cNvSpPr/>
      </dsp:nvSpPr>
      <dsp:spPr>
        <a:xfrm>
          <a:off x="319336" y="237973"/>
          <a:ext cx="580611" cy="580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41387-7E9F-45D2-81B5-FCB401CFAA06}">
      <dsp:nvSpPr>
        <dsp:cNvPr id="0" name=""/>
        <dsp:cNvSpPr/>
      </dsp:nvSpPr>
      <dsp:spPr>
        <a:xfrm>
          <a:off x="1219283" y="451"/>
          <a:ext cx="2986004" cy="10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24" tIns="111724" rIns="111724" bIns="1117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it harder to control a subverted flow</a:t>
          </a:r>
        </a:p>
      </dsp:txBody>
      <dsp:txXfrm>
        <a:off x="1219283" y="451"/>
        <a:ext cx="2986004" cy="1055656"/>
      </dsp:txXfrm>
    </dsp:sp>
    <dsp:sp modelId="{AA568810-0BBB-4C04-AE95-FDD38D927E51}">
      <dsp:nvSpPr>
        <dsp:cNvPr id="0" name=""/>
        <dsp:cNvSpPr/>
      </dsp:nvSpPr>
      <dsp:spPr>
        <a:xfrm>
          <a:off x="0" y="1320021"/>
          <a:ext cx="4205288" cy="1055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C7913-D577-485A-817D-2878B2B78697}">
      <dsp:nvSpPr>
        <dsp:cNvPr id="0" name=""/>
        <dsp:cNvSpPr/>
      </dsp:nvSpPr>
      <dsp:spPr>
        <a:xfrm>
          <a:off x="319336" y="1557544"/>
          <a:ext cx="580611" cy="580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D0D49-B167-4513-BA85-243ED865366E}">
      <dsp:nvSpPr>
        <dsp:cNvPr id="0" name=""/>
        <dsp:cNvSpPr/>
      </dsp:nvSpPr>
      <dsp:spPr>
        <a:xfrm>
          <a:off x="1219283" y="1320021"/>
          <a:ext cx="2986004" cy="10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24" tIns="111724" rIns="111724" bIns="1117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taking control of the flow innocuous</a:t>
          </a:r>
        </a:p>
      </dsp:txBody>
      <dsp:txXfrm>
        <a:off x="1219283" y="1320021"/>
        <a:ext cx="2986004" cy="1055656"/>
      </dsp:txXfrm>
    </dsp:sp>
    <dsp:sp modelId="{21EFF9FD-09BC-47F6-9310-D94BF49D4CA4}">
      <dsp:nvSpPr>
        <dsp:cNvPr id="0" name=""/>
        <dsp:cNvSpPr/>
      </dsp:nvSpPr>
      <dsp:spPr>
        <a:xfrm>
          <a:off x="0" y="2639592"/>
          <a:ext cx="4205288" cy="1055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6E1B0-FBCD-4D92-954B-34ECD2B83B46}">
      <dsp:nvSpPr>
        <dsp:cNvPr id="0" name=""/>
        <dsp:cNvSpPr/>
      </dsp:nvSpPr>
      <dsp:spPr>
        <a:xfrm>
          <a:off x="319336" y="2877115"/>
          <a:ext cx="580611" cy="580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B933-DAA6-4C1D-BE51-B67CE14700B2}">
      <dsp:nvSpPr>
        <dsp:cNvPr id="0" name=""/>
        <dsp:cNvSpPr/>
      </dsp:nvSpPr>
      <dsp:spPr>
        <a:xfrm>
          <a:off x="1219283" y="2639592"/>
          <a:ext cx="2986004" cy="10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24" tIns="111724" rIns="111724" bIns="11172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it harder to get control of the flow</a:t>
          </a:r>
        </a:p>
      </dsp:txBody>
      <dsp:txXfrm>
        <a:off x="1219283" y="2639592"/>
        <a:ext cx="2986004" cy="1055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18D13-93C4-4619-887D-73761D448AE8}">
      <dsp:nvSpPr>
        <dsp:cNvPr id="0" name=""/>
        <dsp:cNvSpPr/>
      </dsp:nvSpPr>
      <dsp:spPr>
        <a:xfrm>
          <a:off x="2100671" y="744"/>
          <a:ext cx="3145370" cy="1997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8A29-C906-477B-93E2-B7C575F3A5DE}">
      <dsp:nvSpPr>
        <dsp:cNvPr id="0" name=""/>
        <dsp:cNvSpPr/>
      </dsp:nvSpPr>
      <dsp:spPr>
        <a:xfrm>
          <a:off x="2450157" y="332755"/>
          <a:ext cx="3145370" cy="1997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W^X Permissions</a:t>
          </a:r>
        </a:p>
      </dsp:txBody>
      <dsp:txXfrm>
        <a:off x="2508656" y="391254"/>
        <a:ext cx="3028372" cy="188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4849-B7CC-4103-A58A-16F279025445}">
      <dsp:nvSpPr>
        <dsp:cNvPr id="0" name=""/>
        <dsp:cNvSpPr/>
      </dsp:nvSpPr>
      <dsp:spPr>
        <a:xfrm>
          <a:off x="1019651" y="1765"/>
          <a:ext cx="4078604" cy="18097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and neutralize malware before the attack</a:t>
          </a:r>
        </a:p>
      </dsp:txBody>
      <dsp:txXfrm>
        <a:off x="1019651" y="1765"/>
        <a:ext cx="4078604" cy="1809737"/>
      </dsp:txXfrm>
    </dsp:sp>
    <dsp:sp modelId="{2CEC7B0D-04FB-4A88-B802-23ED9A61AA67}">
      <dsp:nvSpPr>
        <dsp:cNvPr id="0" name=""/>
        <dsp:cNvSpPr/>
      </dsp:nvSpPr>
      <dsp:spPr>
        <a:xfrm>
          <a:off x="0" y="1765"/>
          <a:ext cx="1019651" cy="1809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and neutralize</a:t>
          </a:r>
        </a:p>
      </dsp:txBody>
      <dsp:txXfrm>
        <a:off x="0" y="1765"/>
        <a:ext cx="1019651" cy="1809737"/>
      </dsp:txXfrm>
    </dsp:sp>
    <dsp:sp modelId="{71D8BD1B-2A8B-42CB-B1C3-389C2E37D764}">
      <dsp:nvSpPr>
        <dsp:cNvPr id="0" name=""/>
        <dsp:cNvSpPr/>
      </dsp:nvSpPr>
      <dsp:spPr>
        <a:xfrm>
          <a:off x="1019651" y="1920087"/>
          <a:ext cx="4078604" cy="18097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Mitigate malicious activity during the attack</a:t>
          </a:r>
        </a:p>
      </dsp:txBody>
      <dsp:txXfrm>
        <a:off x="1019651" y="1920087"/>
        <a:ext cx="4078604" cy="1809737"/>
      </dsp:txXfrm>
    </dsp:sp>
    <dsp:sp modelId="{91E7E0C7-9019-4730-A7B3-CB0D935C1849}">
      <dsp:nvSpPr>
        <dsp:cNvPr id="0" name=""/>
        <dsp:cNvSpPr/>
      </dsp:nvSpPr>
      <dsp:spPr>
        <a:xfrm>
          <a:off x="0" y="1920087"/>
          <a:ext cx="1019651" cy="1809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Mitigate</a:t>
          </a:r>
        </a:p>
      </dsp:txBody>
      <dsp:txXfrm>
        <a:off x="0" y="1920087"/>
        <a:ext cx="1019651" cy="1809737"/>
      </dsp:txXfrm>
    </dsp:sp>
    <dsp:sp modelId="{715FA70C-91B8-4A08-81BF-1501D42D0422}">
      <dsp:nvSpPr>
        <dsp:cNvPr id="0" name=""/>
        <dsp:cNvSpPr/>
      </dsp:nvSpPr>
      <dsp:spPr>
        <a:xfrm>
          <a:off x="1019651" y="3838408"/>
          <a:ext cx="4078604" cy="18097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36" tIns="459673" rIns="79136" bIns="4596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Recover or restore damaged systems after the attack</a:t>
          </a:r>
        </a:p>
      </dsp:txBody>
      <dsp:txXfrm>
        <a:off x="1019651" y="3838408"/>
        <a:ext cx="4078604" cy="1809737"/>
      </dsp:txXfrm>
    </dsp:sp>
    <dsp:sp modelId="{0451A3BE-E8F7-4C98-8270-F25498955BB4}">
      <dsp:nvSpPr>
        <dsp:cNvPr id="0" name=""/>
        <dsp:cNvSpPr/>
      </dsp:nvSpPr>
      <dsp:spPr>
        <a:xfrm>
          <a:off x="0" y="3838408"/>
          <a:ext cx="1019651" cy="1809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57" tIns="178762" rIns="53957" bIns="178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or restore</a:t>
          </a:r>
        </a:p>
      </dsp:txBody>
      <dsp:txXfrm>
        <a:off x="0" y="3838408"/>
        <a:ext cx="1019651" cy="1809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8126-BF97-472B-B2E9-EE9D909EAD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2C7C-11DF-4C38-BFD6-141E85AF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0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name of</a:t>
            </a:r>
            <a:r>
              <a:rPr lang="en-US" baseline="0" dirty="0"/>
              <a:t> the register that contains the address of the current instruction?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lowest byte of </a:t>
            </a:r>
            <a:r>
              <a:rPr lang="en-US" dirty="0" err="1"/>
              <a:t>argc</a:t>
            </a:r>
            <a:r>
              <a:rPr lang="en-US" dirty="0"/>
              <a:t> is 0;</a:t>
            </a:r>
            <a:r>
              <a:rPr lang="en-US" baseline="0" dirty="0"/>
              <a:t> in little endian, that’s the least significant byte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virusbulletin.com/" TargetMode="Externa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 Vulnerabilities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LAW379M</a:t>
            </a:r>
          </a:p>
          <a:p>
            <a:r>
              <a:rPr lang="en-US" b="1" dirty="0"/>
              <a:t>Fall 2022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Create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591532" y="3246027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791200" y="30242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</p:spTree>
    <p:extLst>
      <p:ext uri="{BB962C8B-B14F-4D97-AF65-F5344CB8AC3E}">
        <p14:creationId xmlns:p14="http://schemas.microsoft.com/office/powerpoint/2010/main" val="217885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Sum from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1978481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791200" y="30242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6A739-088C-A41B-EBB6-3B39F06C3AFA}"/>
              </a:ext>
            </a:extLst>
          </p:cNvPr>
          <p:cNvSpPr/>
          <p:nvPr/>
        </p:nvSpPr>
        <p:spPr>
          <a:xfrm>
            <a:off x="5791200" y="3638432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Scratch</a:t>
            </a:r>
          </a:p>
        </p:txBody>
      </p:sp>
    </p:spTree>
    <p:extLst>
      <p:ext uri="{BB962C8B-B14F-4D97-AF65-F5344CB8AC3E}">
        <p14:creationId xmlns:p14="http://schemas.microsoft.com/office/powerpoint/2010/main" val="224805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Sum to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3429000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791200" y="30242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</p:spTree>
    <p:extLst>
      <p:ext uri="{BB962C8B-B14F-4D97-AF65-F5344CB8AC3E}">
        <p14:creationId xmlns:p14="http://schemas.microsoft.com/office/powerpoint/2010/main" val="229008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Divide from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4480938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791200" y="30242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6A739-088C-A41B-EBB6-3B39F06C3AFA}"/>
              </a:ext>
            </a:extLst>
          </p:cNvPr>
          <p:cNvSpPr/>
          <p:nvPr/>
        </p:nvSpPr>
        <p:spPr>
          <a:xfrm>
            <a:off x="5791200" y="3638432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Divide Scratch</a:t>
            </a:r>
          </a:p>
        </p:txBody>
      </p:sp>
    </p:spTree>
    <p:extLst>
      <p:ext uri="{BB962C8B-B14F-4D97-AF65-F5344CB8AC3E}">
        <p14:creationId xmlns:p14="http://schemas.microsoft.com/office/powerpoint/2010/main" val="142440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Divide to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3429000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791200" y="30242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</p:spTree>
    <p:extLst>
      <p:ext uri="{BB962C8B-B14F-4D97-AF65-F5344CB8AC3E}">
        <p14:creationId xmlns:p14="http://schemas.microsoft.com/office/powerpoint/2010/main" val="12783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Average to 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0173" y="1711657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17680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1E5-4633-4698-0AF5-20275A51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3F51-B023-CB03-B134-A1ECD206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context, controlling the movement between functions.</a:t>
            </a:r>
          </a:p>
          <a:p>
            <a:r>
              <a:rPr lang="en-US" sz="2800" dirty="0"/>
              <a:t>The system has to keep track of this flow</a:t>
            </a:r>
          </a:p>
          <a:p>
            <a:r>
              <a:rPr lang="en-US" sz="2800" dirty="0"/>
              <a:t>It has to know which part of the stack to erase</a:t>
            </a:r>
          </a:p>
          <a:p>
            <a:r>
              <a:rPr lang="en-US" sz="2800" dirty="0"/>
              <a:t>It has to know which instruction to jump to</a:t>
            </a:r>
          </a:p>
          <a:p>
            <a:r>
              <a:rPr lang="en-US" sz="2800" dirty="0"/>
              <a:t>It has to know which instruction to jump </a:t>
            </a:r>
            <a:r>
              <a:rPr lang="en-US" sz="2800" b="1" i="1" dirty="0"/>
              <a:t>BACK</a:t>
            </a:r>
            <a:r>
              <a:rPr lang="en-US" sz="2800" dirty="0"/>
              <a:t> to</a:t>
            </a:r>
          </a:p>
          <a:p>
            <a:r>
              <a:rPr lang="en-US" sz="2800" b="1" i="1" dirty="0"/>
              <a:t>Info is stored </a:t>
            </a:r>
            <a:r>
              <a:rPr lang="en-US" sz="2800" b="1" i="1" u="sng" dirty="0"/>
              <a:t>IN THE STACK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83765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Sum from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257800" y="2414676"/>
            <a:ext cx="342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1978481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257800" y="3024276"/>
            <a:ext cx="342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6A739-088C-A41B-EBB6-3B39F06C3AFA}"/>
              </a:ext>
            </a:extLst>
          </p:cNvPr>
          <p:cNvSpPr/>
          <p:nvPr/>
        </p:nvSpPr>
        <p:spPr>
          <a:xfrm>
            <a:off x="5257800" y="3638432"/>
            <a:ext cx="3429000" cy="2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Scratch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Return location in Average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Start of scratch space for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8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Sum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257800" y="2414676"/>
            <a:ext cx="342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609600" y="3460455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8AA2-4F84-9CEB-2DDD-B4DF98032BF3}"/>
              </a:ext>
            </a:extLst>
          </p:cNvPr>
          <p:cNvSpPr/>
          <p:nvPr/>
        </p:nvSpPr>
        <p:spPr>
          <a:xfrm>
            <a:off x="5257800" y="3024276"/>
            <a:ext cx="3429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Scratch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6A739-088C-A41B-EBB6-3B39F06C3AFA}"/>
              </a:ext>
            </a:extLst>
          </p:cNvPr>
          <p:cNvSpPr/>
          <p:nvPr/>
        </p:nvSpPr>
        <p:spPr>
          <a:xfrm>
            <a:off x="5257800" y="3638432"/>
            <a:ext cx="3429000" cy="2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 Scratch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Return location in Average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Start of scratch space for Average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C10FA2-3B30-0C2B-E128-C6B5316439AC}"/>
              </a:ext>
            </a:extLst>
          </p:cNvPr>
          <p:cNvCxnSpPr/>
          <p:nvPr/>
        </p:nvCxnSpPr>
        <p:spPr>
          <a:xfrm flipH="1" flipV="1">
            <a:off x="1981200" y="4070841"/>
            <a:ext cx="3429000" cy="5043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C699C99F-CCE5-2127-2AA6-E47D09EBA369}"/>
              </a:ext>
            </a:extLst>
          </p:cNvPr>
          <p:cNvSpPr/>
          <p:nvPr/>
        </p:nvSpPr>
        <p:spPr>
          <a:xfrm rot="16200000">
            <a:off x="4232062" y="3701018"/>
            <a:ext cx="1854880" cy="501396"/>
          </a:xfrm>
          <a:prstGeom prst="utur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DB08-071E-3C65-3AC0-3EF680AB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F28-C814-C65E-4216-029EA712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buffer is a storage for a sequence of related data</a:t>
            </a:r>
          </a:p>
          <a:p>
            <a:r>
              <a:rPr lang="en-US" sz="2800" dirty="0"/>
              <a:t>E.g., a program must allocate a buffer for your password</a:t>
            </a:r>
          </a:p>
          <a:p>
            <a:r>
              <a:rPr lang="en-US" sz="2800" dirty="0"/>
              <a:t>These buffers are often </a:t>
            </a:r>
            <a:r>
              <a:rPr lang="en-US" sz="2800" b="1" i="1" dirty="0"/>
              <a:t>stored on the 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7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6CD1-6DB0-8AB4-B0EF-5B9F85E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Subtopics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5D20-5A6A-ECA1-BC4C-FB48B6B9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Software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863191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4D3-E3D2-1325-3960-C29B96A9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Buffer Overflows?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E3D6-5EB8-1BE5-AAC1-E524482D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program doesn’t check </a:t>
            </a:r>
            <a:r>
              <a:rPr lang="en-US" sz="2800" b="1" i="1" dirty="0"/>
              <a:t>BOUNDS</a:t>
            </a:r>
            <a:endParaRPr lang="en-US" sz="2800" dirty="0"/>
          </a:p>
          <a:p>
            <a:r>
              <a:rPr lang="en-US" sz="2800" dirty="0"/>
              <a:t>That is, the </a:t>
            </a:r>
            <a:r>
              <a:rPr lang="en-US" sz="2800" b="1" i="1" dirty="0"/>
              <a:t>INPUT</a:t>
            </a:r>
            <a:r>
              <a:rPr lang="en-US" sz="2800" dirty="0"/>
              <a:t> is </a:t>
            </a:r>
            <a:r>
              <a:rPr lang="en-US" sz="2800" b="1" i="1" dirty="0"/>
              <a:t>TOO BIG</a:t>
            </a:r>
            <a:r>
              <a:rPr lang="en-US" sz="2800" dirty="0"/>
              <a:t> for the buffer</a:t>
            </a:r>
          </a:p>
          <a:p>
            <a:r>
              <a:rPr lang="en-US" sz="2800" dirty="0"/>
              <a:t>The computer keeps putting more data onto the stack…</a:t>
            </a:r>
          </a:p>
          <a:p>
            <a:r>
              <a:rPr lang="en-US" sz="2800" b="1" i="1" u="sng" dirty="0"/>
              <a:t>OVERWRITING WHAT WAS THERE BEFORE</a:t>
            </a:r>
          </a:p>
        </p:txBody>
      </p:sp>
    </p:spTree>
    <p:extLst>
      <p:ext uri="{BB962C8B-B14F-4D97-AF65-F5344CB8AC3E}">
        <p14:creationId xmlns:p14="http://schemas.microsoft.com/office/powerpoint/2010/main" val="376456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0x080483f7 &lt;+19&gt;:	</a:t>
            </a:r>
            <a:r>
              <a:rPr lang="en-US" sz="1600" u="sng" dirty="0" err="1">
                <a:latin typeface="Consolas"/>
                <a:cs typeface="Consolas"/>
              </a:rPr>
              <a:t>mov</a:t>
            </a:r>
            <a:r>
              <a:rPr lang="en-US" sz="1600" u="sng" dirty="0">
                <a:latin typeface="Consolas"/>
                <a:cs typeface="Consolas"/>
              </a:rPr>
              <a:t>    %</a:t>
            </a:r>
            <a:r>
              <a:rPr lang="en-US" sz="1600" u="sng" dirty="0" err="1">
                <a:latin typeface="Consolas"/>
                <a:cs typeface="Consolas"/>
              </a:rPr>
              <a:t>eax</a:t>
            </a:r>
            <a:r>
              <a:rPr lang="en-US" sz="1600" u="sng" dirty="0">
                <a:latin typeface="Consolas"/>
                <a:cs typeface="Consolas"/>
              </a:rPr>
              <a:t>,(%</a:t>
            </a:r>
            <a:r>
              <a:rPr lang="en-US" sz="1600" u="sng" dirty="0" err="1">
                <a:latin typeface="Consolas"/>
                <a:cs typeface="Consolas"/>
              </a:rPr>
              <a:t>esp</a:t>
            </a:r>
            <a:r>
              <a:rPr lang="en-US" sz="1600" u="sng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0x080483fa &lt;+22&gt;:	call   0x8048300 &lt;</a:t>
            </a:r>
            <a:r>
              <a:rPr lang="en-US" sz="1600" dirty="0" err="1">
                <a:latin typeface="Consolas"/>
                <a:cs typeface="Consolas"/>
              </a:rPr>
              <a:t>strcpy@plt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8359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 stack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Arc 47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“123456”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123456\0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0xDEADBEEF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AAAA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… (64 in total)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“A”x68 . “\</a:t>
            </a:r>
            <a:r>
              <a:rPr lang="en-US" dirty="0" err="1"/>
              <a:t>xEF</a:t>
            </a:r>
            <a:r>
              <a:rPr lang="en-US" dirty="0"/>
              <a:t>\</a:t>
            </a:r>
            <a:r>
              <a:rPr lang="en-US" dirty="0" err="1"/>
              <a:t>xBE</a:t>
            </a:r>
            <a:r>
              <a:rPr lang="en-US" dirty="0"/>
              <a:t>\</a:t>
            </a:r>
            <a:r>
              <a:rPr lang="en-US" dirty="0" err="1"/>
              <a:t>xAD</a:t>
            </a:r>
            <a:r>
              <a:rPr lang="en-US" dirty="0"/>
              <a:t>\</a:t>
            </a:r>
            <a:r>
              <a:rPr lang="en-US" dirty="0" err="1"/>
              <a:t>xDE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629400" cy="5410200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#include &lt;</a:t>
            </a:r>
            <a:r>
              <a:rPr lang="en-US" sz="1600" dirty="0" err="1">
                <a:latin typeface="Consolas"/>
                <a:cs typeface="Consolas"/>
              </a:rPr>
              <a:t>string.h</a:t>
            </a:r>
            <a:r>
              <a:rPr lang="en-US" sz="1600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main(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argc</a:t>
            </a:r>
            <a:r>
              <a:rPr lang="en-US" sz="1600" dirty="0">
                <a:latin typeface="Consolas"/>
                <a:cs typeface="Consolas"/>
              </a:rPr>
              <a:t>, char **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char 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[64];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strcpy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buf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argv</a:t>
            </a:r>
            <a:r>
              <a:rPr lang="en-US" sz="1600" dirty="0">
                <a:latin typeface="Consolas"/>
                <a:cs typeface="Consolas"/>
              </a:rPr>
              <a:t>[1]);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Dump of assembler code for function main: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0x080483e4 &lt;+0&gt;:	push   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0x080483e5 &lt;+1&gt;: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,%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0x080483e7 &lt;+3&gt;:	sub    $72,%esp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0x080483ea &lt;+6&gt;: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12(%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0x080483ed &lt;+9&gt;: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4(%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0x080483f0 &lt;+12&gt;: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%eax,4(%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0x080483f4 &lt;+16&gt;:	lea    -64(%</a:t>
            </a:r>
            <a:r>
              <a:rPr lang="en-US" sz="1600" dirty="0" err="1">
                <a:latin typeface="Consolas"/>
                <a:cs typeface="Consolas"/>
              </a:rPr>
              <a:t>ebp</a:t>
            </a:r>
            <a:r>
              <a:rPr lang="en-US" sz="1600" dirty="0">
                <a:latin typeface="Consolas"/>
                <a:cs typeface="Consolas"/>
              </a:rPr>
              <a:t>),%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0x080483f7 &lt;+19&gt;:	</a:t>
            </a:r>
            <a:r>
              <a:rPr lang="en-US" sz="1600" dirty="0" err="1">
                <a:latin typeface="Consolas"/>
                <a:cs typeface="Consolas"/>
              </a:rPr>
              <a:t>mov</a:t>
            </a:r>
            <a:r>
              <a:rPr lang="en-US" sz="1600" dirty="0">
                <a:latin typeface="Consolas"/>
                <a:cs typeface="Consolas"/>
              </a:rPr>
              <a:t>    %</a:t>
            </a:r>
            <a:r>
              <a:rPr lang="en-US" sz="1600" dirty="0" err="1">
                <a:latin typeface="Consolas"/>
                <a:cs typeface="Consolas"/>
              </a:rPr>
              <a:t>eax</a:t>
            </a:r>
            <a:r>
              <a:rPr lang="en-US" sz="1600" dirty="0">
                <a:latin typeface="Consolas"/>
                <a:cs typeface="Consolas"/>
              </a:rPr>
              <a:t>,(%</a:t>
            </a:r>
            <a:r>
              <a:rPr lang="en-US" sz="1600" dirty="0" err="1">
                <a:latin typeface="Consolas"/>
                <a:cs typeface="Consolas"/>
              </a:rPr>
              <a:t>esp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u="sng" dirty="0">
                <a:latin typeface="Consolas"/>
                <a:cs typeface="Consolas"/>
              </a:rPr>
              <a:t>0x080483fa &lt;+22&gt;:	call   0x8048300 &lt;</a:t>
            </a:r>
            <a:r>
              <a:rPr lang="en-US" sz="1600" u="sng" dirty="0" err="1">
                <a:latin typeface="Consolas"/>
                <a:cs typeface="Consolas"/>
              </a:rPr>
              <a:t>strcpy@plt</a:t>
            </a:r>
            <a:r>
              <a:rPr lang="en-US" sz="1600" u="sng" dirty="0">
                <a:latin typeface="Consolas"/>
                <a:cs typeface="Consolas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0x080483ff &lt;+27&gt;:	leave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nsolas"/>
                <a:cs typeface="Consolas"/>
              </a:rPr>
              <a:t>   0x08048400 &lt;+28&gt;:	ret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47839D-A323-47F3-909F-548499399628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61831" y="2221468"/>
            <a:ext cx="1367569" cy="1097464"/>
            <a:chOff x="5261831" y="2221468"/>
            <a:chExt cx="1367569" cy="1097464"/>
          </a:xfrm>
        </p:grpSpPr>
        <p:sp>
          <p:nvSpPr>
            <p:cNvPr id="5" name="TextBox 4"/>
            <p:cNvSpPr txBox="1"/>
            <p:nvPr/>
          </p:nvSpPr>
          <p:spPr>
            <a:xfrm>
              <a:off x="5430453" y="2221468"/>
              <a:ext cx="11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corrupted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1831" y="2580217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1831" y="2949600"/>
              <a:ext cx="136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/>
                <a:t>overwritten</a:t>
              </a:r>
            </a:p>
          </p:txBody>
        </p: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C4D3-E3D2-1325-3960-C29B96A9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Attackers Exploit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E3D6-5EB8-1BE5-AAC1-E524482D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overflow can overwrite </a:t>
            </a:r>
            <a:r>
              <a:rPr lang="en-US" sz="2800" b="1" i="1" dirty="0"/>
              <a:t>THE RETURN ADDRESS</a:t>
            </a:r>
            <a:endParaRPr lang="en-US" sz="2800" dirty="0"/>
          </a:p>
          <a:p>
            <a:r>
              <a:rPr lang="en-US" sz="2800" dirty="0"/>
              <a:t>Attackers can craft inputs that do this</a:t>
            </a:r>
          </a:p>
          <a:p>
            <a:r>
              <a:rPr lang="en-US" sz="2800" dirty="0"/>
              <a:t>Then they </a:t>
            </a:r>
            <a:r>
              <a:rPr lang="en-US" sz="2800" b="1" i="1" dirty="0"/>
              <a:t>HIJACK CONTROL FLOW</a:t>
            </a:r>
            <a:endParaRPr lang="en-US" sz="2800" dirty="0"/>
          </a:p>
          <a:p>
            <a:r>
              <a:rPr lang="en-US" sz="2800" dirty="0"/>
              <a:t>They change where the computer returns to</a:t>
            </a:r>
          </a:p>
          <a:p>
            <a:r>
              <a:rPr lang="en-US" sz="2800" dirty="0"/>
              <a:t>So, e.g., they jump to a place with evil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2074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143000"/>
            <a:ext cx="6629400" cy="541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in the input…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30123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6822">
                <a:tc>
                  <a:txBody>
                    <a:bodyPr/>
                    <a:lstStyle/>
                    <a:p>
                      <a:pPr algn="l"/>
                      <a:r>
                        <a:rPr lang="en-US" sz="2400" b="1" u="sng" dirty="0">
                          <a:solidFill>
                            <a:schemeClr val="bg1"/>
                          </a:solidFill>
                        </a:rPr>
                        <a:t>EVIL CODE!!!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vert="vert27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ebp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esp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5898896" y="2743200"/>
            <a:ext cx="1187704" cy="2819400"/>
          </a:xfrm>
          <a:prstGeom prst="arc">
            <a:avLst>
              <a:gd name="adj1" fmla="val 5378754"/>
              <a:gd name="adj2" fmla="val 16251393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generate </a:t>
            </a:r>
            <a:r>
              <a:rPr lang="en-US" sz="2800" b="1" i="1" dirty="0"/>
              <a:t>exploit</a:t>
            </a:r>
            <a:r>
              <a:rPr lang="en-US" sz="2800" dirty="0"/>
              <a:t> for a basic buffer overflow: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size of </a:t>
            </a:r>
            <a:r>
              <a:rPr lang="en-US" sz="2800" dirty="0">
                <a:solidFill>
                  <a:schemeClr val="accent2"/>
                </a:solidFill>
              </a:rPr>
              <a:t>stack frame up to head of 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Overflow buffer with the right size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i="1" dirty="0"/>
              <a:t>computation</a:t>
            </a:r>
            <a:r>
              <a:rPr lang="en-US" sz="2800" dirty="0"/>
              <a:t>                     +                          </a:t>
            </a:r>
            <a:r>
              <a:rPr lang="en-US" sz="2800" b="1" i="1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28700" y="3612196"/>
          <a:ext cx="70866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>
            <a:off x="1028700" y="3688396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868077"/>
            <a:ext cx="2522981" cy="112184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950">
                <a:solidFill>
                  <a:schemeClr val="bg1"/>
                </a:solidFill>
              </a:rPr>
              <a:t>Dealing With Control Flow Violations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C1F0DE-AF0E-495D-8F02-3616917AB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4812" y="1581150"/>
          <a:ext cx="4205288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9F8691-6F0B-36F3-EA7B-F5CDA844D384}"/>
              </a:ext>
            </a:extLst>
          </p:cNvPr>
          <p:cNvSpPr txBox="1"/>
          <p:nvPr/>
        </p:nvSpPr>
        <p:spPr>
          <a:xfrm>
            <a:off x="914400" y="838200"/>
            <a:ext cx="3021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Defenses</a:t>
            </a:r>
          </a:p>
        </p:txBody>
      </p:sp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3B283D6-0784-4E44-A7B4-B3AC5FAB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71" y="1908810"/>
            <a:ext cx="3990522" cy="30403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u="sng" dirty="0"/>
              <a:t>Address Space Layout Randomization</a:t>
            </a:r>
          </a:p>
          <a:p>
            <a:r>
              <a:rPr lang="en-US" dirty="0"/>
              <a:t>Subversion usually needs to know memory layout</a:t>
            </a:r>
          </a:p>
          <a:p>
            <a:r>
              <a:rPr lang="en-US" dirty="0"/>
              <a:t>General goal: make layout unpredictable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2B73E2-944B-42D3-A7C9-80F08068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292094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B0C6-FC2A-4092-8B0A-A9289339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660904"/>
            <a:ext cx="3130296" cy="1220844"/>
          </a:xfrm>
        </p:spPr>
        <p:txBody>
          <a:bodyPr vert="horz" lIns="205740" tIns="137160" rIns="205740" bIns="137160" rtlCol="0" anchor="ctr" anchorCtr="1">
            <a:normAutofit fontScale="90000"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F91B2-98F9-4109-B322-E7E482A8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82" y="1416122"/>
            <a:ext cx="4693158" cy="37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5BE6-E56B-478B-84F8-A140E99B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to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95E9-A5EB-4944-8B51-045B13BDA9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800" dirty="0"/>
              <a:t>Today: </a:t>
            </a:r>
            <a:r>
              <a:rPr lang="en-US" sz="2800" b="1" i="1" dirty="0"/>
              <a:t>very brief</a:t>
            </a:r>
            <a:r>
              <a:rPr lang="en-US" sz="2800" dirty="0"/>
              <a:t> overview of </a:t>
            </a:r>
            <a:r>
              <a:rPr lang="en-US" sz="2800" b="1" i="1" u="sng" dirty="0"/>
              <a:t>Control Flow Hijacking</a:t>
            </a:r>
            <a:endParaRPr lang="en-US" sz="2800" dirty="0"/>
          </a:p>
          <a:p>
            <a:pPr lvl="1"/>
            <a:r>
              <a:rPr lang="en-US" sz="2400" dirty="0"/>
              <a:t>There are other types of vulnerabilities (</a:t>
            </a:r>
            <a:r>
              <a:rPr lang="en-US" sz="2400" dirty="0" err="1"/>
              <a:t>e.g</a:t>
            </a:r>
            <a:r>
              <a:rPr lang="en-US" sz="2400" dirty="0"/>
              <a:t> misconfigured)</a:t>
            </a:r>
          </a:p>
          <a:p>
            <a:pPr lvl="1"/>
            <a:r>
              <a:rPr lang="en-US" sz="2400" dirty="0"/>
              <a:t>Control Flow Hijacking is probably the hardest to grasp</a:t>
            </a:r>
          </a:p>
          <a:p>
            <a:r>
              <a:rPr lang="en-US" sz="2800" dirty="0"/>
              <a:t>Critical Concepts:</a:t>
            </a:r>
          </a:p>
          <a:p>
            <a:pPr lvl="1"/>
            <a:r>
              <a:rPr lang="en-US" sz="2400" dirty="0"/>
              <a:t>The “normal” flow of control for authorized instructions</a:t>
            </a:r>
          </a:p>
          <a:p>
            <a:pPr lvl="1"/>
            <a:r>
              <a:rPr lang="en-US" sz="2400" dirty="0"/>
              <a:t>Inputs that change the flow to unauthorized instructions</a:t>
            </a:r>
          </a:p>
          <a:p>
            <a:pPr marL="201168" lvl="1" indent="0">
              <a:buNone/>
            </a:pPr>
            <a:endParaRPr lang="en-US" sz="2400" dirty="0"/>
          </a:p>
          <a:p>
            <a:r>
              <a:rPr lang="en-US" sz="2600" dirty="0"/>
              <a:t>ATTRIBUTION: Derived from slides by Dave Brumley, CMU</a:t>
            </a:r>
          </a:p>
        </p:txBody>
      </p:sp>
    </p:spTree>
    <p:extLst>
      <p:ext uri="{BB962C8B-B14F-4D97-AF65-F5344CB8AC3E}">
        <p14:creationId xmlns:p14="http://schemas.microsoft.com/office/powerpoint/2010/main" val="420075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434C-980D-4C76-A01C-84BE455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ASLR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5DCE-D70F-4026-8052-1FF053A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2670734"/>
            <a:ext cx="3596156" cy="39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6268D-FF60-4DCB-B90E-3EED8A75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52" y="3138254"/>
            <a:ext cx="4592092" cy="39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FDD54A-3B9F-42F1-866D-054971AF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1" y="3616347"/>
            <a:ext cx="2717064" cy="32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36199-E434-47A4-A7BC-2B9DB838C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352" y="4075389"/>
            <a:ext cx="3550187" cy="34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AEFEB-D85D-44C8-B4D8-9F7CC44F8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352" y="4524730"/>
            <a:ext cx="4114561" cy="31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3FD72-2DAE-493B-B0D0-C37C6BE7B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352" y="4947875"/>
            <a:ext cx="3367436" cy="287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6CDD5-253F-4318-A812-3AE5E0EBA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7601" y="5338771"/>
            <a:ext cx="4448798" cy="3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23A7-36C4-4406-9AD9-FE2EC5AD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en-US"/>
              <a:t>Making Violations Less Dangerous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AD8FF-95AF-4606-9BD1-76C9E71E3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81658"/>
              </p:ext>
            </p:extLst>
          </p:nvPr>
        </p:nvGraphicFramePr>
        <p:xfrm>
          <a:off x="723900" y="2836069"/>
          <a:ext cx="7696200" cy="233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82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A56-19C5-4801-A4E6-B6ABAF0E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Blocking Exploits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D8D50-EEB0-49C7-A658-0939A3D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057152"/>
            <a:ext cx="7591761" cy="40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7318"/>
            <a:ext cx="7696200" cy="611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428925"/>
            <a:ext cx="232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Image by Dino Dai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Zovi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E4D9-E6FE-4C81-9A4D-79FE3F50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Attacker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93E-0E81-45E8-9E77-F1D81910C2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Behavior isn’t a program</a:t>
            </a:r>
          </a:p>
          <a:p>
            <a:r>
              <a:rPr lang="en-US" dirty="0"/>
              <a:t>We should be able to perfectly detect bad behavior, right?</a:t>
            </a:r>
          </a:p>
        </p:txBody>
      </p:sp>
    </p:spTree>
    <p:extLst>
      <p:ext uri="{BB962C8B-B14F-4D97-AF65-F5344CB8AC3E}">
        <p14:creationId xmlns:p14="http://schemas.microsoft.com/office/powerpoint/2010/main" val="95312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977C-CD31-4127-89F2-13AE809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“Weird Machines”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C06A-43A0-4DAE-9CCA-33D17FCF6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“Weird machines, exploitability, and provable </a:t>
            </a:r>
            <a:r>
              <a:rPr lang="en-US" dirty="0" err="1"/>
              <a:t>unexploitability</a:t>
            </a:r>
            <a:r>
              <a:rPr lang="en-US" dirty="0"/>
              <a:t>”</a:t>
            </a:r>
          </a:p>
          <a:p>
            <a:r>
              <a:rPr lang="en-US" dirty="0"/>
              <a:t>Written by Thomas </a:t>
            </a:r>
            <a:r>
              <a:rPr lang="en-US" dirty="0" err="1"/>
              <a:t>Dullien</a:t>
            </a:r>
            <a:endParaRPr lang="en-US" dirty="0"/>
          </a:p>
          <a:p>
            <a:r>
              <a:rPr lang="en-US" dirty="0"/>
              <a:t>Explains that users interacting with a program </a:t>
            </a:r>
            <a:r>
              <a:rPr lang="en-US" b="1" i="1" dirty="0"/>
              <a:t>is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C960-3012-49F8-9219-A4B32342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0AF0-13DE-4F1D-8E7C-482A1366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68612"/>
            <a:ext cx="7065113" cy="326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5DA75-B112-4A51-A531-47E57C24D65A}"/>
              </a:ext>
            </a:extLst>
          </p:cNvPr>
          <p:cNvSpPr txBox="1"/>
          <p:nvPr/>
        </p:nvSpPr>
        <p:spPr>
          <a:xfrm>
            <a:off x="5410200" y="5800308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</a:t>
            </a:r>
            <a:r>
              <a:rPr lang="en-US" dirty="0" err="1"/>
              <a:t>Dullien’s</a:t>
            </a:r>
            <a:r>
              <a:rPr lang="en-US" dirty="0"/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1620588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B40-A889-49BF-8537-6D388D5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8723-864D-461F-99C2-4E87DB86E4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View a “Program” as a state machine</a:t>
            </a:r>
          </a:p>
          <a:p>
            <a:r>
              <a:rPr lang="en-US" dirty="0"/>
              <a:t>Program starts in state S_0</a:t>
            </a:r>
          </a:p>
          <a:p>
            <a:r>
              <a:rPr lang="en-US" dirty="0"/>
              <a:t>Based on instruction, advances to state </a:t>
            </a:r>
            <a:r>
              <a:rPr lang="en-US" dirty="0" err="1"/>
              <a:t>S_i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4E480-6FAB-47B8-9239-ACFF3E3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44" y="3611822"/>
            <a:ext cx="4550512" cy="21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164-3C3F-4EAA-AA1C-4744D48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User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B31-CBE1-4A09-9C0F-4DCB755C63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Program is in some State. Call it S_0</a:t>
            </a:r>
          </a:p>
          <a:p>
            <a:r>
              <a:rPr lang="en-US" dirty="0"/>
              <a:t>User interacts with the program</a:t>
            </a:r>
          </a:p>
          <a:p>
            <a:r>
              <a:rPr lang="en-US" dirty="0"/>
              <a:t>Program advances to state S_1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E20CD-9382-4815-BE05-4B95706D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52800"/>
            <a:ext cx="6172200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7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C6A-A912-4E68-9269-452E6EB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“User”?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EF6-E73E-4BF3-B97A-CBA3717C43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Do we literally mean a flesh-and-blood human?</a:t>
            </a:r>
          </a:p>
          <a:p>
            <a:r>
              <a:rPr lang="en-US" dirty="0"/>
              <a:t>Really, “user” is just whatever provides the input</a:t>
            </a:r>
          </a:p>
          <a:p>
            <a:r>
              <a:rPr lang="en-US" dirty="0"/>
              <a:t>This can, of course, just be another process</a:t>
            </a:r>
          </a:p>
          <a:p>
            <a:r>
              <a:rPr lang="en-US" dirty="0"/>
              <a:t>Thus, two processes interacting </a:t>
            </a:r>
            <a:r>
              <a:rPr lang="en-US" b="1" i="1" dirty="0"/>
              <a:t>IS A PROGRAM</a:t>
            </a:r>
            <a:endParaRPr lang="en-US" dirty="0"/>
          </a:p>
          <a:p>
            <a:r>
              <a:rPr lang="en-US" dirty="0"/>
              <a:t>Therefore, determining if “behavior” is good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33240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505200" y="1263598"/>
            <a:ext cx="2362200" cy="53340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2362200" cy="533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File system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  <a:r>
              <a:rPr lang="en-US" dirty="0"/>
              <a:t> Execution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1461374"/>
            <a:ext cx="1752600" cy="2805826"/>
          </a:xfrm>
          <a:prstGeom prst="roundRect">
            <a:avLst/>
          </a:prstGeom>
          <a:solidFill>
            <a:srgbClr val="E47932"/>
          </a:solidFill>
          <a:ln>
            <a:solidFill>
              <a:srgbClr val="E4793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Binary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1" y="2057400"/>
            <a:ext cx="1295399" cy="1981200"/>
            <a:chOff x="1066801" y="2057400"/>
            <a:chExt cx="1295399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1066801" y="2057400"/>
              <a:ext cx="1295399" cy="6858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Code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66801" y="2819400"/>
              <a:ext cx="1295399" cy="6096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66801" y="3581400"/>
              <a:ext cx="1295399" cy="4572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...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038600" y="36576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8600" y="4648200"/>
            <a:ext cx="1295399" cy="914400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29400" y="2667000"/>
            <a:ext cx="2362200" cy="1066800"/>
          </a:xfrm>
          <a:prstGeom prst="roundRect">
            <a:avLst/>
          </a:prstGeom>
          <a:solidFill>
            <a:srgbClr val="92939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Processor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3999" y="1535668"/>
            <a:ext cx="3806968" cy="1131332"/>
            <a:chOff x="5333999" y="1535668"/>
            <a:chExt cx="3806968" cy="1131332"/>
          </a:xfrm>
        </p:grpSpPr>
        <p:cxnSp>
          <p:nvCxnSpPr>
            <p:cNvPr id="3" name="Elbow Connector 2"/>
            <p:cNvCxnSpPr>
              <a:endCxn id="21" idx="0"/>
            </p:cNvCxnSpPr>
            <p:nvPr/>
          </p:nvCxnSpPr>
          <p:spPr>
            <a:xfrm>
              <a:off x="5333999" y="1997333"/>
              <a:ext cx="2476501" cy="669667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1535668"/>
              <a:ext cx="31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Fetch, decode, execute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4200" y="1066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333999" y="3733800"/>
            <a:ext cx="2802637" cy="1840775"/>
            <a:chOff x="5333999" y="3733800"/>
            <a:chExt cx="2802637" cy="1840775"/>
          </a:xfrm>
        </p:grpSpPr>
        <p:cxnSp>
          <p:nvCxnSpPr>
            <p:cNvPr id="19" name="Elbow Connector 18"/>
            <p:cNvCxnSpPr/>
            <p:nvPr/>
          </p:nvCxnSpPr>
          <p:spPr>
            <a:xfrm flipV="1">
              <a:off x="5333999" y="3810000"/>
              <a:ext cx="2476501" cy="3810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1" idx="2"/>
            </p:cNvCxnSpPr>
            <p:nvPr/>
          </p:nvCxnSpPr>
          <p:spPr>
            <a:xfrm flipV="1">
              <a:off x="5333999" y="3733800"/>
              <a:ext cx="2476501" cy="1371600"/>
            </a:xfrm>
            <a:prstGeom prst="bentConnector2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19800" y="5112910"/>
              <a:ext cx="211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read and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3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597E-6 3.98334E-6 L 0.34572 -0.06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86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“Malicious Code”?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“Software or firmware intended to perform an </a:t>
            </a:r>
            <a:r>
              <a:rPr lang="en-US" sz="2800" b="1" i="1" dirty="0"/>
              <a:t>unauthorized</a:t>
            </a:r>
            <a:r>
              <a:rPr lang="en-US" sz="2800" dirty="0"/>
              <a:t> process that will have </a:t>
            </a:r>
            <a:r>
              <a:rPr lang="en-US" sz="2800" b="1" i="1" dirty="0"/>
              <a:t>adverse impacts </a:t>
            </a:r>
            <a:r>
              <a:rPr lang="en-US" sz="2800" dirty="0"/>
              <a:t>on the confidentiality, integrity, or availability of a system. A virus, worm, Trojan horse, or other code-based entity that infects a host. Spyware and some forms of adware are also examples of malicious code.”</a:t>
            </a:r>
          </a:p>
          <a:p>
            <a:pPr marL="0" indent="0">
              <a:buNone/>
            </a:pPr>
            <a:r>
              <a:rPr lang="en-US" dirty="0"/>
              <a:t>			NIST Special Publication 800-53, Revision 5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97EB-545B-4AA2-BF26-9CC84CF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Malware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DE0-9E0A-4319-A156-1FFC41EA60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Malware can be classified by how it spreads or generically behaves</a:t>
            </a:r>
          </a:p>
          <a:p>
            <a:pPr lvl="1"/>
            <a:r>
              <a:rPr lang="en-US" sz="2000" dirty="0"/>
              <a:t>Virus – typically has to be attached to another program (infection)</a:t>
            </a:r>
          </a:p>
          <a:p>
            <a:pPr lvl="1"/>
            <a:r>
              <a:rPr lang="en-US" sz="2000" dirty="0"/>
              <a:t>Worm – typically spreads via network vulnerabilities</a:t>
            </a:r>
          </a:p>
          <a:p>
            <a:pPr lvl="1"/>
            <a:r>
              <a:rPr lang="en-US" sz="2000" dirty="0"/>
              <a:t>Trojan Horse – typically appears benign but contains hostile operations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Malware can also be classified by its behavior</a:t>
            </a:r>
          </a:p>
          <a:p>
            <a:pPr lvl="1"/>
            <a:r>
              <a:rPr lang="en-US" sz="2000" dirty="0"/>
              <a:t>Spyware – typically designed to steal information, observe behavior, etc.</a:t>
            </a:r>
          </a:p>
          <a:p>
            <a:pPr lvl="1"/>
            <a:r>
              <a:rPr lang="en-US" sz="2000" dirty="0"/>
              <a:t>Adware – typically designed to “trap” a user into viewing certain ads</a:t>
            </a:r>
          </a:p>
          <a:p>
            <a:pPr lvl="1"/>
            <a:r>
              <a:rPr lang="en-US" sz="2000" dirty="0"/>
              <a:t>Ransomware – typically locks data unless the user pays a ransom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0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572-25EE-4240-8A75-E563075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C04-9189-4FFB-846E-BAF70441F4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>
            <a:normAutofit/>
          </a:bodyPr>
          <a:lstStyle/>
          <a:p>
            <a:r>
              <a:rPr lang="en-US" sz="2400" dirty="0"/>
              <a:t>Payload – The code that performs the (harmful) action</a:t>
            </a:r>
          </a:p>
          <a:p>
            <a:r>
              <a:rPr lang="en-US" sz="2400" dirty="0"/>
              <a:t>Attack Vector/Exploit/Delivery – The code that enables the payload</a:t>
            </a:r>
          </a:p>
          <a:p>
            <a:pPr lvl="1"/>
            <a:r>
              <a:rPr lang="en-US" sz="2000" dirty="0"/>
              <a:t>May include a transmission component</a:t>
            </a:r>
          </a:p>
          <a:p>
            <a:pPr lvl="1"/>
            <a:r>
              <a:rPr lang="en-US" sz="2000" dirty="0"/>
              <a:t>May include a stealth component</a:t>
            </a:r>
          </a:p>
          <a:p>
            <a:pPr lvl="1"/>
            <a:r>
              <a:rPr lang="en-US" sz="2000" dirty="0"/>
              <a:t>May include a mechanism for bypassing security</a:t>
            </a:r>
          </a:p>
          <a:p>
            <a:pPr lvl="1"/>
            <a:r>
              <a:rPr lang="en-US" sz="2000" dirty="0"/>
              <a:t>May be as simple as an email with an attachment</a:t>
            </a:r>
          </a:p>
        </p:txBody>
      </p:sp>
    </p:spTree>
    <p:extLst>
      <p:ext uri="{BB962C8B-B14F-4D97-AF65-F5344CB8AC3E}">
        <p14:creationId xmlns:p14="http://schemas.microsoft.com/office/powerpoint/2010/main" val="1933130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1D87-CB9D-49AA-B686-4036B29C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B708-6E01-4A27-A02F-672D291223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Much of early computer security driven by military concerns</a:t>
            </a:r>
          </a:p>
          <a:p>
            <a:pPr marL="0" indent="0">
              <a:buNone/>
            </a:pPr>
            <a:r>
              <a:rPr lang="en-US" dirty="0"/>
              <a:t>The biggest concern was an unauthorized user or program</a:t>
            </a:r>
          </a:p>
          <a:p>
            <a:pPr marL="0" indent="0">
              <a:buNone/>
            </a:pPr>
            <a:r>
              <a:rPr lang="en-US" dirty="0"/>
              <a:t>Other concerns developed over time</a:t>
            </a:r>
          </a:p>
          <a:p>
            <a:pPr marL="0" indent="0">
              <a:buNone/>
            </a:pPr>
            <a:r>
              <a:rPr lang="en-US" dirty="0"/>
              <a:t>The following slides are a very brief overview/highlight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1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9B2D-97C9-407F-B207-BD1FC0C6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1972 Government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12694A-2D6D-4899-BE53-2364415EBE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0113" y="1828800"/>
            <a:ext cx="8623773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B1DAB-0AB8-490B-8609-B5054344E4CA}"/>
              </a:ext>
            </a:extLst>
          </p:cNvPr>
          <p:cNvSpPr txBox="1"/>
          <p:nvPr/>
        </p:nvSpPr>
        <p:spPr>
          <a:xfrm>
            <a:off x="3733800" y="5535531"/>
            <a:ext cx="44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https://apps.dtic.mil/sti/pdfs/AD0758206.pdf</a:t>
            </a:r>
          </a:p>
        </p:txBody>
      </p:sp>
    </p:spTree>
    <p:extLst>
      <p:ext uri="{BB962C8B-B14F-4D97-AF65-F5344CB8AC3E}">
        <p14:creationId xmlns:p14="http://schemas.microsoft.com/office/powerpoint/2010/main" val="3890406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240-9C7D-4421-813F-965A632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1987: Fred Cohen’s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9920-5C9F-48AF-82AB-E11BE5B930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“Computer Viruses: Theory and Experiments” Fred Cohen, 1987</a:t>
            </a:r>
          </a:p>
          <a:p>
            <a:r>
              <a:rPr lang="en-US" dirty="0"/>
              <a:t>Introduced the concept of a self-replicating, evil program</a:t>
            </a:r>
          </a:p>
          <a:p>
            <a:r>
              <a:rPr lang="en-US" dirty="0"/>
              <a:t>The program attaches to a “good” program infecting it</a:t>
            </a:r>
          </a:p>
          <a:p>
            <a:r>
              <a:rPr lang="en-US" dirty="0"/>
              <a:t>When the infected program is run, the virus runs</a:t>
            </a:r>
          </a:p>
          <a:p>
            <a:r>
              <a:rPr lang="en-US" dirty="0"/>
              <a:t>The virus does it’s evil AND spreads itself to other programs</a:t>
            </a:r>
          </a:p>
          <a:p>
            <a:r>
              <a:rPr lang="en-US" dirty="0"/>
              <a:t>Concepts first proposed by Cohen in 1984</a:t>
            </a:r>
          </a:p>
        </p:txBody>
      </p:sp>
    </p:spTree>
    <p:extLst>
      <p:ext uri="{BB962C8B-B14F-4D97-AF65-F5344CB8AC3E}">
        <p14:creationId xmlns:p14="http://schemas.microsoft.com/office/powerpoint/2010/main" val="1486364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277-C928-458D-9E44-39C7CABD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1988: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5929-F4CE-48DD-917D-FF850E75D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Robert Morris wrote a self-spreading piece of code (worm)</a:t>
            </a:r>
          </a:p>
          <a:p>
            <a:r>
              <a:rPr lang="en-US" sz="2400" dirty="0"/>
              <a:t>Spread using exploits in:</a:t>
            </a:r>
          </a:p>
          <a:p>
            <a:pPr lvl="1"/>
            <a:r>
              <a:rPr lang="en-US" sz="2000" dirty="0"/>
              <a:t>send mail,</a:t>
            </a:r>
          </a:p>
          <a:p>
            <a:pPr lvl="1"/>
            <a:r>
              <a:rPr lang="en-US" sz="2000" dirty="0"/>
              <a:t>Finger</a:t>
            </a:r>
          </a:p>
          <a:p>
            <a:pPr lvl="1"/>
            <a:r>
              <a:rPr lang="en-US" sz="2000" dirty="0" err="1"/>
              <a:t>rsh</a:t>
            </a:r>
            <a:r>
              <a:rPr lang="en-US" sz="2000" dirty="0"/>
              <a:t>/</a:t>
            </a:r>
            <a:r>
              <a:rPr lang="en-US" sz="2000" dirty="0" err="1"/>
              <a:t>rexec</a:t>
            </a:r>
            <a:endParaRPr lang="en-US" sz="2000" dirty="0"/>
          </a:p>
          <a:p>
            <a:r>
              <a:rPr lang="en-US" sz="2400" dirty="0"/>
              <a:t>Also guessed weak passwords</a:t>
            </a:r>
          </a:p>
          <a:p>
            <a:r>
              <a:rPr lang="en-US" sz="2400" dirty="0"/>
              <a:t>Copied code to new machine, compiled, and executed</a:t>
            </a:r>
          </a:p>
          <a:p>
            <a:r>
              <a:rPr lang="en-US" sz="2400" dirty="0"/>
              <a:t>Accidentally re-infected machines until machines became unusable</a:t>
            </a:r>
          </a:p>
          <a:p>
            <a:r>
              <a:rPr lang="en-US" sz="2400" dirty="0"/>
              <a:t>DOS attack brought down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63551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17A4-3081-4085-A1FA-C3BA7DF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DOS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403A-D722-4E33-8980-EF9A2557B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D6686-2785-4807-8EBD-7CFC5B6C1D1F}"/>
              </a:ext>
            </a:extLst>
          </p:cNvPr>
          <p:cNvSpPr/>
          <p:nvPr/>
        </p:nvSpPr>
        <p:spPr>
          <a:xfrm>
            <a:off x="762000" y="2370138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6D415-7CB3-4F9A-8ED9-BD3E54BB2579}"/>
              </a:ext>
            </a:extLst>
          </p:cNvPr>
          <p:cNvSpPr/>
          <p:nvPr/>
        </p:nvSpPr>
        <p:spPr>
          <a:xfrm>
            <a:off x="762000" y="3810000"/>
            <a:ext cx="609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45F62B-108C-46F2-B197-6E078BAF70D9}"/>
              </a:ext>
            </a:extLst>
          </p:cNvPr>
          <p:cNvSpPr/>
          <p:nvPr/>
        </p:nvSpPr>
        <p:spPr>
          <a:xfrm>
            <a:off x="6858000" y="3810000"/>
            <a:ext cx="990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6B138-F2C0-49D1-9E12-742F8900B13E}"/>
              </a:ext>
            </a:extLst>
          </p:cNvPr>
          <p:cNvSpPr/>
          <p:nvPr/>
        </p:nvSpPr>
        <p:spPr>
          <a:xfrm>
            <a:off x="762000" y="3810000"/>
            <a:ext cx="3048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F995C39-55AE-49F9-BB29-FC6AA61D271E}"/>
              </a:ext>
            </a:extLst>
          </p:cNvPr>
          <p:cNvSpPr/>
          <p:nvPr/>
        </p:nvSpPr>
        <p:spPr>
          <a:xfrm>
            <a:off x="838200" y="4890764"/>
            <a:ext cx="6477000" cy="67977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35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5496-9EAC-46A3-B7AA-9364AE5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Early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C176-8ED6-4B83-9B10-556AC20FB1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Amazingly, most early malware </a:t>
            </a:r>
            <a:r>
              <a:rPr lang="en-US" sz="2400" b="1" i="1" dirty="0"/>
              <a:t>DID MINIMAL DAMAGE</a:t>
            </a:r>
            <a:endParaRPr lang="en-US" sz="2400" dirty="0"/>
          </a:p>
          <a:p>
            <a:r>
              <a:rPr lang="en-US" sz="2400" dirty="0"/>
              <a:t>Often just a delivery system with a weak payload</a:t>
            </a:r>
          </a:p>
          <a:p>
            <a:r>
              <a:rPr lang="en-US" sz="2400" dirty="0"/>
              <a:t>Many viruses spread for the sake of spreading</a:t>
            </a:r>
          </a:p>
          <a:p>
            <a:r>
              <a:rPr lang="en-US" sz="2400" dirty="0"/>
              <a:t>Even the Morris worm was disruptive by accident</a:t>
            </a:r>
          </a:p>
          <a:p>
            <a:r>
              <a:rPr lang="en-US" sz="2400" dirty="0"/>
              <a:t>There were exceptions, but also plenty of hype</a:t>
            </a:r>
          </a:p>
        </p:txBody>
      </p:sp>
    </p:spTree>
    <p:extLst>
      <p:ext uri="{BB962C8B-B14F-4D97-AF65-F5344CB8AC3E}">
        <p14:creationId xmlns:p14="http://schemas.microsoft.com/office/powerpoint/2010/main" val="4115817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10E-18F9-41E5-8078-9BFE726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1995: Concept Macro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7268-8625-43CA-964B-0597199751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Microsoft Word and Excel have limited scripting (“Macros”)</a:t>
            </a:r>
          </a:p>
          <a:p>
            <a:r>
              <a:rPr lang="en-US" sz="2400" dirty="0"/>
              <a:t>Concept was the first virus written completely as a macro</a:t>
            </a:r>
          </a:p>
          <a:p>
            <a:r>
              <a:rPr lang="en-US" sz="2400" dirty="0"/>
              <a:t>It was a delivery system only with no payload</a:t>
            </a:r>
          </a:p>
          <a:p>
            <a:r>
              <a:rPr lang="en-US" sz="2400" dirty="0"/>
              <a:t>But was an important proof-of-concept</a:t>
            </a:r>
          </a:p>
          <a:p>
            <a:r>
              <a:rPr lang="en-US" sz="2400" dirty="0"/>
              <a:t>Users often open documents directly from email</a:t>
            </a:r>
          </a:p>
        </p:txBody>
      </p:sp>
    </p:spTree>
    <p:extLst>
      <p:ext uri="{BB962C8B-B14F-4D97-AF65-F5344CB8AC3E}">
        <p14:creationId xmlns:p14="http://schemas.microsoft.com/office/powerpoint/2010/main" val="331865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1754-FDBB-44D3-89F9-3A5048AC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“Control Flow”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49DC-60E4-4291-BAD0-7AE92FE8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11866"/>
          </a:xfrm>
        </p:spPr>
        <p:txBody>
          <a:bodyPr>
            <a:normAutofit/>
          </a:bodyPr>
          <a:lstStyle/>
          <a:p>
            <a:r>
              <a:rPr lang="en-US" sz="2800" dirty="0"/>
              <a:t>Computer instructions are generally </a:t>
            </a:r>
            <a:r>
              <a:rPr lang="en-US" sz="2800" b="1" i="1" dirty="0"/>
              <a:t>sequential</a:t>
            </a:r>
            <a:endParaRPr lang="en-US" sz="2800" dirty="0"/>
          </a:p>
          <a:p>
            <a:r>
              <a:rPr lang="en-US" sz="2800" dirty="0"/>
              <a:t>Execute instruction 1, then 2, then 3…</a:t>
            </a:r>
          </a:p>
          <a:p>
            <a:r>
              <a:rPr lang="en-US" sz="2800" dirty="0"/>
              <a:t>But there are instructions that </a:t>
            </a:r>
            <a:r>
              <a:rPr lang="en-US" sz="2800" b="1" i="1" dirty="0"/>
              <a:t>jump around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1A584-85DC-7604-1AAD-3F1465664944}"/>
              </a:ext>
            </a:extLst>
          </p:cNvPr>
          <p:cNvSpPr/>
          <p:nvPr/>
        </p:nvSpPr>
        <p:spPr>
          <a:xfrm>
            <a:off x="1066800" y="4267200"/>
            <a:ext cx="11430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“Block” of Code</a:t>
            </a:r>
          </a:p>
        </p:txBody>
      </p:sp>
      <p:sp>
        <p:nvSpPr>
          <p:cNvPr id="5" name="Arrow: U-Turn 4">
            <a:extLst>
              <a:ext uri="{FF2B5EF4-FFF2-40B4-BE49-F238E27FC236}">
                <a16:creationId xmlns:a16="http://schemas.microsoft.com/office/drawing/2014/main" id="{E34B8D18-8136-56D2-0C9A-EAFDD56AEE6F}"/>
              </a:ext>
            </a:extLst>
          </p:cNvPr>
          <p:cNvSpPr/>
          <p:nvPr/>
        </p:nvSpPr>
        <p:spPr>
          <a:xfrm rot="16200000" flipV="1">
            <a:off x="2065256" y="4427455"/>
            <a:ext cx="1371600" cy="1051089"/>
          </a:xfrm>
          <a:prstGeom prst="uturnArrow">
            <a:avLst>
              <a:gd name="adj1" fmla="val 25000"/>
              <a:gd name="adj2" fmla="val 25000"/>
              <a:gd name="adj3" fmla="val 22869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F387-2ACB-3FD3-8E8C-B82CE340D871}"/>
              </a:ext>
            </a:extLst>
          </p:cNvPr>
          <p:cNvSpPr txBox="1"/>
          <p:nvPr/>
        </p:nvSpPr>
        <p:spPr>
          <a:xfrm>
            <a:off x="1052660" y="3891581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“Loop” (repeats)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C3AAA-3E05-05EC-2083-EBE73CF976F4}"/>
              </a:ext>
            </a:extLst>
          </p:cNvPr>
          <p:cNvSpPr/>
          <p:nvPr/>
        </p:nvSpPr>
        <p:spPr>
          <a:xfrm>
            <a:off x="5903939" y="4011566"/>
            <a:ext cx="114300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“Block” of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03A2D-9F8D-445F-6BCA-6DB2DFA3D506}"/>
              </a:ext>
            </a:extLst>
          </p:cNvPr>
          <p:cNvSpPr txBox="1"/>
          <p:nvPr/>
        </p:nvSpPr>
        <p:spPr>
          <a:xfrm>
            <a:off x="5263408" y="3668666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“Conditional” (decision)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E3CE4-127C-CDF5-CC76-3626BC3770D7}"/>
              </a:ext>
            </a:extLst>
          </p:cNvPr>
          <p:cNvSpPr/>
          <p:nvPr/>
        </p:nvSpPr>
        <p:spPr>
          <a:xfrm>
            <a:off x="5884059" y="5186832"/>
            <a:ext cx="114300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“Block” of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2E1943-4802-F8E0-01A7-BFD0B0BED310}"/>
              </a:ext>
            </a:extLst>
          </p:cNvPr>
          <p:cNvSpPr/>
          <p:nvPr/>
        </p:nvSpPr>
        <p:spPr>
          <a:xfrm>
            <a:off x="5881080" y="5910733"/>
            <a:ext cx="1143000" cy="685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“Block” of Code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4B37D8BF-C78B-003B-FAD1-209EF499E1D9}"/>
              </a:ext>
            </a:extLst>
          </p:cNvPr>
          <p:cNvSpPr/>
          <p:nvPr/>
        </p:nvSpPr>
        <p:spPr>
          <a:xfrm rot="5400000">
            <a:off x="6890071" y="4845058"/>
            <a:ext cx="886968" cy="877824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FB29A0A-3399-A27A-E86B-D9DE74D7C5D3}"/>
              </a:ext>
            </a:extLst>
          </p:cNvPr>
          <p:cNvSpPr/>
          <p:nvPr/>
        </p:nvSpPr>
        <p:spPr>
          <a:xfrm>
            <a:off x="6004089" y="4652272"/>
            <a:ext cx="914400" cy="61264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7D77E4EE-B531-F562-8A84-E3D7910B018B}"/>
              </a:ext>
            </a:extLst>
          </p:cNvPr>
          <p:cNvSpPr/>
          <p:nvPr/>
        </p:nvSpPr>
        <p:spPr>
          <a:xfrm rot="5400000" flipV="1">
            <a:off x="4760443" y="5212671"/>
            <a:ext cx="1622195" cy="877826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3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96C2-AE2B-41C9-ACBB-9D1E867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2000: I Love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6FCF-7D84-420D-B144-E247D2ACC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Visual Basic Script virus</a:t>
            </a:r>
          </a:p>
          <a:p>
            <a:r>
              <a:rPr lang="en-US" dirty="0"/>
              <a:t>Appears as email attachment:</a:t>
            </a:r>
          </a:p>
          <a:p>
            <a:pPr lvl="1"/>
            <a:r>
              <a:rPr lang="en-US" dirty="0"/>
              <a:t> LOVE-LETTER-FOR-YOU.txt.vbs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vbs</a:t>
            </a:r>
            <a:r>
              <a:rPr lang="en-US" dirty="0"/>
              <a:t> often hidden on Windows</a:t>
            </a:r>
          </a:p>
          <a:p>
            <a:r>
              <a:rPr lang="en-US" dirty="0"/>
              <a:t>When executed:</a:t>
            </a:r>
          </a:p>
          <a:p>
            <a:pPr lvl="1"/>
            <a:r>
              <a:rPr lang="en-US" dirty="0"/>
              <a:t>Damaged many office files</a:t>
            </a:r>
          </a:p>
          <a:p>
            <a:pPr lvl="1"/>
            <a:r>
              <a:rPr lang="en-US" dirty="0"/>
              <a:t>Sent email out to email address book </a:t>
            </a:r>
            <a:r>
              <a:rPr lang="en-US" b="1" i="1" dirty="0"/>
              <a:t>automatically</a:t>
            </a:r>
            <a:endParaRPr lang="en-US" dirty="0"/>
          </a:p>
          <a:p>
            <a:r>
              <a:rPr lang="en-US" dirty="0"/>
              <a:t>Spread worldwide in hours</a:t>
            </a:r>
          </a:p>
        </p:txBody>
      </p:sp>
    </p:spTree>
    <p:extLst>
      <p:ext uri="{BB962C8B-B14F-4D97-AF65-F5344CB8AC3E}">
        <p14:creationId xmlns:p14="http://schemas.microsoft.com/office/powerpoint/2010/main" val="968765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4D4F-2297-4D03-84E1-0FF50E59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2004: </a:t>
            </a:r>
            <a:r>
              <a:rPr lang="en-US" dirty="0" err="1"/>
              <a:t>MyDoom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21AC-BA2F-4423-BB53-CA4ED7737D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Fastest spreading mass mailer virus at the time</a:t>
            </a:r>
          </a:p>
          <a:p>
            <a:pPr lvl="1"/>
            <a:r>
              <a:rPr lang="en-US" sz="2200" dirty="0"/>
              <a:t>Slows overall internet performance by about 10%</a:t>
            </a:r>
          </a:p>
          <a:p>
            <a:pPr lvl="1"/>
            <a:r>
              <a:rPr lang="en-US" sz="2200" dirty="0"/>
              <a:t>Slows average web page load times by about 50% percent</a:t>
            </a:r>
          </a:p>
          <a:p>
            <a:pPr lvl="1"/>
            <a:r>
              <a:rPr lang="en-US" sz="2200" dirty="0"/>
              <a:t>Responsible for approximately one in ten e-mail messages.</a:t>
            </a:r>
          </a:p>
          <a:p>
            <a:r>
              <a:rPr lang="en-US" sz="2400" dirty="0"/>
              <a:t>Appears as a delivery error, mail error,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Includes an attachment that, if clicked on, mails out copies</a:t>
            </a:r>
          </a:p>
          <a:p>
            <a:r>
              <a:rPr lang="en-US" sz="2400" dirty="0"/>
              <a:t>Also attempted to spread via P2P vile sharing </a:t>
            </a:r>
            <a:r>
              <a:rPr lang="en-US" sz="2400" dirty="0" err="1"/>
              <a:t>Kazaa</a:t>
            </a:r>
            <a:endParaRPr lang="en-US" sz="2400" dirty="0"/>
          </a:p>
          <a:p>
            <a:r>
              <a:rPr lang="en-US" sz="2400" dirty="0"/>
              <a:t>Opened a back door for remote control</a:t>
            </a:r>
          </a:p>
          <a:p>
            <a:r>
              <a:rPr lang="en-US" sz="2400" dirty="0"/>
              <a:t>Attempted to launch a DDOS against the SCO Group’s website</a:t>
            </a:r>
          </a:p>
        </p:txBody>
      </p:sp>
    </p:spTree>
    <p:extLst>
      <p:ext uri="{BB962C8B-B14F-4D97-AF65-F5344CB8AC3E}">
        <p14:creationId xmlns:p14="http://schemas.microsoft.com/office/powerpoint/2010/main" val="3764841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83F-1B1E-4B4A-BCE2-2F988299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2005: Sony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1204-AF15-40D9-8F8F-070B10B12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Sony CD’s from the 2004-2005 era installed a “Rootkit”</a:t>
            </a:r>
          </a:p>
          <a:p>
            <a:pPr lvl="1"/>
            <a:r>
              <a:rPr lang="en-US" dirty="0"/>
              <a:t>Rootkit, as name implies, usually installs with elevated access</a:t>
            </a:r>
          </a:p>
          <a:p>
            <a:pPr lvl="1"/>
            <a:r>
              <a:rPr lang="en-US" dirty="0"/>
              <a:t>Using this elevated access, it can change the OS</a:t>
            </a:r>
          </a:p>
          <a:p>
            <a:pPr lvl="1"/>
            <a:r>
              <a:rPr lang="en-US" dirty="0"/>
              <a:t>This bypasses usual security such as antivirus,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usually very good at being undetectable</a:t>
            </a:r>
          </a:p>
          <a:p>
            <a:r>
              <a:rPr lang="en-US" dirty="0"/>
              <a:t>Installed at root with an EULA </a:t>
            </a:r>
            <a:r>
              <a:rPr lang="en-US" b="1" i="1" dirty="0"/>
              <a:t>that did not mention the software</a:t>
            </a:r>
            <a:endParaRPr lang="en-US" dirty="0"/>
          </a:p>
          <a:p>
            <a:r>
              <a:rPr lang="en-US" dirty="0"/>
              <a:t>In 2005, </a:t>
            </a:r>
            <a:r>
              <a:rPr lang="en-US" b="1" i="1" dirty="0"/>
              <a:t>US-CERT ISSUED AN ADVISORY!!!</a:t>
            </a:r>
            <a:endParaRPr lang="en-US" dirty="0"/>
          </a:p>
          <a:p>
            <a:r>
              <a:rPr lang="en-US" dirty="0"/>
              <a:t>Texas, </a:t>
            </a:r>
            <a:r>
              <a:rPr lang="en-US" b="1" i="1" dirty="0"/>
              <a:t>under Greg Abbot</a:t>
            </a:r>
            <a:r>
              <a:rPr lang="en-US" dirty="0"/>
              <a:t>, was the first state to sue</a:t>
            </a:r>
          </a:p>
        </p:txBody>
      </p:sp>
    </p:spTree>
    <p:extLst>
      <p:ext uri="{BB962C8B-B14F-4D97-AF65-F5344CB8AC3E}">
        <p14:creationId xmlns:p14="http://schemas.microsoft.com/office/powerpoint/2010/main" val="4170087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526-2BA7-4DBB-BF67-8DB99A6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Sony Rootkit So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5C0-089C-48BE-A789-D74BDAD60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In addition to violations of privacy, </a:t>
            </a:r>
            <a:r>
              <a:rPr lang="en-US" sz="2400" dirty="0" err="1"/>
              <a:t>etc</a:t>
            </a:r>
            <a:r>
              <a:rPr lang="en-US" sz="2400" dirty="0"/>
              <a:t>, caused:</a:t>
            </a:r>
          </a:p>
          <a:p>
            <a:pPr lvl="1"/>
            <a:r>
              <a:rPr lang="en-US" sz="2000" dirty="0"/>
              <a:t>Slowing the system, consuming resources</a:t>
            </a:r>
          </a:p>
          <a:p>
            <a:pPr lvl="1"/>
            <a:r>
              <a:rPr lang="en-US" sz="2000" dirty="0"/>
              <a:t>False alarms from antivirus</a:t>
            </a:r>
          </a:p>
          <a:p>
            <a:r>
              <a:rPr lang="en-US" sz="2400" b="1" i="1" dirty="0"/>
              <a:t>OPENED HOLES FOR ADDITIONAL MALWARE</a:t>
            </a:r>
            <a:endParaRPr lang="en-US" sz="2400" dirty="0"/>
          </a:p>
          <a:p>
            <a:pPr lvl="1"/>
            <a:r>
              <a:rPr lang="en-US" sz="2000" dirty="0"/>
              <a:t>“</a:t>
            </a:r>
            <a:r>
              <a:rPr lang="en-US" sz="2000" dirty="0" err="1"/>
              <a:t>Stinx</a:t>
            </a:r>
            <a:r>
              <a:rPr lang="en-US" sz="2000" dirty="0"/>
              <a:t>-E trojan”</a:t>
            </a:r>
          </a:p>
        </p:txBody>
      </p:sp>
    </p:spTree>
    <p:extLst>
      <p:ext uri="{BB962C8B-B14F-4D97-AF65-F5344CB8AC3E}">
        <p14:creationId xmlns:p14="http://schemas.microsoft.com/office/powerpoint/2010/main" val="388776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5682-D9EF-4850-8904-B9C1F5F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2013: </a:t>
            </a:r>
            <a:r>
              <a:rPr lang="en-US" dirty="0" err="1"/>
              <a:t>Cryptolocker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02A8-D5E6-418D-B00B-631AC02D0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Modern Ransomware</a:t>
            </a:r>
          </a:p>
          <a:p>
            <a:r>
              <a:rPr lang="en-US" sz="2400" dirty="0"/>
              <a:t>(1980’s had a ransomware called </a:t>
            </a:r>
            <a:r>
              <a:rPr lang="en-US" sz="2400" dirty="0" err="1"/>
              <a:t>CyberAIDS</a:t>
            </a:r>
            <a:r>
              <a:rPr lang="en-US" sz="2400" dirty="0"/>
              <a:t>)</a:t>
            </a:r>
          </a:p>
          <a:p>
            <a:r>
              <a:rPr lang="en-US" sz="2400" dirty="0"/>
              <a:t>Locks up system and uses public key crypto</a:t>
            </a:r>
          </a:p>
          <a:p>
            <a:r>
              <a:rPr lang="en-US" sz="2400" dirty="0"/>
              <a:t>In addition to fiat currency, accepted </a:t>
            </a:r>
            <a:r>
              <a:rPr lang="en-US" sz="2400" dirty="0" err="1"/>
              <a:t>BitCoin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9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F1-0179-41DB-B3F2-F824BCDF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</a:t>
            </a:r>
            <a:r>
              <a:rPr lang="en-US" dirty="0" err="1"/>
              <a:t>Mirai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63A2-2B04-4EEF-82CF-4ABB09A0C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Worm that finds vulnerabilities in IoT devices</a:t>
            </a:r>
          </a:p>
          <a:p>
            <a:r>
              <a:rPr lang="en-US" sz="2400" dirty="0"/>
              <a:t>Takes over the device (“Zombie”)</a:t>
            </a:r>
          </a:p>
          <a:p>
            <a:r>
              <a:rPr lang="en-US" sz="2400" dirty="0" err="1"/>
              <a:t>Corrdinates</a:t>
            </a:r>
            <a:r>
              <a:rPr lang="en-US" sz="2400" dirty="0"/>
              <a:t> all devices with a Command and Control</a:t>
            </a:r>
          </a:p>
          <a:p>
            <a:r>
              <a:rPr lang="en-US" sz="2400" dirty="0"/>
              <a:t>Launched a powerful DDOS against “</a:t>
            </a:r>
            <a:r>
              <a:rPr lang="en-US" sz="2400" dirty="0" err="1"/>
              <a:t>krebs</a:t>
            </a:r>
            <a:r>
              <a:rPr lang="en-US" sz="2400" dirty="0"/>
              <a:t> on security”</a:t>
            </a:r>
          </a:p>
        </p:txBody>
      </p:sp>
    </p:spTree>
    <p:extLst>
      <p:ext uri="{BB962C8B-B14F-4D97-AF65-F5344CB8AC3E}">
        <p14:creationId xmlns:p14="http://schemas.microsoft.com/office/powerpoint/2010/main" val="1981283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D9C-DADE-4EDD-99CF-7C9E4D23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20A35-9184-445E-9F1F-13326D6F2895}"/>
              </a:ext>
            </a:extLst>
          </p:cNvPr>
          <p:cNvSpPr/>
          <p:nvPr/>
        </p:nvSpPr>
        <p:spPr>
          <a:xfrm>
            <a:off x="1295400" y="1905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Uninfected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1E20E-CC75-4F91-87F7-6523F3938234}"/>
              </a:ext>
            </a:extLst>
          </p:cNvPr>
          <p:cNvSpPr/>
          <p:nvPr/>
        </p:nvSpPr>
        <p:spPr>
          <a:xfrm>
            <a:off x="1295400" y="4297362"/>
            <a:ext cx="20574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Infected Machine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D204BC-816F-477A-BA8D-679D34C500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0" y="31242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Command and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179AC4-5E6C-4D5A-A16F-FC0EA4D23F4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324100" y="3429000"/>
            <a:ext cx="0" cy="868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DCA0B-9CBE-4483-8414-901B9B35758B}"/>
              </a:ext>
            </a:extLst>
          </p:cNvPr>
          <p:cNvSpPr txBox="1"/>
          <p:nvPr/>
        </p:nvSpPr>
        <p:spPr>
          <a:xfrm>
            <a:off x="300993" y="3678515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to Infect Others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3B74A-3FBB-4F34-9A44-95C2BD47DA1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352800" y="3848100"/>
            <a:ext cx="2362200" cy="124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585518-89E4-41B6-877D-BF3BE7727B96}"/>
              </a:ext>
            </a:extLst>
          </p:cNvPr>
          <p:cNvSpPr txBox="1"/>
          <p:nvPr/>
        </p:nvSpPr>
        <p:spPr>
          <a:xfrm>
            <a:off x="4648200" y="4876800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infected, contact C&amp;C. Can</a:t>
            </a:r>
          </a:p>
          <a:p>
            <a:r>
              <a:rPr lang="en-US" dirty="0"/>
              <a:t>then receive updates,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3482694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9210-1471-415E-88E3-5F81451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Malware Defense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4755D-7652-46CF-99AA-F1C62FD3D36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174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Primarily a </a:t>
            </a:r>
            <a:r>
              <a:rPr lang="en-US" b="1" i="1" dirty="0"/>
              <a:t>classification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A627D06-C510-4187-8EC9-9BECE79725E0}"/>
              </a:ext>
            </a:extLst>
          </p:cNvPr>
          <p:cNvSpPr/>
          <p:nvPr/>
        </p:nvSpPr>
        <p:spPr>
          <a:xfrm>
            <a:off x="4114800" y="3898737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41FFD54-4C43-44B8-A772-E696BEE093CE}"/>
              </a:ext>
            </a:extLst>
          </p:cNvPr>
          <p:cNvSpPr/>
          <p:nvPr/>
        </p:nvSpPr>
        <p:spPr>
          <a:xfrm>
            <a:off x="3962400" y="2670048"/>
            <a:ext cx="1219200" cy="838200"/>
          </a:xfrm>
          <a:prstGeom prst="flowChartInternalStorag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A1B20-E530-4039-8C3E-405B1EADA91D}"/>
              </a:ext>
            </a:extLst>
          </p:cNvPr>
          <p:cNvSpPr/>
          <p:nvPr/>
        </p:nvSpPr>
        <p:spPr>
          <a:xfrm>
            <a:off x="5674532" y="4286847"/>
            <a:ext cx="16764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15C5C-C01C-4F9E-B7B4-40CEAEE78F46}"/>
              </a:ext>
            </a:extLst>
          </p:cNvPr>
          <p:cNvSpPr/>
          <p:nvPr/>
        </p:nvSpPr>
        <p:spPr>
          <a:xfrm>
            <a:off x="1787165" y="4269557"/>
            <a:ext cx="16764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A5F43-FA90-4BD5-8489-70AC049199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72000" y="3508248"/>
            <a:ext cx="0" cy="3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B061A-3A0A-4507-86D9-BA6A2E56D5BA}"/>
              </a:ext>
            </a:extLst>
          </p:cNvPr>
          <p:cNvCxnSpPr>
            <a:cxnSpLocks/>
            <a:stCxn id="4" idx="1"/>
            <a:endCxn id="8" idx="7"/>
          </p:cNvCxnSpPr>
          <p:nvPr/>
        </p:nvCxnSpPr>
        <p:spPr>
          <a:xfrm flipH="1">
            <a:off x="3218062" y="4205061"/>
            <a:ext cx="896738" cy="27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CD8823-9354-40F0-BB61-BDC63F7F2F6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029200" y="4205061"/>
            <a:ext cx="890835" cy="29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02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Static Analysis</a:t>
            </a:r>
          </a:p>
          <a:p>
            <a:pPr lvl="1"/>
            <a:r>
              <a:rPr lang="en-US" dirty="0"/>
              <a:t>Analyze the software to categorize it</a:t>
            </a:r>
          </a:p>
          <a:p>
            <a:pPr lvl="1"/>
            <a:r>
              <a:rPr lang="en-US" dirty="0"/>
              <a:t>Compare against known patterns (signatures)</a:t>
            </a:r>
          </a:p>
          <a:p>
            <a:pPr lvl="1"/>
            <a:r>
              <a:rPr lang="en-US" dirty="0"/>
              <a:t>Or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how it will behave (heuristics)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Analyze the software’s </a:t>
            </a:r>
            <a:r>
              <a:rPr lang="en-US" b="1" i="1" dirty="0"/>
              <a:t>execution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Identify behavior that violates a security policy</a:t>
            </a:r>
          </a:p>
          <a:p>
            <a:pPr lvl="1"/>
            <a:r>
              <a:rPr lang="en-US" dirty="0"/>
              <a:t>Or, </a:t>
            </a:r>
            <a:r>
              <a:rPr lang="en-US" strike="sngStrike" dirty="0"/>
              <a:t>determine</a:t>
            </a:r>
            <a:r>
              <a:rPr lang="en-US" dirty="0"/>
              <a:t> </a:t>
            </a:r>
            <a:r>
              <a:rPr lang="en-US" b="1" i="1" u="sng" dirty="0"/>
              <a:t>guess</a:t>
            </a:r>
            <a:r>
              <a:rPr lang="en-US" dirty="0"/>
              <a:t> if behavior is dangerous</a:t>
            </a:r>
          </a:p>
          <a:p>
            <a:pPr lvl="1"/>
            <a:r>
              <a:rPr lang="en-US" dirty="0"/>
              <a:t>Typically in a “safe” container (emulation or sandboxing) </a:t>
            </a:r>
          </a:p>
        </p:txBody>
      </p:sp>
    </p:spTree>
    <p:extLst>
      <p:ext uri="{BB962C8B-B14F-4D97-AF65-F5344CB8AC3E}">
        <p14:creationId xmlns:p14="http://schemas.microsoft.com/office/powerpoint/2010/main" val="25538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1754-FDBB-44D3-89F9-3A5048AC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5892B-C3D9-2F3B-B512-8F26DBE67EBF}"/>
              </a:ext>
            </a:extLst>
          </p:cNvPr>
          <p:cNvSpPr/>
          <p:nvPr/>
        </p:nvSpPr>
        <p:spPr>
          <a:xfrm>
            <a:off x="2067612" y="2880360"/>
            <a:ext cx="11430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“Average”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9DC4A-CEA5-10A1-2F1A-F5E425934AEA}"/>
              </a:ext>
            </a:extLst>
          </p:cNvPr>
          <p:cNvSpPr/>
          <p:nvPr/>
        </p:nvSpPr>
        <p:spPr>
          <a:xfrm>
            <a:off x="5867400" y="2118359"/>
            <a:ext cx="12192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“Sum”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8FE82-DFFF-F467-940D-B39B9B307680}"/>
              </a:ext>
            </a:extLst>
          </p:cNvPr>
          <p:cNvSpPr/>
          <p:nvPr/>
        </p:nvSpPr>
        <p:spPr>
          <a:xfrm>
            <a:off x="5867400" y="4114800"/>
            <a:ext cx="12192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“Divide” Function</a:t>
            </a: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8F4AA032-AAD5-37FF-A8B9-0EA185F7FAD5}"/>
              </a:ext>
            </a:extLst>
          </p:cNvPr>
          <p:cNvSpPr/>
          <p:nvPr/>
        </p:nvSpPr>
        <p:spPr>
          <a:xfrm>
            <a:off x="1648511" y="2270760"/>
            <a:ext cx="1981201" cy="60960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DDDC1-3939-01A3-3CAF-DD4E260E9DFE}"/>
              </a:ext>
            </a:extLst>
          </p:cNvPr>
          <p:cNvSpPr txBox="1"/>
          <p:nvPr/>
        </p:nvSpPr>
        <p:spPr>
          <a:xfrm>
            <a:off x="1790160" y="184225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 4, 95,-3, 201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D1D926-7231-9215-1D87-68E6BCDF2259}"/>
              </a:ext>
            </a:extLst>
          </p:cNvPr>
          <p:cNvSpPr/>
          <p:nvPr/>
        </p:nvSpPr>
        <p:spPr>
          <a:xfrm>
            <a:off x="3628906" y="2640092"/>
            <a:ext cx="209630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FA009-2672-5F96-57D7-ADFA244A6C30}"/>
              </a:ext>
            </a:extLst>
          </p:cNvPr>
          <p:cNvSpPr txBox="1"/>
          <p:nvPr/>
        </p:nvSpPr>
        <p:spPr>
          <a:xfrm>
            <a:off x="3557873" y="227076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(10, 4, 95, -3, 201)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42C21F-07EA-F613-2C56-6D559D1FCA59}"/>
              </a:ext>
            </a:extLst>
          </p:cNvPr>
          <p:cNvSpPr/>
          <p:nvPr/>
        </p:nvSpPr>
        <p:spPr>
          <a:xfrm flipH="1">
            <a:off x="3580624" y="3093197"/>
            <a:ext cx="214458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CBB68-6411-C9C5-802A-B1BF11F38969}"/>
              </a:ext>
            </a:extLst>
          </p:cNvPr>
          <p:cNvSpPr txBox="1"/>
          <p:nvPr/>
        </p:nvSpPr>
        <p:spPr>
          <a:xfrm>
            <a:off x="4074841" y="345685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Output:307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78A989-33E3-90C9-D98D-6EBC1FD34013}"/>
              </a:ext>
            </a:extLst>
          </p:cNvPr>
          <p:cNvSpPr/>
          <p:nvPr/>
        </p:nvSpPr>
        <p:spPr>
          <a:xfrm>
            <a:off x="3688087" y="4315968"/>
            <a:ext cx="209630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673CB-69AC-925B-2ACE-27178C280B2A}"/>
              </a:ext>
            </a:extLst>
          </p:cNvPr>
          <p:cNvSpPr txBox="1"/>
          <p:nvPr/>
        </p:nvSpPr>
        <p:spPr>
          <a:xfrm>
            <a:off x="3857912" y="404575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Divide(307, 5)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E3F699-75D8-B19E-2E81-9F10836AB226}"/>
              </a:ext>
            </a:extLst>
          </p:cNvPr>
          <p:cNvSpPr/>
          <p:nvPr/>
        </p:nvSpPr>
        <p:spPr>
          <a:xfrm rot="10800000">
            <a:off x="3605080" y="4757241"/>
            <a:ext cx="209630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784E9-D22E-F1EA-065D-226E2344E314}"/>
              </a:ext>
            </a:extLst>
          </p:cNvPr>
          <p:cNvSpPr txBox="1"/>
          <p:nvPr/>
        </p:nvSpPr>
        <p:spPr>
          <a:xfrm>
            <a:off x="4015660" y="505720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Output:61.4 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DC3F0C2-C147-1058-4D73-FC5F8D6ACE4B}"/>
              </a:ext>
            </a:extLst>
          </p:cNvPr>
          <p:cNvSpPr/>
          <p:nvPr/>
        </p:nvSpPr>
        <p:spPr>
          <a:xfrm>
            <a:off x="1648511" y="5292972"/>
            <a:ext cx="2039576" cy="55918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B35AC-9ABE-E0B7-CE27-EFC9343C7B7D}"/>
              </a:ext>
            </a:extLst>
          </p:cNvPr>
          <p:cNvSpPr txBox="1"/>
          <p:nvPr/>
        </p:nvSpPr>
        <p:spPr>
          <a:xfrm>
            <a:off x="2438400" y="59025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61.4</a:t>
            </a:r>
          </a:p>
        </p:txBody>
      </p:sp>
    </p:spTree>
    <p:extLst>
      <p:ext uri="{BB962C8B-B14F-4D97-AF65-F5344CB8AC3E}">
        <p14:creationId xmlns:p14="http://schemas.microsoft.com/office/powerpoint/2010/main" val="3458107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51A-45CB-43BF-92D1-EC4BF0A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“Anti 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D15A-73E3-44FB-B383-EE194E1CF7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“Virus Bulletin” started in 1989</a:t>
            </a:r>
          </a:p>
          <a:p>
            <a:r>
              <a:rPr lang="en-US" dirty="0"/>
              <a:t>Still available at </a:t>
            </a:r>
            <a:r>
              <a:rPr lang="en-US" dirty="0">
                <a:hlinkClick r:id="rId2"/>
              </a:rPr>
              <a:t>www.virusbulletin.com</a:t>
            </a:r>
            <a:endParaRPr lang="en-US" dirty="0"/>
          </a:p>
          <a:p>
            <a:r>
              <a:rPr lang="en-US" dirty="0"/>
              <a:t>Used to print </a:t>
            </a:r>
            <a:r>
              <a:rPr lang="en-US" b="1" i="1" dirty="0"/>
              <a:t>BYTE SEQUENCES</a:t>
            </a:r>
            <a:r>
              <a:rPr lang="en-US" dirty="0"/>
              <a:t> of known viruses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Virus Bulletin, January 1991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0A6A-5921-415F-930B-5FC74CF5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45892"/>
            <a:ext cx="8305800" cy="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23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F54B-F192-4C47-A263-6DC7D124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8AE-4975-419F-8DDF-7E8195DAD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Antivirus scanners emerged with “libraries” of virus signatures</a:t>
            </a:r>
          </a:p>
          <a:p>
            <a:r>
              <a:rPr lang="en-US" dirty="0"/>
              <a:t>In response, viruses became “polymorphic”’</a:t>
            </a:r>
          </a:p>
          <a:p>
            <a:pPr lvl="1"/>
            <a:r>
              <a:rPr lang="en-US" dirty="0"/>
              <a:t>Each infection encrypts virus under a different key</a:t>
            </a:r>
          </a:p>
          <a:p>
            <a:pPr lvl="1"/>
            <a:r>
              <a:rPr lang="en-US" dirty="0"/>
              <a:t>Decryption engine decrypts virus for operations</a:t>
            </a:r>
          </a:p>
          <a:p>
            <a:pPr lvl="1"/>
            <a:r>
              <a:rPr lang="en-US" dirty="0"/>
              <a:t>Encryption means that each infection has unique bytes</a:t>
            </a:r>
          </a:p>
        </p:txBody>
      </p:sp>
    </p:spTree>
    <p:extLst>
      <p:ext uri="{BB962C8B-B14F-4D97-AF65-F5344CB8AC3E}">
        <p14:creationId xmlns:p14="http://schemas.microsoft.com/office/powerpoint/2010/main" val="1256086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A590-4F55-4E14-8216-E5B9497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Virus Diagram</a:t>
            </a:r>
          </a:p>
        </p:txBody>
      </p:sp>
      <p:pic>
        <p:nvPicPr>
          <p:cNvPr id="2050" name="Picture 2" descr="Figure 1 from Automated extraction of polymorphic virus signatures using  abstract interpretation | Semantic Scholar">
            <a:extLst>
              <a:ext uri="{FF2B5EF4-FFF2-40B4-BE49-F238E27FC236}">
                <a16:creationId xmlns:a16="http://schemas.microsoft.com/office/drawing/2014/main" id="{4BFF6FBE-B630-4EFA-B79A-89FB8A6B46B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35" y="1472475"/>
            <a:ext cx="598353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E9C68-7734-48B4-95A0-FF354AEF6207}"/>
              </a:ext>
            </a:extLst>
          </p:cNvPr>
          <p:cNvSpPr txBox="1"/>
          <p:nvPr/>
        </p:nvSpPr>
        <p:spPr>
          <a:xfrm>
            <a:off x="2514600" y="5705534"/>
            <a:ext cx="630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“Automated extraction of polymorphic virus signatures </a:t>
            </a:r>
          </a:p>
          <a:p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using abstract interpretation” by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Chaumette</a:t>
            </a:r>
            <a:r>
              <a:rPr lang="en-US" b="1" i="0" dirty="0">
                <a:solidFill>
                  <a:srgbClr val="2E414F"/>
                </a:solidFill>
                <a:effectLst/>
                <a:latin typeface="Roboto Slab"/>
              </a:rPr>
              <a:t> and </a:t>
            </a:r>
            <a:r>
              <a:rPr lang="en-US" b="1" i="0" dirty="0" err="1">
                <a:solidFill>
                  <a:srgbClr val="2E414F"/>
                </a:solidFill>
                <a:effectLst/>
                <a:latin typeface="Roboto Slab"/>
              </a:rPr>
              <a:t>Tabary</a:t>
            </a:r>
            <a:endParaRPr lang="en-US" b="1" i="0" dirty="0">
              <a:solidFill>
                <a:srgbClr val="2E414F"/>
              </a:solidFill>
              <a:effectLst/>
              <a:latin typeface="Roboto Slab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93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B5FD-A7CC-49F3-B581-8B05E17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61DD-CF5F-4803-8E5A-0C957F2B7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r>
              <a:rPr lang="en-US" sz="2400" dirty="0"/>
              <a:t>Advanced Signatures</a:t>
            </a:r>
          </a:p>
          <a:p>
            <a:pPr lvl="1"/>
            <a:r>
              <a:rPr lang="en-US" sz="2000" dirty="0"/>
              <a:t>Signature is not just a byte sequence</a:t>
            </a:r>
          </a:p>
          <a:p>
            <a:pPr lvl="1"/>
            <a:r>
              <a:rPr lang="en-US" sz="2000" dirty="0"/>
              <a:t>Each “signature” is a mini-program of detection instructions</a:t>
            </a:r>
          </a:p>
          <a:p>
            <a:r>
              <a:rPr lang="en-US" sz="2400" dirty="0"/>
              <a:t>Partial Interpreter</a:t>
            </a:r>
          </a:p>
          <a:p>
            <a:pPr lvl="1"/>
            <a:r>
              <a:rPr lang="en-US" sz="2000" dirty="0"/>
              <a:t>Virus usually takes control early</a:t>
            </a:r>
          </a:p>
          <a:p>
            <a:pPr lvl="1"/>
            <a:r>
              <a:rPr lang="en-US" sz="2000" dirty="0"/>
              <a:t>Interpret the first bytes to see if its decrypting</a:t>
            </a:r>
          </a:p>
          <a:p>
            <a:pPr lvl="1"/>
            <a:r>
              <a:rPr lang="en-US" sz="2000" dirty="0"/>
              <a:t>Decrypt and then scan</a:t>
            </a:r>
          </a:p>
          <a:p>
            <a:r>
              <a:rPr lang="en-US" sz="2200" dirty="0"/>
              <a:t>(Developed in the 1990’s)</a:t>
            </a:r>
          </a:p>
        </p:txBody>
      </p:sp>
    </p:spTree>
    <p:extLst>
      <p:ext uri="{BB962C8B-B14F-4D97-AF65-F5344CB8AC3E}">
        <p14:creationId xmlns:p14="http://schemas.microsoft.com/office/powerpoint/2010/main" val="2444996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3769-0177-4E05-9674-0788FFAE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C07-13BC-4947-84D8-D56099889E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Behavior Blockers</a:t>
            </a:r>
          </a:p>
          <a:p>
            <a:pPr lvl="1"/>
            <a:r>
              <a:rPr lang="en-US" sz="2000" dirty="0"/>
              <a:t>Tries to block bad behavior</a:t>
            </a:r>
          </a:p>
          <a:p>
            <a:pPr lvl="1"/>
            <a:r>
              <a:rPr lang="en-US" sz="2000" dirty="0"/>
              <a:t>But what counts as “bad”?</a:t>
            </a:r>
          </a:p>
          <a:p>
            <a:r>
              <a:rPr lang="en-US" sz="2400" dirty="0"/>
              <a:t>Integrity Checkers</a:t>
            </a:r>
          </a:p>
          <a:p>
            <a:pPr lvl="1"/>
            <a:r>
              <a:rPr lang="en-US" sz="2000" dirty="0"/>
              <a:t>Checksum files</a:t>
            </a:r>
          </a:p>
          <a:p>
            <a:pPr lvl="1"/>
            <a:r>
              <a:rPr lang="en-US" sz="2000" dirty="0"/>
              <a:t>Detect unauthorized changes</a:t>
            </a:r>
          </a:p>
          <a:p>
            <a:pPr lvl="1"/>
            <a:r>
              <a:rPr lang="en-US" sz="2000" dirty="0"/>
              <a:t>But what is authorized?</a:t>
            </a:r>
          </a:p>
          <a:p>
            <a:r>
              <a:rPr lang="en-US" sz="2400" dirty="0"/>
              <a:t>Heuristics</a:t>
            </a:r>
          </a:p>
          <a:p>
            <a:pPr lvl="1"/>
            <a:r>
              <a:rPr lang="en-US" sz="2000" dirty="0"/>
              <a:t>Look for “telltale” signs</a:t>
            </a:r>
          </a:p>
          <a:p>
            <a:pPr lvl="1"/>
            <a:r>
              <a:rPr lang="en-US" sz="2000" dirty="0"/>
              <a:t>Minimally effective; too many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8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E62-186A-43DE-99AC-B943D57A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and 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E3-A5D2-4B67-BA22-3760329CAA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962400"/>
          </a:xfrm>
        </p:spPr>
        <p:txBody>
          <a:bodyPr>
            <a:normAutofit/>
          </a:bodyPr>
          <a:lstStyle/>
          <a:p>
            <a:r>
              <a:rPr lang="en-US" dirty="0"/>
              <a:t>Emulation </a:t>
            </a:r>
            <a:r>
              <a:rPr lang="en-US" b="1" i="1" dirty="0"/>
              <a:t>simulates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Stubbed I/O</a:t>
            </a:r>
          </a:p>
          <a:p>
            <a:pPr lvl="1"/>
            <a:r>
              <a:rPr lang="en-US" dirty="0"/>
              <a:t>Simulate the “beginning” when viruses activate</a:t>
            </a:r>
          </a:p>
          <a:p>
            <a:r>
              <a:rPr lang="en-US" dirty="0"/>
              <a:t>Sandboxing runs the software in a virtual environment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Usually for a limited amount of time (e.g., 1 minute)</a:t>
            </a:r>
          </a:p>
          <a:p>
            <a:pPr lvl="1"/>
            <a:r>
              <a:rPr lang="en-US" dirty="0"/>
              <a:t>Observe changes to the filesystem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Non-contextual execution including arguments</a:t>
            </a:r>
          </a:p>
          <a:p>
            <a:pPr lvl="1"/>
            <a:r>
              <a:rPr lang="en-US" dirty="0"/>
              <a:t>Malware that detects sandboxes</a:t>
            </a:r>
          </a:p>
        </p:txBody>
      </p:sp>
    </p:spTree>
    <p:extLst>
      <p:ext uri="{BB962C8B-B14F-4D97-AF65-F5344CB8AC3E}">
        <p14:creationId xmlns:p14="http://schemas.microsoft.com/office/powerpoint/2010/main" val="3093696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D60A-5806-4900-B3C7-D2049BF0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48DA-EBE6-4003-9163-AE9D25B89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Antivirus scanning is representative of all malware scanning</a:t>
            </a:r>
          </a:p>
          <a:p>
            <a:pPr marL="0" indent="0">
              <a:buNone/>
            </a:pPr>
            <a:r>
              <a:rPr lang="en-US" dirty="0"/>
              <a:t>Always “behind” the enemy</a:t>
            </a:r>
          </a:p>
          <a:p>
            <a:pPr marL="0" indent="0">
              <a:buNone/>
            </a:pPr>
            <a:r>
              <a:rPr lang="en-US" dirty="0"/>
              <a:t>Signatures can only catch “known” malware</a:t>
            </a:r>
          </a:p>
          <a:p>
            <a:pPr marL="0" indent="0">
              <a:buNone/>
            </a:pPr>
            <a:r>
              <a:rPr lang="en-US" dirty="0"/>
              <a:t>Guesses always have FP and FN</a:t>
            </a:r>
          </a:p>
          <a:p>
            <a:pPr marL="0" indent="0">
              <a:buNone/>
            </a:pPr>
            <a:r>
              <a:rPr lang="en-US" dirty="0"/>
              <a:t>Dynamic execution can be detected/evaded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3EB-5E2B-4073-91B8-3B875740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Enemy: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925-9D3D-42C9-A1AE-321F445FAA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b="1" i="1" dirty="0"/>
              <a:t>Decidability</a:t>
            </a:r>
            <a:r>
              <a:rPr lang="en-US" dirty="0"/>
              <a:t> is a classic computer science problem</a:t>
            </a:r>
          </a:p>
          <a:p>
            <a:r>
              <a:rPr lang="en-US" dirty="0"/>
              <a:t>Halting Problem:</a:t>
            </a:r>
          </a:p>
          <a:p>
            <a:pPr lvl="1"/>
            <a:r>
              <a:rPr lang="en-US" dirty="0"/>
              <a:t>Given: a program P and input I</a:t>
            </a:r>
          </a:p>
          <a:p>
            <a:pPr lvl="1"/>
            <a:r>
              <a:rPr lang="en-US" dirty="0"/>
              <a:t>Can you write a program D that determines if P </a:t>
            </a:r>
            <a:r>
              <a:rPr lang="en-US" b="1" i="1" dirty="0"/>
              <a:t>halts</a:t>
            </a:r>
            <a:r>
              <a:rPr lang="en-US" dirty="0"/>
              <a:t> on input I</a:t>
            </a:r>
          </a:p>
          <a:p>
            <a:pPr lvl="1"/>
            <a:r>
              <a:rPr lang="en-US" dirty="0"/>
              <a:t>(Halts, meaning e.g., not stuck in an infinite loop)</a:t>
            </a:r>
          </a:p>
          <a:p>
            <a:pPr lvl="1"/>
            <a:r>
              <a:rPr lang="en-US" dirty="0"/>
              <a:t>Over the </a:t>
            </a:r>
            <a:r>
              <a:rPr lang="en-US" b="1" i="1" dirty="0"/>
              <a:t>set of all possible programs</a:t>
            </a:r>
            <a:r>
              <a:rPr lang="en-US" dirty="0"/>
              <a:t>, the answer is </a:t>
            </a:r>
            <a:r>
              <a:rPr lang="en-US" b="1" i="1" u="sng" dirty="0"/>
              <a:t>NO</a:t>
            </a:r>
            <a:endParaRPr lang="en-US" dirty="0"/>
          </a:p>
          <a:p>
            <a:pPr lvl="1"/>
            <a:r>
              <a:rPr lang="en-US" dirty="0"/>
              <a:t>(Maybe able to determine for some, but not for all)</a:t>
            </a:r>
          </a:p>
          <a:p>
            <a:r>
              <a:rPr lang="en-US" dirty="0"/>
              <a:t>Alan Turing proved this in 1936!</a:t>
            </a:r>
          </a:p>
          <a:p>
            <a:r>
              <a:rPr lang="en-US" b="1" i="1" dirty="0"/>
              <a:t>Halting problem proven to extend to any non-trivial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30976324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A2-D50F-468F-9EE1-F65E5DCF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4857-8DFB-46E2-B284-7FBFECF75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There is no program that can detect all malware</a:t>
            </a:r>
          </a:p>
          <a:p>
            <a:r>
              <a:rPr lang="en-US" sz="2400" dirty="0"/>
              <a:t>Is this just theoretical?</a:t>
            </a:r>
          </a:p>
          <a:p>
            <a:pPr lvl="1"/>
            <a:r>
              <a:rPr lang="en-US" sz="2000" dirty="0"/>
              <a:t>What if we can detect 99.9999999%?</a:t>
            </a:r>
          </a:p>
          <a:p>
            <a:pPr lvl="1"/>
            <a:r>
              <a:rPr lang="en-US" sz="2000" dirty="0"/>
              <a:t>What if we can detect all the “important” threats?</a:t>
            </a:r>
          </a:p>
        </p:txBody>
      </p:sp>
    </p:spTree>
    <p:extLst>
      <p:ext uri="{BB962C8B-B14F-4D97-AF65-F5344CB8AC3E}">
        <p14:creationId xmlns:p14="http://schemas.microsoft.com/office/powerpoint/2010/main" val="910384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9307-5F84-4184-A3CE-D39DEAB7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from 1995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11D7-F76A-459C-BD0A-4AAF1B428C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dirty="0"/>
              <a:t>In 1995, </a:t>
            </a:r>
            <a:r>
              <a:rPr lang="en-US" dirty="0" err="1"/>
              <a:t>Gryaznov</a:t>
            </a:r>
            <a:r>
              <a:rPr lang="en-US" dirty="0"/>
              <a:t> wrote, “Scanners of the year 2000”</a:t>
            </a:r>
          </a:p>
          <a:p>
            <a:r>
              <a:rPr lang="en-US" dirty="0"/>
              <a:t>He discussed Heuristics</a:t>
            </a:r>
          </a:p>
          <a:p>
            <a:r>
              <a:rPr lang="en-US" dirty="0"/>
              <a:t>Specifically mentioned the halting problem, but said:</a:t>
            </a:r>
          </a:p>
          <a:p>
            <a:r>
              <a:rPr lang="en-US" i="1" dirty="0"/>
              <a:t>Fortunately, this does not rule out a possibility of 90 or even 99 per cent reliability. And with the remaining one per cent cases we hopefully shall be able to deal with </a:t>
            </a:r>
            <a:r>
              <a:rPr lang="en-US" dirty="0"/>
              <a:t>using</a:t>
            </a:r>
            <a:r>
              <a:rPr lang="en-US" i="1" dirty="0"/>
              <a:t> our traditional virus signatures scanning technique. </a:t>
            </a:r>
            <a:endParaRPr lang="en-US" dirty="0"/>
          </a:p>
          <a:p>
            <a:endParaRPr lang="en-US" i="1" dirty="0"/>
          </a:p>
          <a:p>
            <a:r>
              <a:rPr lang="en-US" b="1" i="1" u="sng" dirty="0"/>
              <a:t>GRYAZNOV WAS WRONG.</a:t>
            </a:r>
          </a:p>
        </p:txBody>
      </p:sp>
    </p:spTree>
    <p:extLst>
      <p:ext uri="{BB962C8B-B14F-4D97-AF65-F5344CB8AC3E}">
        <p14:creationId xmlns:p14="http://schemas.microsoft.com/office/powerpoint/2010/main" val="943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6B1A-BF1B-4399-AE0F-F952C3A1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B4DC-F88E-43EF-8D48-E3E253D3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Assembly “function calls” don’t really exist</a:t>
            </a:r>
          </a:p>
          <a:p>
            <a:pPr lvl="1"/>
            <a:r>
              <a:rPr lang="en-US" sz="2800" dirty="0"/>
              <a:t>Rather, jump to new location of instructions in the big long list!!! </a:t>
            </a:r>
          </a:p>
          <a:p>
            <a:pPr lvl="1"/>
            <a:r>
              <a:rPr lang="en-US" sz="2800" dirty="0"/>
              <a:t>Save context of old location</a:t>
            </a:r>
          </a:p>
          <a:p>
            <a:pPr lvl="1"/>
            <a:r>
              <a:rPr lang="en-US" sz="2800" dirty="0"/>
              <a:t>Load context for new location</a:t>
            </a:r>
          </a:p>
          <a:p>
            <a:pPr lvl="1"/>
            <a:r>
              <a:rPr lang="en-US" sz="2800" dirty="0"/>
              <a:t>Include information for “returning” (output)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58A3-03F5-449A-86F1-D6F4B46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18-7811-4D26-947F-B2A7024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Gryaznov’s</a:t>
            </a:r>
            <a:r>
              <a:rPr lang="en-US" dirty="0"/>
              <a:t>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AAEA14-B55D-40D7-A75B-1826B66CE150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87617-B28E-4546-B518-72DDED3FA17F}"/>
              </a:ext>
            </a:extLst>
          </p:cNvPr>
          <p:cNvSpPr/>
          <p:nvPr/>
        </p:nvSpPr>
        <p:spPr>
          <a:xfrm>
            <a:off x="2667000" y="2286000"/>
            <a:ext cx="4000500" cy="31242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AE5BB-651A-4DF2-99DC-91F61EDC75A7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327C-3576-460D-AEA2-2E2690E7CEC4}"/>
              </a:ext>
            </a:extLst>
          </p:cNvPr>
          <p:cNvSpPr txBox="1"/>
          <p:nvPr/>
        </p:nvSpPr>
        <p:spPr>
          <a:xfrm>
            <a:off x="6324600" y="5269468"/>
            <a:ext cx="265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Algorithmically Detectable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67DD-7A4A-4565-AB94-07277B4D089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2A887-A5DD-4166-B179-FD8BF5726B1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81600" y="4343400"/>
            <a:ext cx="2471826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3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FB4-8BAE-4628-B6E2-0761874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Doesn’t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BC36-D464-4D49-BE27-4BAE104CC4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 err="1"/>
              <a:t>Gryaznov</a:t>
            </a:r>
            <a:r>
              <a:rPr lang="en-US" dirty="0"/>
              <a:t> treats viruses as if they are created at random</a:t>
            </a:r>
          </a:p>
          <a:p>
            <a:r>
              <a:rPr lang="en-US" dirty="0"/>
              <a:t>Viruses are created by </a:t>
            </a:r>
            <a:r>
              <a:rPr lang="en-US" b="1" i="1" dirty="0"/>
              <a:t>human beings</a:t>
            </a:r>
            <a:endParaRPr lang="en-US" dirty="0"/>
          </a:p>
          <a:p>
            <a:r>
              <a:rPr lang="en-US" dirty="0"/>
              <a:t>If an antivirus writer creates an algorithm, the adversary adjusts</a:t>
            </a:r>
          </a:p>
          <a:p>
            <a:r>
              <a:rPr lang="en-US" dirty="0"/>
              <a:t>The adversary moves into the space not detected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3399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D6-8640-40C3-9BAE-4C8BF4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A181C-5B34-47E9-95F9-4FF20C89CD8B}"/>
              </a:ext>
            </a:extLst>
          </p:cNvPr>
          <p:cNvSpPr/>
          <p:nvPr/>
        </p:nvSpPr>
        <p:spPr>
          <a:xfrm>
            <a:off x="2476500" y="2057400"/>
            <a:ext cx="4191000" cy="3352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C5ED03-1047-48DB-8BAC-DB11F2C160E5}"/>
              </a:ext>
            </a:extLst>
          </p:cNvPr>
          <p:cNvSpPr/>
          <p:nvPr/>
        </p:nvSpPr>
        <p:spPr>
          <a:xfrm>
            <a:off x="3788613" y="3650807"/>
            <a:ext cx="2324100" cy="14478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FE77D-DA73-4E15-8730-F9630B4CB82F}"/>
              </a:ext>
            </a:extLst>
          </p:cNvPr>
          <p:cNvSpPr txBox="1"/>
          <p:nvPr/>
        </p:nvSpPr>
        <p:spPr>
          <a:xfrm>
            <a:off x="494144" y="2101334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Possible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F32C-6A8B-4285-B5EF-A8B96B428486}"/>
              </a:ext>
            </a:extLst>
          </p:cNvPr>
          <p:cNvSpPr txBox="1"/>
          <p:nvPr/>
        </p:nvSpPr>
        <p:spPr>
          <a:xfrm>
            <a:off x="6324600" y="5269468"/>
            <a:ext cx="276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Antivirus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0A1E8-CAC4-4337-BB4B-84C7D3AAE88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645" y="2470666"/>
            <a:ext cx="1340755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E8A8D-85EA-46AD-BE82-D5FEEEC067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48328" y="4930526"/>
            <a:ext cx="2260209" cy="3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94B32B-2E83-4001-8E52-BF734D9C0607}"/>
              </a:ext>
            </a:extLst>
          </p:cNvPr>
          <p:cNvSpPr/>
          <p:nvPr/>
        </p:nvSpPr>
        <p:spPr>
          <a:xfrm>
            <a:off x="3033624" y="2621224"/>
            <a:ext cx="2414676" cy="1447800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 MONTH’S VIRUSES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FD802-E816-4705-9BBD-9319F42247A2}"/>
              </a:ext>
            </a:extLst>
          </p:cNvPr>
          <p:cNvSpPr txBox="1"/>
          <p:nvPr/>
        </p:nvSpPr>
        <p:spPr>
          <a:xfrm>
            <a:off x="6623469" y="2015725"/>
            <a:ext cx="150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Virus Authors </a:t>
            </a:r>
          </a:p>
          <a:p>
            <a:pPr algn="ctr"/>
            <a:r>
              <a:rPr lang="en-US" b="1" i="1" dirty="0"/>
              <a:t>MOVE </a:t>
            </a:r>
            <a:r>
              <a:rPr lang="en-US" dirty="0"/>
              <a:t>in the</a:t>
            </a:r>
          </a:p>
          <a:p>
            <a:pPr algn="ctr"/>
            <a:r>
              <a:rPr lang="en-US" dirty="0"/>
              <a:t>space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F78C4-2ACF-46C6-9406-C7762B1017C7}"/>
              </a:ext>
            </a:extLst>
          </p:cNvPr>
          <p:cNvSpPr/>
          <p:nvPr/>
        </p:nvSpPr>
        <p:spPr>
          <a:xfrm>
            <a:off x="3554143" y="3572266"/>
            <a:ext cx="2324100" cy="1217528"/>
          </a:xfrm>
          <a:prstGeom prst="ellipse">
            <a:avLst/>
          </a:prstGeom>
          <a:solidFill>
            <a:schemeClr val="accent2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MONTH’S VIRUSES</a:t>
            </a:r>
          </a:p>
        </p:txBody>
      </p:sp>
    </p:spTree>
    <p:extLst>
      <p:ext uri="{BB962C8B-B14F-4D97-AF65-F5344CB8AC3E}">
        <p14:creationId xmlns:p14="http://schemas.microsoft.com/office/powerpoint/2010/main" val="31045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E332-6810-62A0-3B9C-DA020D87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“Stack” (Scratch Pad)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07A2-7104-EE41-9798-E1BE3181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Computers need temporary memory for temporary calculations</a:t>
            </a:r>
          </a:p>
          <a:p>
            <a:r>
              <a:rPr lang="en-US" sz="2800" dirty="0"/>
              <a:t>In the “Average” example, it temporarily needed the number count</a:t>
            </a:r>
          </a:p>
          <a:p>
            <a:r>
              <a:rPr lang="en-US" sz="2800" dirty="0"/>
              <a:t>Data like this is stored on “The Stack”</a:t>
            </a:r>
          </a:p>
          <a:p>
            <a:r>
              <a:rPr lang="en-US" sz="2800" dirty="0"/>
              <a:t>It’s a space in memory that “grows”</a:t>
            </a:r>
          </a:p>
        </p:txBody>
      </p:sp>
    </p:spTree>
    <p:extLst>
      <p:ext uri="{BB962C8B-B14F-4D97-AF65-F5344CB8AC3E}">
        <p14:creationId xmlns:p14="http://schemas.microsoft.com/office/powerpoint/2010/main" val="101365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7705-5317-C442-D7E2-8078D05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CCB73-4D28-F395-1FA8-EE6DF29EE0C6}"/>
              </a:ext>
            </a:extLst>
          </p:cNvPr>
          <p:cNvSpPr/>
          <p:nvPr/>
        </p:nvSpPr>
        <p:spPr>
          <a:xfrm>
            <a:off x="2286000" y="36599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“Average”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B517E-770A-7C40-C8BF-0118661363FE}"/>
              </a:ext>
            </a:extLst>
          </p:cNvPr>
          <p:cNvSpPr/>
          <p:nvPr/>
        </p:nvSpPr>
        <p:spPr>
          <a:xfrm>
            <a:off x="2286000" y="30503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D105D-F1F0-D7AF-4365-FC757DBFC4A3}"/>
              </a:ext>
            </a:extLst>
          </p:cNvPr>
          <p:cNvSpPr/>
          <p:nvPr/>
        </p:nvSpPr>
        <p:spPr>
          <a:xfrm>
            <a:off x="2286000" y="4270343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95BD5-A2B5-E234-599B-5EF628017E32}"/>
              </a:ext>
            </a:extLst>
          </p:cNvPr>
          <p:cNvSpPr/>
          <p:nvPr/>
        </p:nvSpPr>
        <p:spPr>
          <a:xfrm>
            <a:off x="2286000" y="48791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“Divide”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31C7A-6CB7-C64B-508C-78D4EE048F8C}"/>
              </a:ext>
            </a:extLst>
          </p:cNvPr>
          <p:cNvSpPr/>
          <p:nvPr/>
        </p:nvSpPr>
        <p:spPr>
          <a:xfrm>
            <a:off x="2286000" y="5488757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E3268-2C5A-2BFA-9165-D19AD9E26AE6}"/>
              </a:ext>
            </a:extLst>
          </p:cNvPr>
          <p:cNvSpPr/>
          <p:nvPr/>
        </p:nvSpPr>
        <p:spPr>
          <a:xfrm>
            <a:off x="2286000" y="2415462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“Sum”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1FFB8-75DA-9B93-EC73-4408A01DC985}"/>
              </a:ext>
            </a:extLst>
          </p:cNvPr>
          <p:cNvSpPr/>
          <p:nvPr/>
        </p:nvSpPr>
        <p:spPr>
          <a:xfrm>
            <a:off x="2286000" y="1805076"/>
            <a:ext cx="1295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96008-AF7E-C947-2C00-886F8D545E6A}"/>
              </a:ext>
            </a:extLst>
          </p:cNvPr>
          <p:cNvSpPr/>
          <p:nvPr/>
        </p:nvSpPr>
        <p:spPr>
          <a:xfrm>
            <a:off x="5791200" y="2414676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A7BA33-F062-DDDC-3B8C-6DF1970FF9DD}"/>
              </a:ext>
            </a:extLst>
          </p:cNvPr>
          <p:cNvSpPr/>
          <p:nvPr/>
        </p:nvSpPr>
        <p:spPr>
          <a:xfrm>
            <a:off x="591532" y="3246027"/>
            <a:ext cx="1676400" cy="1007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7775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GEoAvjVPqRiXvySsAiw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3659</TotalTime>
  <Words>3200</Words>
  <Application>Microsoft Office PowerPoint</Application>
  <PresentationFormat>On-screen Show (4:3)</PresentationFormat>
  <Paragraphs>610</Paragraphs>
  <Slides>72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Roboto Slab</vt:lpstr>
      <vt:lpstr>Retrospect</vt:lpstr>
      <vt:lpstr>Host Vulnerabilities</vt:lpstr>
      <vt:lpstr>Two Broad Subtopics</vt:lpstr>
      <vt:lpstr>Brief Overview to Execution</vt:lpstr>
      <vt:lpstr>Basic Execution </vt:lpstr>
      <vt:lpstr>What is “Control Flow”</vt:lpstr>
      <vt:lpstr>Function Call</vt:lpstr>
      <vt:lpstr>Function Calls?</vt:lpstr>
      <vt:lpstr>The “Stack” (Scratch Pad)</vt:lpstr>
      <vt:lpstr>Average Function Start</vt:lpstr>
      <vt:lpstr>Average Function Create Stack</vt:lpstr>
      <vt:lpstr>Call Sum from Average</vt:lpstr>
      <vt:lpstr>Return from Sum to Average</vt:lpstr>
      <vt:lpstr>Call Divide from Average</vt:lpstr>
      <vt:lpstr>Return from Divide to Average</vt:lpstr>
      <vt:lpstr>Return from Average to ???</vt:lpstr>
      <vt:lpstr>Control Flow Again</vt:lpstr>
      <vt:lpstr>Call Sum from Average</vt:lpstr>
      <vt:lpstr>Returning from Sum</vt:lpstr>
      <vt:lpstr>What are Buffers?</vt:lpstr>
      <vt:lpstr>What are Buffer Overflows?</vt:lpstr>
      <vt:lpstr>Basic Example </vt:lpstr>
      <vt:lpstr>“123456” </vt:lpstr>
      <vt:lpstr>“A”x68 . “\xEF\xBE\xAD\xDE” </vt:lpstr>
      <vt:lpstr>Attackers Exploit These</vt:lpstr>
      <vt:lpstr>Like in the input…</vt:lpstr>
      <vt:lpstr>Recap </vt:lpstr>
      <vt:lpstr>Dealing With Control Flow Violations</vt:lpstr>
      <vt:lpstr>ASLR</vt:lpstr>
      <vt:lpstr>Visualization</vt:lpstr>
      <vt:lpstr>Limitations of ASLR</vt:lpstr>
      <vt:lpstr>Making Violations Less Dangerous</vt:lpstr>
      <vt:lpstr>Finally, Blocking Exploits</vt:lpstr>
      <vt:lpstr>PowerPoint Presentation</vt:lpstr>
      <vt:lpstr>Attacker Oriented Programming?</vt:lpstr>
      <vt:lpstr>“Weird Machines”</vt:lpstr>
      <vt:lpstr>What is a Program?</vt:lpstr>
      <vt:lpstr>State Machine View</vt:lpstr>
      <vt:lpstr>States and User Interactions</vt:lpstr>
      <vt:lpstr>What is a “User”?</vt:lpstr>
      <vt:lpstr>What is “Malicious Code”?</vt:lpstr>
      <vt:lpstr>Common Malware Classes</vt:lpstr>
      <vt:lpstr>Two Primary Components</vt:lpstr>
      <vt:lpstr>Malware History</vt:lpstr>
      <vt:lpstr>1972 Government Report:</vt:lpstr>
      <vt:lpstr>1987: Fred Cohen’s Viruses</vt:lpstr>
      <vt:lpstr>1988: Morris Worm</vt:lpstr>
      <vt:lpstr>Early DOS Viruses</vt:lpstr>
      <vt:lpstr>Impact of Early Viruses</vt:lpstr>
      <vt:lpstr>1995: Concept Macro Virus</vt:lpstr>
      <vt:lpstr>2000: I Love You</vt:lpstr>
      <vt:lpstr>2004: MyDoom</vt:lpstr>
      <vt:lpstr>2005: Sony Rootkit</vt:lpstr>
      <vt:lpstr>Why is the Sony Rootkit So Bad?</vt:lpstr>
      <vt:lpstr>2013: Cryptolocker</vt:lpstr>
      <vt:lpstr>2016: Mirai</vt:lpstr>
      <vt:lpstr>Command and Control Concept</vt:lpstr>
      <vt:lpstr>Malware Defense Strategies</vt:lpstr>
      <vt:lpstr>Identifying Malware</vt:lpstr>
      <vt:lpstr>Classification Approaches</vt:lpstr>
      <vt:lpstr>Early “Anti Virus”</vt:lpstr>
      <vt:lpstr>Virus Advancements</vt:lpstr>
      <vt:lpstr>Polymorphic Virus Diagram</vt:lpstr>
      <vt:lpstr>Anti-virus Arms Race</vt:lpstr>
      <vt:lpstr>Beyond Scanning </vt:lpstr>
      <vt:lpstr>Emulation and Sandboxing</vt:lpstr>
      <vt:lpstr>Malware Scanning</vt:lpstr>
      <vt:lpstr>Enemy: Halting Problem</vt:lpstr>
      <vt:lpstr>In Other Words</vt:lpstr>
      <vt:lpstr>Thoughts from 1995</vt:lpstr>
      <vt:lpstr>Gryaznov’s View</vt:lpstr>
      <vt:lpstr>Why It Doesn’t Work</vt:lpstr>
      <vt:lpstr>Correct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120</cp:revision>
  <dcterms:created xsi:type="dcterms:W3CDTF">2014-01-16T20:48:15Z</dcterms:created>
  <dcterms:modified xsi:type="dcterms:W3CDTF">2022-11-07T23:01:20Z</dcterms:modified>
</cp:coreProperties>
</file>