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5" r:id="rId29"/>
    <p:sldId id="286" r:id="rId30"/>
    <p:sldId id="292" r:id="rId31"/>
    <p:sldId id="290" r:id="rId32"/>
    <p:sldId id="291" r:id="rId33"/>
    <p:sldId id="283" r:id="rId34"/>
    <p:sldId id="284" r:id="rId35"/>
    <p:sldId id="293" r:id="rId36"/>
    <p:sldId id="314" r:id="rId37"/>
    <p:sldId id="315" r:id="rId38"/>
    <p:sldId id="303" r:id="rId39"/>
    <p:sldId id="304" r:id="rId40"/>
    <p:sldId id="305" r:id="rId41"/>
    <p:sldId id="306" r:id="rId42"/>
    <p:sldId id="307" r:id="rId43"/>
    <p:sldId id="308" r:id="rId44"/>
    <p:sldId id="312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0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208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User:Arefin/Internet_Vs_World_wide_we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USA_Flag_Map.svg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tests.org/courses/ccna/part-3-lan-switching-spanning-tree-protocol/switching-services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haryncarlson.typepad.com/living_artfully/2010/01/organizing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fault.com/questions/489149/should-i-dual-home-our-webservers-dmz-internal-network-or-just-do-1-to-1-na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mmons.wikimedia.org/wiki/File:DMZ_network_diagram_2.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5/15/gap-magliette-cina-sbagliata/" TargetMode="External"/><Relationship Id="rId7" Type="http://schemas.openxmlformats.org/officeDocument/2006/relationships/hyperlink" Target="http://mysunshineforeverblogger.blogspot.com/2010_06_01_archive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s://commons.wikimedia.org/wiki/File:USA_Flag_Map.svg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Border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LAW 371</a:t>
            </a:r>
          </a:p>
          <a:p>
            <a:r>
              <a:rPr lang="en-US" dirty="0"/>
              <a:t>Fall 2022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632-898B-44E9-9E8E-DACA8C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create “Borders” on the Internet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B8A1-D06A-4737-A0E0-6D73AEE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9818" y="2560994"/>
            <a:ext cx="9358730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4D106-23E8-4FC3-9B9A-DE63CB1F08D9}"/>
              </a:ext>
            </a:extLst>
          </p:cNvPr>
          <p:cNvSpPr txBox="1"/>
          <p:nvPr/>
        </p:nvSpPr>
        <p:spPr>
          <a:xfrm>
            <a:off x="1533452" y="5662476"/>
            <a:ext cx="935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versity.org/wiki/User:Arefin/Internet_Vs_World_wide_web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2695A-34D1-4C64-B7A1-B5179DB638AA}"/>
              </a:ext>
            </a:extLst>
          </p:cNvPr>
          <p:cNvCxnSpPr>
            <a:cxnSpLocks/>
          </p:cNvCxnSpPr>
          <p:nvPr/>
        </p:nvCxnSpPr>
        <p:spPr>
          <a:xfrm flipV="1">
            <a:off x="5213826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6DD91-03FF-4D25-AE70-BBECA575D05C}"/>
              </a:ext>
            </a:extLst>
          </p:cNvPr>
          <p:cNvSpPr txBox="1"/>
          <p:nvPr/>
        </p:nvSpPr>
        <p:spPr>
          <a:xfrm>
            <a:off x="2702918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D691B-5B65-48A0-95A6-9CA523CA1824}"/>
              </a:ext>
            </a:extLst>
          </p:cNvPr>
          <p:cNvSpPr txBox="1"/>
          <p:nvPr/>
        </p:nvSpPr>
        <p:spPr>
          <a:xfrm>
            <a:off x="8329633" y="617119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LAN #2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EA183-F3D8-481C-9BC8-9F8445094B8F}"/>
              </a:ext>
            </a:extLst>
          </p:cNvPr>
          <p:cNvCxnSpPr>
            <a:cxnSpLocks/>
          </p:cNvCxnSpPr>
          <p:nvPr/>
        </p:nvCxnSpPr>
        <p:spPr>
          <a:xfrm flipV="1">
            <a:off x="6933193" y="2153412"/>
            <a:ext cx="0" cy="44447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328B7-A144-4CA5-A96C-1C4C5A3C4DDE}"/>
              </a:ext>
            </a:extLst>
          </p:cNvPr>
          <p:cNvSpPr txBox="1"/>
          <p:nvPr/>
        </p:nvSpPr>
        <p:spPr>
          <a:xfrm>
            <a:off x="4536337" y="5807315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44976-49B3-45BB-8741-4B29713DE3F5}"/>
              </a:ext>
            </a:extLst>
          </p:cNvPr>
          <p:cNvSpPr txBox="1"/>
          <p:nvPr/>
        </p:nvSpPr>
        <p:spPr>
          <a:xfrm>
            <a:off x="6285355" y="5807224"/>
            <a:ext cx="129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ROUTER</a:t>
            </a:r>
          </a:p>
          <a:p>
            <a:r>
              <a:rPr lang="en-US" b="1" dirty="0"/>
              <a:t>(Gateway)</a:t>
            </a:r>
          </a:p>
        </p:txBody>
      </p:sp>
    </p:spTree>
    <p:extLst>
      <p:ext uri="{BB962C8B-B14F-4D97-AF65-F5344CB8AC3E}">
        <p14:creationId xmlns:p14="http://schemas.microsoft.com/office/powerpoint/2010/main" val="25209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CFEC-125E-4FF8-9AA1-E68D4FD0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Natural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414C-F555-4857-AAA8-86119136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Outside data can only get into a LAN via router</a:t>
            </a:r>
          </a:p>
          <a:p>
            <a:r>
              <a:rPr lang="en-US" sz="2800" dirty="0"/>
              <a:t>We call the routers at the “edges” of a LAN </a:t>
            </a:r>
            <a:r>
              <a:rPr lang="en-US" sz="2800" b="1" i="1" dirty="0"/>
              <a:t>gateways</a:t>
            </a:r>
            <a:endParaRPr lang="en-US" sz="2800" dirty="0"/>
          </a:p>
          <a:p>
            <a:r>
              <a:rPr lang="en-US" sz="2800" dirty="0"/>
              <a:t>Gateways are, therefore, </a:t>
            </a:r>
            <a:r>
              <a:rPr lang="en-US" sz="2800" b="1" i="1" dirty="0"/>
              <a:t>natural chokepoints for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018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Space Transition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</p:spTree>
    <p:extLst>
      <p:ext uri="{BB962C8B-B14F-4D97-AF65-F5344CB8AC3E}">
        <p14:creationId xmlns:p14="http://schemas.microsoft.com/office/powerpoint/2010/main" val="315842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8B3-1091-47F8-94E5-5AB2A75D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u="sng" dirty="0"/>
              <a:t>EVERYTHING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796D-5453-48ED-A487-C2D0E0D0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Security is all about </a:t>
            </a:r>
            <a:r>
              <a:rPr lang="en-US" sz="2800" b="1" i="1" u="sng" dirty="0"/>
              <a:t>context</a:t>
            </a:r>
            <a:r>
              <a:rPr lang="en-US" sz="2800" dirty="0"/>
              <a:t> (REPEAT AFTER ME!)</a:t>
            </a:r>
          </a:p>
          <a:p>
            <a:r>
              <a:rPr lang="en-US" sz="2800" dirty="0"/>
              <a:t>Security has no meaning without context</a:t>
            </a:r>
          </a:p>
          <a:p>
            <a:r>
              <a:rPr lang="en-US" sz="2800" dirty="0"/>
              <a:t>What is secure in one context may not be in another</a:t>
            </a:r>
          </a:p>
          <a:p>
            <a:r>
              <a:rPr lang="en-US" sz="2800" dirty="0"/>
              <a:t>Outside data is </a:t>
            </a:r>
            <a:r>
              <a:rPr lang="en-US" sz="2800" i="1" dirty="0"/>
              <a:t>assumed</a:t>
            </a:r>
            <a:r>
              <a:rPr lang="en-US" sz="2800" dirty="0"/>
              <a:t> to have a different context</a:t>
            </a:r>
          </a:p>
          <a:p>
            <a:r>
              <a:rPr lang="en-US" sz="2800" dirty="0"/>
              <a:t>Reasonable and natural to examine data changing context</a:t>
            </a:r>
          </a:p>
        </p:txBody>
      </p:sp>
    </p:spTree>
    <p:extLst>
      <p:ext uri="{BB962C8B-B14F-4D97-AF65-F5344CB8AC3E}">
        <p14:creationId xmlns:p14="http://schemas.microsoft.com/office/powerpoint/2010/main" val="71964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09EC-0DFE-4BA3-B2BF-E5FE17D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Gateways: Context Change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BFF7946-78AC-4E49-8D84-D069975DAD1D}"/>
              </a:ext>
            </a:extLst>
          </p:cNvPr>
          <p:cNvSpPr/>
          <p:nvPr/>
        </p:nvSpPr>
        <p:spPr>
          <a:xfrm>
            <a:off x="2231136" y="2851961"/>
            <a:ext cx="2541790" cy="206243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A</a:t>
            </a:r>
          </a:p>
          <a:p>
            <a:pPr algn="ctr"/>
            <a:r>
              <a:rPr lang="en-US" b="1" dirty="0"/>
              <a:t>(LAN #1)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2876C4-5BE4-4D8F-AC4B-BB8A824E96BB}"/>
              </a:ext>
            </a:extLst>
          </p:cNvPr>
          <p:cNvSpPr/>
          <p:nvPr/>
        </p:nvSpPr>
        <p:spPr>
          <a:xfrm>
            <a:off x="7419074" y="2851960"/>
            <a:ext cx="2541790" cy="2062435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SPACE B</a:t>
            </a:r>
          </a:p>
          <a:p>
            <a:pPr algn="ctr"/>
            <a:r>
              <a:rPr lang="en-US" b="1" dirty="0"/>
              <a:t>(LAN #2)</a:t>
            </a:r>
          </a:p>
          <a:p>
            <a:pPr algn="ctr"/>
            <a:endParaRPr lang="en-US" b="1" dirty="0"/>
          </a:p>
          <a:p>
            <a:pPr algn="ctr"/>
            <a:r>
              <a:rPr lang="en-US" b="1" i="1" dirty="0"/>
              <a:t>CONTEXT!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E17FF14-B331-47B9-A816-D4A5358E4EE9}"/>
              </a:ext>
            </a:extLst>
          </p:cNvPr>
          <p:cNvSpPr/>
          <p:nvPr/>
        </p:nvSpPr>
        <p:spPr>
          <a:xfrm>
            <a:off x="4271771" y="3260035"/>
            <a:ext cx="3559037" cy="1020031"/>
          </a:xfrm>
          <a:prstGeom prst="leftRightArrow">
            <a:avLst/>
          </a:prstGeom>
          <a:gradFill flip="none" rotWithShape="1">
            <a:gsLst>
              <a:gs pos="0">
                <a:srgbClr val="9BAF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CONTEXT CHANGE!</a:t>
            </a:r>
          </a:p>
        </p:txBody>
      </p:sp>
    </p:spTree>
    <p:extLst>
      <p:ext uri="{BB962C8B-B14F-4D97-AF65-F5344CB8AC3E}">
        <p14:creationId xmlns:p14="http://schemas.microsoft.com/office/powerpoint/2010/main" val="17060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D4D-078C-4857-91E6-0D04BC92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Firewall: Gateway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E1A-DBD3-4AFD-B304-EA09DA024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a “firewall”?</a:t>
            </a:r>
          </a:p>
          <a:p>
            <a:r>
              <a:rPr lang="en-US" sz="2800" dirty="0"/>
              <a:t>Informally: any security-enforcement on data transit</a:t>
            </a:r>
          </a:p>
          <a:p>
            <a:r>
              <a:rPr lang="en-US" sz="2800" dirty="0"/>
              <a:t>(most commonly at the gateway)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D339-B37F-43B1-B2B7-AFBD37B0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433-BFC8-4787-BEB3-C6C18C2B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b="1" dirty="0"/>
              <a:t>Juniper</a:t>
            </a:r>
            <a:r>
              <a:rPr lang="en-US" sz="2800" dirty="0"/>
              <a:t>: “control over applications, users, and content to stop advanced cyber-threats”</a:t>
            </a:r>
          </a:p>
          <a:p>
            <a:endParaRPr lang="en-US" sz="2800" dirty="0"/>
          </a:p>
          <a:p>
            <a:r>
              <a:rPr lang="en-US" sz="2800" b="1" dirty="0"/>
              <a:t>PAN</a:t>
            </a:r>
            <a:r>
              <a:rPr lang="en-US" sz="2800" dirty="0"/>
              <a:t>: “Instantly find and stop attacks with a fully automated platform”</a:t>
            </a:r>
          </a:p>
          <a:p>
            <a:endParaRPr lang="en-US" sz="2800" dirty="0"/>
          </a:p>
          <a:p>
            <a:r>
              <a:rPr lang="en-US" sz="2800" b="1" dirty="0"/>
              <a:t>Cisco</a:t>
            </a:r>
            <a:r>
              <a:rPr lang="en-US" sz="2800" dirty="0"/>
              <a:t>: “Prevent breaches, get deep visibility to detect and stop threats fast”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6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6E0-8A2B-4AC2-B1F7-A1E4F0E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Marketing. Think </a:t>
            </a:r>
            <a:r>
              <a:rPr lang="en-US" b="1" i="1" dirty="0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4617-81D9-484A-AD5D-3CB22AB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Ross Anderson’s framework from </a:t>
            </a:r>
            <a:r>
              <a:rPr lang="en-US" sz="2800" b="1" i="1" u="sng" dirty="0"/>
              <a:t>Security Engineering</a:t>
            </a:r>
            <a:endParaRPr lang="en-US" sz="2800" dirty="0"/>
          </a:p>
          <a:p>
            <a:pPr lvl="1"/>
            <a:r>
              <a:rPr lang="en-US" sz="2400" dirty="0"/>
              <a:t>Policy: 		</a:t>
            </a:r>
            <a:r>
              <a:rPr lang="en-US" sz="2400" b="1" i="1" u="sng" dirty="0"/>
              <a:t>WHAT</a:t>
            </a:r>
            <a:r>
              <a:rPr lang="en-US" sz="2400" dirty="0"/>
              <a:t> you’re supposed to achieve</a:t>
            </a:r>
          </a:p>
          <a:p>
            <a:pPr lvl="1"/>
            <a:r>
              <a:rPr lang="en-US" sz="2400" dirty="0"/>
              <a:t>Mechanism: 	</a:t>
            </a:r>
            <a:r>
              <a:rPr lang="en-US" sz="2400" b="1" i="1" u="sng" dirty="0"/>
              <a:t>HOW</a:t>
            </a:r>
            <a:r>
              <a:rPr lang="en-US" sz="2400" dirty="0"/>
              <a:t> you’re supposed to achieve it</a:t>
            </a:r>
          </a:p>
          <a:p>
            <a:pPr lvl="1"/>
            <a:r>
              <a:rPr lang="en-US" sz="2400" dirty="0"/>
              <a:t>Assurance: 	</a:t>
            </a:r>
            <a:r>
              <a:rPr lang="en-US" sz="2400" b="1" i="1" u="sng" dirty="0"/>
              <a:t>RELIABILITY</a:t>
            </a:r>
            <a:r>
              <a:rPr lang="en-US" sz="2400" dirty="0"/>
              <a:t> of the mechanism</a:t>
            </a:r>
          </a:p>
          <a:p>
            <a:pPr lvl="1"/>
            <a:r>
              <a:rPr lang="en-US" sz="2400" dirty="0"/>
              <a:t>Incentives:</a:t>
            </a:r>
            <a:r>
              <a:rPr lang="en-US" sz="2400" b="1" dirty="0"/>
              <a:t> 	</a:t>
            </a:r>
            <a:r>
              <a:rPr lang="en-US" sz="2400" b="1" i="1" u="sng" dirty="0"/>
              <a:t>MOTIVES</a:t>
            </a:r>
            <a:r>
              <a:rPr lang="en-US" sz="2400" dirty="0"/>
              <a:t> of defenders and attackers</a:t>
            </a:r>
          </a:p>
        </p:txBody>
      </p:sp>
    </p:spTree>
    <p:extLst>
      <p:ext uri="{BB962C8B-B14F-4D97-AF65-F5344CB8AC3E}">
        <p14:creationId xmlns:p14="http://schemas.microsoft.com/office/powerpoint/2010/main" val="11487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6CE-8DBA-4B3C-8476-C121E9A0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</a:t>
            </a:r>
            <a:br>
              <a:rPr lang="en-US" dirty="0"/>
            </a:br>
            <a:r>
              <a:rPr lang="en-US" i="1" dirty="0"/>
              <a:t>Policy and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1A-6637-457C-9E9E-C2B26089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is not a security engineering class</a:t>
            </a:r>
          </a:p>
          <a:p>
            <a:r>
              <a:rPr lang="en-US" sz="2800" dirty="0"/>
              <a:t>But we will use it to help us frame how we look at security</a:t>
            </a:r>
          </a:p>
          <a:p>
            <a:r>
              <a:rPr lang="en-US" sz="2800" dirty="0"/>
              <a:t>PAY SPECIAL ATTENTION TO </a:t>
            </a:r>
            <a:r>
              <a:rPr lang="en-US" sz="2800" b="1" i="1" dirty="0"/>
              <a:t>POLICY</a:t>
            </a:r>
            <a:r>
              <a:rPr lang="en-US" sz="2800" dirty="0"/>
              <a:t> vs. </a:t>
            </a:r>
            <a:r>
              <a:rPr lang="en-US" sz="2800" b="1" i="1" dirty="0"/>
              <a:t>MECHANISM</a:t>
            </a:r>
            <a:endParaRPr lang="en-US" sz="2800" dirty="0"/>
          </a:p>
          <a:p>
            <a:pPr lvl="1"/>
            <a:r>
              <a:rPr lang="en-US" sz="2400" dirty="0"/>
              <a:t>Policy is WHAT you want</a:t>
            </a:r>
          </a:p>
          <a:p>
            <a:pPr lvl="1"/>
            <a:r>
              <a:rPr lang="en-US" sz="2400" dirty="0"/>
              <a:t>Mechanism is HOW you do it</a:t>
            </a:r>
          </a:p>
        </p:txBody>
      </p:sp>
    </p:spTree>
    <p:extLst>
      <p:ext uri="{BB962C8B-B14F-4D97-AF65-F5344CB8AC3E}">
        <p14:creationId xmlns:p14="http://schemas.microsoft.com/office/powerpoint/2010/main" val="364937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99FB-EFA2-4D76-A0AD-EC27F403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Firewalls:</a:t>
            </a:r>
            <a:br>
              <a:rPr lang="en-US" dirty="0"/>
            </a:br>
            <a:r>
              <a:rPr lang="en-US" dirty="0"/>
              <a:t>Policy and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912F-ACE6-44D8-80E8-C2EF6CB3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Firewalls are MECHANISMS for enforcing certain network security POLICIES</a:t>
            </a:r>
          </a:p>
          <a:p>
            <a:pPr lvl="1"/>
            <a:r>
              <a:rPr lang="en-US" sz="2400" dirty="0"/>
              <a:t>Borders are natural places to </a:t>
            </a:r>
            <a:r>
              <a:rPr lang="en-US" sz="2400" b="1" i="1" dirty="0"/>
              <a:t>want</a:t>
            </a:r>
            <a:r>
              <a:rPr lang="en-US" sz="2400" dirty="0"/>
              <a:t> a policy</a:t>
            </a:r>
          </a:p>
          <a:p>
            <a:pPr lvl="1"/>
            <a:r>
              <a:rPr lang="en-US" sz="2400" dirty="0"/>
              <a:t>Borders are also an easy place to </a:t>
            </a:r>
            <a:r>
              <a:rPr lang="en-US" sz="2400" b="1" i="1" dirty="0"/>
              <a:t>enforce</a:t>
            </a:r>
            <a:r>
              <a:rPr lang="en-US" sz="2400" dirty="0"/>
              <a:t> some policies</a:t>
            </a:r>
          </a:p>
          <a:p>
            <a:pPr lvl="1"/>
            <a:r>
              <a:rPr lang="en-US" sz="2400" dirty="0"/>
              <a:t>BUT DON’T CONFUSE THE TWO!</a:t>
            </a:r>
          </a:p>
        </p:txBody>
      </p:sp>
    </p:spTree>
    <p:extLst>
      <p:ext uri="{BB962C8B-B14F-4D97-AF65-F5344CB8AC3E}">
        <p14:creationId xmlns:p14="http://schemas.microsoft.com/office/powerpoint/2010/main" val="16432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“Spaces”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9A7F450-FDFA-4C4B-84F0-1F484909311E}"/>
              </a:ext>
            </a:extLst>
          </p:cNvPr>
          <p:cNvSpPr/>
          <p:nvPr/>
        </p:nvSpPr>
        <p:spPr>
          <a:xfrm>
            <a:off x="6509561" y="4213491"/>
            <a:ext cx="3089624" cy="2018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B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53D5ED-5DDB-4A6C-B7E4-C7513B2FE589}"/>
              </a:ext>
            </a:extLst>
          </p:cNvPr>
          <p:cNvSpPr/>
          <p:nvPr/>
        </p:nvSpPr>
        <p:spPr>
          <a:xfrm>
            <a:off x="2158441" y="2581402"/>
            <a:ext cx="3089624" cy="2018125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BB42-5DAB-4E89-8057-1D80B7A0F657}"/>
              </a:ext>
            </a:extLst>
          </p:cNvPr>
          <p:cNvSpPr txBox="1"/>
          <p:nvPr/>
        </p:nvSpPr>
        <p:spPr>
          <a:xfrm>
            <a:off x="6231616" y="2459843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“Space” is not a technical term.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B9DAA-A231-4BC0-BABB-8AD1FAE5C633}"/>
              </a:ext>
            </a:extLst>
          </p:cNvPr>
          <p:cNvSpPr txBox="1"/>
          <p:nvPr/>
        </p:nvSpPr>
        <p:spPr>
          <a:xfrm>
            <a:off x="6557228" y="3168396"/>
            <a:ext cx="45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use it to represent the concept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3070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B04-BF72-4BC8-B95B-75E239B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“Security” is a Meaningless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C92D-4D7F-4AF0-BC8A-DCB04ED1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Firewalls, like other mechanisms, don’t “create security”</a:t>
            </a:r>
          </a:p>
          <a:p>
            <a:r>
              <a:rPr lang="en-US" sz="2800" dirty="0"/>
              <a:t>Consider the marketing descriptions</a:t>
            </a:r>
          </a:p>
          <a:p>
            <a:pPr lvl="1"/>
            <a:r>
              <a:rPr lang="en-US" sz="2400" dirty="0"/>
              <a:t>What is a “threat”?</a:t>
            </a:r>
          </a:p>
          <a:p>
            <a:pPr lvl="1"/>
            <a:r>
              <a:rPr lang="en-US" sz="2400" dirty="0"/>
              <a:t>What does it mean to “block”?</a:t>
            </a:r>
          </a:p>
          <a:p>
            <a:pPr lvl="1"/>
            <a:r>
              <a:rPr lang="en-US" sz="2400" dirty="0"/>
              <a:t>What is an “attack”?</a:t>
            </a:r>
          </a:p>
          <a:p>
            <a:r>
              <a:rPr lang="en-US" sz="2800" dirty="0"/>
              <a:t>How would you even evaluate these claims?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2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5DF0-117E-4129-BA7B-CB42AAF8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E930-A85C-4CDB-B772-6615AC28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Firewalls are ONLY useful to the extent they enforce policy</a:t>
            </a:r>
          </a:p>
          <a:p>
            <a:r>
              <a:rPr lang="en-US" sz="2800" dirty="0"/>
              <a:t>Corollary: Policies come BEFORE firewalls</a:t>
            </a:r>
          </a:p>
          <a:p>
            <a:r>
              <a:rPr lang="en-US" sz="2800" dirty="0"/>
              <a:t>What security policies might you like to have?</a:t>
            </a:r>
          </a:p>
          <a:p>
            <a:r>
              <a:rPr lang="en-US" sz="2800" dirty="0"/>
              <a:t>How well do firewall enforce these?</a:t>
            </a:r>
          </a:p>
        </p:txBody>
      </p:sp>
    </p:spTree>
    <p:extLst>
      <p:ext uri="{BB962C8B-B14F-4D97-AF65-F5344CB8AC3E}">
        <p14:creationId xmlns:p14="http://schemas.microsoft.com/office/powerpoint/2010/main" val="129283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9D1-BB36-4CD8-838D-4EB9E5F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E952-DEDC-4FEC-9255-3D2AB88A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Policy #1: Only authorized software can enter the network</a:t>
            </a:r>
          </a:p>
          <a:p>
            <a:pPr lvl="1"/>
            <a:r>
              <a:rPr lang="en-US" sz="2800" dirty="0"/>
              <a:t>Policy #2: Only authorized external network access</a:t>
            </a:r>
          </a:p>
          <a:p>
            <a:pPr lvl="1"/>
            <a:r>
              <a:rPr lang="en-US" sz="2800" dirty="0"/>
              <a:t>Policy #3: Only authorized published resources</a:t>
            </a:r>
          </a:p>
          <a:p>
            <a:pPr lvl="1"/>
            <a:r>
              <a:rPr lang="en-US" sz="2800" dirty="0"/>
              <a:t>Policy #4: Authorized resources remain available</a:t>
            </a:r>
          </a:p>
          <a:p>
            <a:pPr marL="27432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NOTE:</a:t>
            </a:r>
          </a:p>
          <a:p>
            <a:pPr lvl="2"/>
            <a:r>
              <a:rPr lang="en-US" sz="2600" dirty="0"/>
              <a:t>External access means LAN user connecting to Internet</a:t>
            </a:r>
          </a:p>
          <a:p>
            <a:pPr lvl="2"/>
            <a:r>
              <a:rPr lang="en-US" sz="2600" dirty="0"/>
              <a:t>Published resources means Internet connecting to LAN</a:t>
            </a:r>
          </a:p>
        </p:txBody>
      </p:sp>
    </p:spTree>
    <p:extLst>
      <p:ext uri="{BB962C8B-B14F-4D97-AF65-F5344CB8AC3E}">
        <p14:creationId xmlns:p14="http://schemas.microsoft.com/office/powerpoint/2010/main" val="20323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7382-094C-45D0-AF66-0551AB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Firewalls: </a:t>
            </a:r>
            <a:br>
              <a:rPr lang="en-US" dirty="0"/>
            </a:br>
            <a:r>
              <a:rPr lang="en-US" dirty="0"/>
              <a:t>Layer-3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0534-9CFF-41EB-B9FD-3A821319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first firewalls were LAYER 3 (IP level)</a:t>
            </a:r>
          </a:p>
          <a:p>
            <a:r>
              <a:rPr lang="en-US" sz="2800" dirty="0"/>
              <a:t>Could only block bad IP addresses!</a:t>
            </a:r>
          </a:p>
          <a:p>
            <a:r>
              <a:rPr lang="en-US" sz="2800" dirty="0"/>
              <a:t>Layer-3 filtering can only indirectly enforce</a:t>
            </a:r>
          </a:p>
          <a:p>
            <a:pPr lvl="1"/>
            <a:r>
              <a:rPr lang="en-US" sz="2400" dirty="0"/>
              <a:t>Policy #1 by blocking access to </a:t>
            </a:r>
            <a:r>
              <a:rPr lang="en-US" sz="2400" b="1" i="1" dirty="0"/>
              <a:t>probably</a:t>
            </a:r>
            <a:r>
              <a:rPr lang="en-US" sz="2400" dirty="0"/>
              <a:t> dangerous computers</a:t>
            </a:r>
          </a:p>
          <a:p>
            <a:pPr lvl="1"/>
            <a:r>
              <a:rPr lang="en-US" sz="2400" dirty="0"/>
              <a:t>Policy #2 by blocking outbound requests to unauthorized IP’s</a:t>
            </a:r>
          </a:p>
          <a:p>
            <a:pPr lvl="1"/>
            <a:r>
              <a:rPr lang="en-US" sz="2400" dirty="0"/>
              <a:t>Policy #3 by blocking inbound requests to unauthorized servers</a:t>
            </a:r>
          </a:p>
          <a:p>
            <a:pPr lvl="1"/>
            <a:r>
              <a:rPr lang="en-US" sz="2400" dirty="0"/>
              <a:t>(Maybe some Policy #4?)</a:t>
            </a:r>
          </a:p>
        </p:txBody>
      </p:sp>
    </p:spTree>
    <p:extLst>
      <p:ext uri="{BB962C8B-B14F-4D97-AF65-F5344CB8AC3E}">
        <p14:creationId xmlns:p14="http://schemas.microsoft.com/office/powerpoint/2010/main" val="37143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855-3288-4830-A50F-942177B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Layer-3 Enforcement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900EB-C127-4E80-A8E1-65ACA7260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9653" y="2463997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DFB704-C96C-4FEC-9BBF-1D0A3412E4D4}"/>
              </a:ext>
            </a:extLst>
          </p:cNvPr>
          <p:cNvSpPr/>
          <p:nvPr/>
        </p:nvSpPr>
        <p:spPr>
          <a:xfrm>
            <a:off x="4800600" y="3289852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A1473-2081-4EEA-B9C2-F41B84EB7A79}"/>
              </a:ext>
            </a:extLst>
          </p:cNvPr>
          <p:cNvSpPr txBox="1"/>
          <p:nvPr/>
        </p:nvSpPr>
        <p:spPr>
          <a:xfrm>
            <a:off x="6743700" y="5103743"/>
            <a:ext cx="421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Router/Firewall</a:t>
            </a:r>
          </a:p>
          <a:p>
            <a:r>
              <a:rPr lang="en-US" dirty="0"/>
              <a:t> -&gt; Has to inspect the IP packet for routing</a:t>
            </a:r>
          </a:p>
          <a:p>
            <a:r>
              <a:rPr lang="en-US" dirty="0"/>
              <a:t> -&gt; Will drop packets from “bad” addresses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87CFA-AD63-4512-9170-FCFD0737FD4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42808" y="4497406"/>
            <a:ext cx="500892" cy="10680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6E9E-D980-434D-83AF-19012AAE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 </a:t>
            </a:r>
            <a:br>
              <a:rPr lang="en-US" dirty="0"/>
            </a:br>
            <a:r>
              <a:rPr lang="en-US" dirty="0"/>
              <a:t>(Packet Filter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94-F9DA-4B22-AF6D-CE37AB6F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People quickly realized that IP-layer was weak enforcement</a:t>
            </a:r>
          </a:p>
          <a:p>
            <a:r>
              <a:rPr lang="en-US" sz="2800" dirty="0"/>
              <a:t>Examining TCP packets made enforcement better</a:t>
            </a:r>
          </a:p>
          <a:p>
            <a:pPr lvl="1"/>
            <a:r>
              <a:rPr lang="en-US" sz="2400" dirty="0"/>
              <a:t>TCP ports </a:t>
            </a:r>
            <a:r>
              <a:rPr lang="en-US" sz="2400" b="1" i="1" dirty="0"/>
              <a:t>typically</a:t>
            </a:r>
            <a:r>
              <a:rPr lang="en-US" sz="2400" dirty="0"/>
              <a:t> represented a specific service</a:t>
            </a:r>
          </a:p>
          <a:p>
            <a:r>
              <a:rPr lang="en-US" sz="2800" dirty="0"/>
              <a:t>Policy enforcement mechanism improvements:</a:t>
            </a:r>
          </a:p>
          <a:p>
            <a:pPr lvl="1"/>
            <a:r>
              <a:rPr lang="en-US" sz="2400" dirty="0"/>
              <a:t>Policy #2 by blocking access to unauthorized outbound </a:t>
            </a:r>
            <a:r>
              <a:rPr lang="en-US" sz="2400" i="1" dirty="0"/>
              <a:t>ports</a:t>
            </a:r>
            <a:endParaRPr lang="en-US" sz="2400" dirty="0"/>
          </a:p>
          <a:p>
            <a:pPr lvl="1"/>
            <a:r>
              <a:rPr lang="en-US" sz="2400" dirty="0"/>
              <a:t>Policy #3 by blocking access to unauthorized inbound 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AF3-2DD9-4C22-9D7C-92DDC3F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Firewall</a:t>
            </a:r>
            <a:br>
              <a:rPr lang="en-US" dirty="0"/>
            </a:br>
            <a:r>
              <a:rPr lang="en-US" dirty="0"/>
              <a:t>(Stateful)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A4-B600-496E-9580-391BE6C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Layer-4 packets also reveal </a:t>
            </a:r>
            <a:r>
              <a:rPr lang="en-US" sz="2800" i="1" dirty="0"/>
              <a:t>connection state</a:t>
            </a:r>
            <a:endParaRPr lang="en-US" sz="2800" dirty="0"/>
          </a:p>
          <a:p>
            <a:r>
              <a:rPr lang="en-US" sz="2800" dirty="0"/>
              <a:t>Some malicious packets violate TCP rules, for example</a:t>
            </a:r>
          </a:p>
          <a:p>
            <a:r>
              <a:rPr lang="en-US" sz="2800" dirty="0"/>
              <a:t>Layer-4 firewalls could also keep track of TCP sessions</a:t>
            </a:r>
          </a:p>
          <a:p>
            <a:r>
              <a:rPr lang="en-US" sz="2800" dirty="0"/>
              <a:t>Better enforcement of policy #4</a:t>
            </a:r>
          </a:p>
          <a:p>
            <a:pPr lvl="1"/>
            <a:r>
              <a:rPr lang="en-US" sz="2400" dirty="0"/>
              <a:t>Block malicious network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DA1D-252B-4904-9AA7-184B3EC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Layer-4 Still Layer-3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7679-E4FA-4D4D-86A9-089D2484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Important. </a:t>
            </a:r>
          </a:p>
          <a:p>
            <a:r>
              <a:rPr lang="en-US" dirty="0"/>
              <a:t>Just because a router is doing L3 routing doesn’t mean it cant look at L4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48DD9-DF99-4B73-9DD0-F6863A4E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923" y="3845536"/>
            <a:ext cx="6462643" cy="21834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A05F664-3C1D-44C5-B7E7-B5F4D2798923}"/>
              </a:ext>
            </a:extLst>
          </p:cNvPr>
          <p:cNvSpPr/>
          <p:nvPr/>
        </p:nvSpPr>
        <p:spPr>
          <a:xfrm>
            <a:off x="2638839" y="4735996"/>
            <a:ext cx="1689652" cy="1414737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01C9-7E0D-4A30-80D3-0D9248FBAB9A}"/>
              </a:ext>
            </a:extLst>
          </p:cNvPr>
          <p:cNvSpPr txBox="1"/>
          <p:nvPr/>
        </p:nvSpPr>
        <p:spPr>
          <a:xfrm>
            <a:off x="7446077" y="4816697"/>
            <a:ext cx="380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Router/Firewall can examine </a:t>
            </a:r>
            <a:r>
              <a:rPr lang="en-US" b="1" i="1" u="sng" dirty="0"/>
              <a:t>any</a:t>
            </a:r>
            <a:r>
              <a:rPr lang="en-US" dirty="0"/>
              <a:t> data,</a:t>
            </a:r>
          </a:p>
          <a:p>
            <a:pPr algn="ctr"/>
            <a:r>
              <a:rPr lang="en-US" dirty="0"/>
              <a:t>not just data used for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5E545C-E1B5-48C3-B788-D7E5575E847F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4328491" y="5139863"/>
            <a:ext cx="3117586" cy="3035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BED-77FE-4485-8867-3FFCE65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F3-2DB5-4CEF-831E-28F2C794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L7 firewalls examine application data</a:t>
            </a:r>
          </a:p>
          <a:p>
            <a:pPr lvl="1"/>
            <a:r>
              <a:rPr lang="en-US" sz="2600" dirty="0"/>
              <a:t>Specifically look at data, and not just headers!</a:t>
            </a:r>
          </a:p>
          <a:p>
            <a:pPr lvl="1"/>
            <a:r>
              <a:rPr lang="en-US" sz="2600" dirty="0"/>
              <a:t>Can “reassemble” data from more than one packet</a:t>
            </a:r>
          </a:p>
          <a:p>
            <a:r>
              <a:rPr lang="en-US" sz="2800" dirty="0"/>
              <a:t>Even more “stateful”</a:t>
            </a:r>
          </a:p>
        </p:txBody>
      </p:sp>
    </p:spTree>
    <p:extLst>
      <p:ext uri="{BB962C8B-B14F-4D97-AF65-F5344CB8AC3E}">
        <p14:creationId xmlns:p14="http://schemas.microsoft.com/office/powerpoint/2010/main" val="371436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D17-6773-4A97-8E43-EB93B8D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Motivations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1B-9CAF-43D2-9462-97156787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Application firewalls go back to 1991!!</a:t>
            </a:r>
          </a:p>
          <a:p>
            <a:r>
              <a:rPr lang="en-US" sz="2800" dirty="0"/>
              <a:t>Idea: Firewalls should </a:t>
            </a:r>
            <a:r>
              <a:rPr lang="en-US" sz="2800" b="1" i="1" dirty="0"/>
              <a:t>understand </a:t>
            </a:r>
            <a:r>
              <a:rPr lang="en-US" sz="2800" dirty="0"/>
              <a:t>application traffic.</a:t>
            </a:r>
          </a:p>
          <a:p>
            <a:r>
              <a:rPr lang="en-US" sz="2800" dirty="0"/>
              <a:t>Example: File Transfer Protocol</a:t>
            </a:r>
          </a:p>
          <a:p>
            <a:pPr lvl="1"/>
            <a:r>
              <a:rPr lang="en-US" sz="2400" dirty="0"/>
              <a:t>Scan FTP data for the logged-in user</a:t>
            </a:r>
          </a:p>
          <a:p>
            <a:pPr lvl="1"/>
            <a:r>
              <a:rPr lang="en-US" sz="2400" dirty="0"/>
              <a:t>Scan FTP data for operations (upload/download)</a:t>
            </a:r>
          </a:p>
          <a:p>
            <a:pPr lvl="1"/>
            <a:r>
              <a:rPr lang="en-US" sz="2400" dirty="0"/>
              <a:t>Control which users can upload or download</a:t>
            </a:r>
          </a:p>
          <a:p>
            <a:pPr lvl="1"/>
            <a:r>
              <a:rPr lang="en-US" sz="2400" dirty="0"/>
              <a:t>Fine-grained application controls</a:t>
            </a:r>
          </a:p>
        </p:txBody>
      </p:sp>
    </p:spTree>
    <p:extLst>
      <p:ext uri="{BB962C8B-B14F-4D97-AF65-F5344CB8AC3E}">
        <p14:creationId xmlns:p14="http://schemas.microsoft.com/office/powerpoint/2010/main" val="14196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298-272C-4B36-BBF4-C982C2B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Physical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30D76-7F71-492E-9BB6-8857D8B2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60051" y="2642941"/>
            <a:ext cx="2783368" cy="203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EA2FC-D281-4E8E-BE0F-E8DC0091CE6A}"/>
              </a:ext>
            </a:extLst>
          </p:cNvPr>
          <p:cNvSpPr txBox="1"/>
          <p:nvPr/>
        </p:nvSpPr>
        <p:spPr>
          <a:xfrm>
            <a:off x="1414010" y="7043112"/>
            <a:ext cx="278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wired.it/attualita/politica/2018/05/15/gap-magliette-cina-sbagliata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B9908-75B6-4A11-A602-C1A7E8850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06271" y="4559985"/>
            <a:ext cx="2674721" cy="16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0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75E8-3E53-4E88-8F10-CAF7B549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Motivation for 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AA00-E4AB-4F87-827D-56004E5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past decades, need for L7 scanning has increased</a:t>
            </a:r>
          </a:p>
          <a:p>
            <a:r>
              <a:rPr lang="en-US" sz="2800" dirty="0"/>
              <a:t>L3/L4 enforcement is rough guess (e.g., based on IP/port)</a:t>
            </a:r>
          </a:p>
          <a:p>
            <a:r>
              <a:rPr lang="en-US" sz="2800" dirty="0"/>
              <a:t>What stops an attacker from using a different port number?</a:t>
            </a:r>
          </a:p>
          <a:p>
            <a:r>
              <a:rPr lang="en-US" sz="2800" dirty="0"/>
              <a:t>L7 scanning can block web traffic even on different port</a:t>
            </a:r>
          </a:p>
          <a:p>
            <a:r>
              <a:rPr lang="en-US" sz="2800" dirty="0"/>
              <a:t>Can also scan for viruses, malicious data</a:t>
            </a:r>
          </a:p>
          <a:p>
            <a:r>
              <a:rPr lang="en-US" sz="2800" dirty="0"/>
              <a:t>(Better for all 4 policies!!!)</a:t>
            </a:r>
          </a:p>
        </p:txBody>
      </p:sp>
    </p:spTree>
    <p:extLst>
      <p:ext uri="{BB962C8B-B14F-4D97-AF65-F5344CB8AC3E}">
        <p14:creationId xmlns:p14="http://schemas.microsoft.com/office/powerpoint/2010/main" val="331601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655-1F9C-4F5E-B97D-043BB4E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507B-A784-43F3-BA3B-F6D97358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the 90’s, firewalls also supported their own services</a:t>
            </a:r>
          </a:p>
          <a:p>
            <a:r>
              <a:rPr lang="en-US" sz="2800" dirty="0"/>
              <a:t>Users could log-in to the firewall</a:t>
            </a:r>
          </a:p>
          <a:p>
            <a:r>
              <a:rPr lang="en-US" sz="2800" dirty="0"/>
              <a:t>The logging-in process could map a </a:t>
            </a:r>
          </a:p>
          <a:p>
            <a:pPr lvl="1"/>
            <a:r>
              <a:rPr lang="en-US" sz="2400" dirty="0"/>
              <a:t>user-name to an IP address (computer)</a:t>
            </a:r>
          </a:p>
          <a:p>
            <a:pPr lvl="1"/>
            <a:r>
              <a:rPr lang="en-US" sz="2400" dirty="0"/>
              <a:t>Or even a special connection like VPN</a:t>
            </a:r>
          </a:p>
        </p:txBody>
      </p:sp>
    </p:spTree>
    <p:extLst>
      <p:ext uri="{BB962C8B-B14F-4D97-AF65-F5344CB8AC3E}">
        <p14:creationId xmlns:p14="http://schemas.microsoft.com/office/powerpoint/2010/main" val="242292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B6A-31A6-4046-AE68-2945851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Policy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EA76-1C5E-4C79-8418-F7D7ADF6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+ Application Scanning even more granular</a:t>
            </a:r>
          </a:p>
          <a:p>
            <a:r>
              <a:rPr lang="en-US" sz="2800" dirty="0"/>
              <a:t>Resource access can now be user specific</a:t>
            </a:r>
          </a:p>
          <a:p>
            <a:pPr lvl="1"/>
            <a:r>
              <a:rPr lang="en-US" sz="2400" dirty="0"/>
              <a:t>User X can connect to specific external website</a:t>
            </a:r>
          </a:p>
        </p:txBody>
      </p:sp>
    </p:spTree>
    <p:extLst>
      <p:ext uri="{BB962C8B-B14F-4D97-AF65-F5344CB8AC3E}">
        <p14:creationId xmlns:p14="http://schemas.microsoft.com/office/powerpoint/2010/main" val="202959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2B8A-2A1C-442C-AEB1-04CCC4E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have an L2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86E5-5062-49F4-917B-D0D85E04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316" y="2407654"/>
            <a:ext cx="5285367" cy="420186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E3B3A2A-FBE3-43CF-BB1A-72983BAF1D25}"/>
              </a:ext>
            </a:extLst>
          </p:cNvPr>
          <p:cNvSpPr/>
          <p:nvPr/>
        </p:nvSpPr>
        <p:spPr>
          <a:xfrm>
            <a:off x="5173317" y="3906079"/>
            <a:ext cx="1699592" cy="1172818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11A2-32F9-4374-B857-FC968B01A6DD}"/>
              </a:ext>
            </a:extLst>
          </p:cNvPr>
          <p:cNvSpPr txBox="1"/>
          <p:nvPr/>
        </p:nvSpPr>
        <p:spPr>
          <a:xfrm>
            <a:off x="8965270" y="3878568"/>
            <a:ext cx="278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Firewalls can go here too!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this case, L2 refers to the</a:t>
            </a:r>
          </a:p>
          <a:p>
            <a:pPr algn="ctr"/>
            <a:r>
              <a:rPr lang="en-US" dirty="0"/>
              <a:t>routing, not the inspection!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E8D3A5-4E70-4FBE-A205-F16C59B1715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6872909" y="4478733"/>
            <a:ext cx="2092361" cy="13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00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E874-6CC1-48D0-B147-134C60F0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90CF-9D57-4053-B0A5-8BBC84B8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But this is REALLY confusing</a:t>
            </a:r>
          </a:p>
          <a:p>
            <a:r>
              <a:rPr lang="en-US" sz="2800" dirty="0"/>
              <a:t>Has nothing to do with layer used for scanning</a:t>
            </a:r>
          </a:p>
          <a:p>
            <a:r>
              <a:rPr lang="en-US" sz="2800" dirty="0"/>
              <a:t>Just refers to scanning in a SWITCH instead of a ROUTER</a:t>
            </a:r>
            <a:endParaRPr lang="en-US" sz="2400" dirty="0"/>
          </a:p>
          <a:p>
            <a:r>
              <a:rPr lang="en-US" sz="2800" dirty="0"/>
              <a:t>Have some neat defensive properties</a:t>
            </a:r>
          </a:p>
          <a:p>
            <a:pPr lvl="1"/>
            <a:r>
              <a:rPr lang="en-US" sz="2400" dirty="0"/>
              <a:t>If only a switch, </a:t>
            </a:r>
            <a:r>
              <a:rPr lang="en-US" sz="2400" b="1" i="1" dirty="0"/>
              <a:t>HAS NO IP ADDRESS!!! HARDER TO ATTACK!!!</a:t>
            </a:r>
            <a:endParaRPr lang="en-US" sz="2400" u="sng" dirty="0"/>
          </a:p>
          <a:p>
            <a:pPr lvl="1"/>
            <a:r>
              <a:rPr lang="en-US" sz="2400" dirty="0"/>
              <a:t>Called “bump in the wire”</a:t>
            </a:r>
          </a:p>
        </p:txBody>
      </p:sp>
    </p:spTree>
    <p:extLst>
      <p:ext uri="{BB962C8B-B14F-4D97-AF65-F5344CB8AC3E}">
        <p14:creationId xmlns:p14="http://schemas.microsoft.com/office/powerpoint/2010/main" val="198333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B86-A3FD-4292-9B5D-D75B0D6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0359-41A4-47C0-A1EE-F351218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arms race, bad actors wrap one kind of traffic in another</a:t>
            </a:r>
          </a:p>
          <a:p>
            <a:r>
              <a:rPr lang="en-US" sz="2800" dirty="0"/>
              <a:t>Unsurprisingly, HTTP is popular</a:t>
            </a:r>
          </a:p>
          <a:p>
            <a:r>
              <a:rPr lang="en-US" sz="2800" dirty="0"/>
              <a:t>Modern firewalls can unpack the tunnel to see what’s inside.</a:t>
            </a:r>
          </a:p>
          <a:p>
            <a:r>
              <a:rPr lang="en-US" sz="2800" dirty="0"/>
              <a:t>One exception: encrypted tunnels (TLS/SSH)</a:t>
            </a:r>
          </a:p>
          <a:p>
            <a:r>
              <a:rPr lang="en-US" sz="2800" dirty="0"/>
              <a:t>Can’t see inside without “visibility”</a:t>
            </a:r>
          </a:p>
        </p:txBody>
      </p:sp>
    </p:spTree>
    <p:extLst>
      <p:ext uri="{BB962C8B-B14F-4D97-AF65-F5344CB8AC3E}">
        <p14:creationId xmlns:p14="http://schemas.microsoft.com/office/powerpoint/2010/main" val="2264731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B4DB-E0A4-46B8-B3ED-1CFADAF7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TLS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0190-0EC4-4773-8D7C-4EC75651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Typically, client MUST have a new root CA installed</a:t>
            </a:r>
          </a:p>
          <a:p>
            <a:r>
              <a:rPr lang="en-US" sz="2800" dirty="0">
                <a:solidFill>
                  <a:srgbClr val="404040"/>
                </a:solidFill>
              </a:rPr>
              <a:t>Root CA is a self-signed certificate from the firewall</a:t>
            </a:r>
          </a:p>
          <a:p>
            <a:r>
              <a:rPr lang="en-US" sz="2800" dirty="0">
                <a:solidFill>
                  <a:srgbClr val="404040"/>
                </a:solidFill>
              </a:rPr>
              <a:t>Firewall can now generate ANY cert!!!</a:t>
            </a:r>
          </a:p>
        </p:txBody>
      </p:sp>
    </p:spTree>
    <p:extLst>
      <p:ext uri="{BB962C8B-B14F-4D97-AF65-F5344CB8AC3E}">
        <p14:creationId xmlns:p14="http://schemas.microsoft.com/office/powerpoint/2010/main" val="3945967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Visibility Handshake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331155" y="3429001"/>
            <a:ext cx="1505749" cy="13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10355096" y="3363294"/>
            <a:ext cx="1505749" cy="1386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1943785" y="2664489"/>
            <a:ext cx="3263367" cy="811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1836905" y="3270017"/>
            <a:ext cx="3370248" cy="10179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</a:t>
            </a:r>
            <a:r>
              <a:rPr lang="en-US" b="1" dirty="0"/>
              <a:t>FAKE CERT,</a:t>
            </a:r>
            <a:r>
              <a:rPr lang="en-US" dirty="0"/>
              <a:t>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1943785" y="3987301"/>
            <a:ext cx="3263367" cy="978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1943784" y="4799036"/>
            <a:ext cx="3370248" cy="902954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3EB874C-68CA-4BCE-AA74-3C6EB407AAD2}"/>
              </a:ext>
            </a:extLst>
          </p:cNvPr>
          <p:cNvSpPr/>
          <p:nvPr/>
        </p:nvSpPr>
        <p:spPr>
          <a:xfrm>
            <a:off x="5138599" y="3396146"/>
            <a:ext cx="1916408" cy="1320495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TLS Visibility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D14956-ABE1-4902-851A-D40A347FF55C}"/>
              </a:ext>
            </a:extLst>
          </p:cNvPr>
          <p:cNvSpPr/>
          <p:nvPr/>
        </p:nvSpPr>
        <p:spPr>
          <a:xfrm>
            <a:off x="6984849" y="2664488"/>
            <a:ext cx="3263367" cy="8117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Hellio</a:t>
            </a:r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BBF36E2-C0A7-470C-81AF-F1F90FA51E25}"/>
              </a:ext>
            </a:extLst>
          </p:cNvPr>
          <p:cNvSpPr/>
          <p:nvPr/>
        </p:nvSpPr>
        <p:spPr>
          <a:xfrm>
            <a:off x="7039603" y="3270017"/>
            <a:ext cx="3208613" cy="97893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Hello, Cert, </a:t>
            </a:r>
            <a:r>
              <a:rPr lang="en-US" dirty="0" err="1"/>
              <a:t>KeyShare</a:t>
            </a:r>
            <a:r>
              <a:rPr lang="en-US" dirty="0"/>
              <a:t>, </a:t>
            </a:r>
            <a:r>
              <a:rPr lang="en-US" dirty="0" err="1"/>
              <a:t>HelloDone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3299E4-D3CE-4855-B75C-D2EDA7D6C5F2}"/>
              </a:ext>
            </a:extLst>
          </p:cNvPr>
          <p:cNvSpPr/>
          <p:nvPr/>
        </p:nvSpPr>
        <p:spPr>
          <a:xfrm>
            <a:off x="6984849" y="3987300"/>
            <a:ext cx="3263367" cy="9789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KeyShare</a:t>
            </a:r>
            <a:r>
              <a:rPr lang="en-US" dirty="0"/>
              <a:t>, Change Cipher Spec, {DONE}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7A393B6-35B1-4987-A860-BA371F92AD45}"/>
              </a:ext>
            </a:extLst>
          </p:cNvPr>
          <p:cNvSpPr/>
          <p:nvPr/>
        </p:nvSpPr>
        <p:spPr>
          <a:xfrm>
            <a:off x="6984848" y="4799035"/>
            <a:ext cx="3263367" cy="97893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805175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IDS: Mitigation and Future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IDS stands for Intrusion Detection System</a:t>
            </a:r>
          </a:p>
          <a:p>
            <a:r>
              <a:rPr lang="en-US" sz="2800" dirty="0"/>
              <a:t>IPS is Intrusion Prevention System</a:t>
            </a:r>
          </a:p>
          <a:p>
            <a:r>
              <a:rPr lang="en-US" sz="2800" dirty="0"/>
              <a:t>IDS is far more common because IPS is just too hard (FP/FN)</a:t>
            </a:r>
          </a:p>
          <a:p>
            <a:r>
              <a:rPr lang="en-US" sz="2800" dirty="0"/>
              <a:t>IDS assumes the attacker has already won</a:t>
            </a:r>
          </a:p>
          <a:p>
            <a:pPr lvl="1"/>
            <a:r>
              <a:rPr lang="en-US" sz="2400" dirty="0"/>
              <a:t>The attacker has already succeeded in his objective and left (forensics)</a:t>
            </a:r>
          </a:p>
          <a:p>
            <a:pPr lvl="1"/>
            <a:r>
              <a:rPr lang="en-US" sz="2400" dirty="0"/>
              <a:t>The attacker is in the system, but moving to a higher target (mitigation)</a:t>
            </a:r>
          </a:p>
        </p:txBody>
      </p:sp>
    </p:spTree>
    <p:extLst>
      <p:ext uri="{BB962C8B-B14F-4D97-AF65-F5344CB8AC3E}">
        <p14:creationId xmlns:p14="http://schemas.microsoft.com/office/powerpoint/2010/main" val="1112725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Bad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Anomalies: unusual network traffic</a:t>
            </a:r>
          </a:p>
          <a:p>
            <a:pPr lvl="1"/>
            <a:r>
              <a:rPr lang="en-US" sz="2400" dirty="0"/>
              <a:t>Port scanning (recon)</a:t>
            </a:r>
          </a:p>
          <a:p>
            <a:pPr lvl="1"/>
            <a:r>
              <a:rPr lang="en-US" sz="2400" dirty="0"/>
              <a:t>Unusually large data transmissions (buffer overflow,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Unexpected traffic between machines</a:t>
            </a:r>
          </a:p>
          <a:p>
            <a:r>
              <a:rPr lang="en-US" sz="2800" dirty="0"/>
              <a:t>Surprisingly, this is still very much signature based</a:t>
            </a:r>
          </a:p>
          <a:p>
            <a:r>
              <a:rPr lang="en-US" sz="2800" dirty="0"/>
              <a:t>Many attempts to do statistics modeling but usually too noisy</a:t>
            </a:r>
          </a:p>
        </p:txBody>
      </p:sp>
    </p:spTree>
    <p:extLst>
      <p:ext uri="{BB962C8B-B14F-4D97-AF65-F5344CB8AC3E}">
        <p14:creationId xmlns:p14="http://schemas.microsoft.com/office/powerpoint/2010/main" val="42840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52AB-2207-4600-844F-05E7D28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Physical Spaces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215A81-3C50-41D9-BFAF-7B34F2A4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8742" y="2120900"/>
            <a:ext cx="2700866" cy="4051300"/>
          </a:xfrm>
        </p:spPr>
      </p:pic>
    </p:spTree>
    <p:extLst>
      <p:ext uri="{BB962C8B-B14F-4D97-AF65-F5344CB8AC3E}">
        <p14:creationId xmlns:p14="http://schemas.microsoft.com/office/powerpoint/2010/main" val="419345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Network Based IDS (NIDS)</a:t>
            </a:r>
          </a:p>
          <a:p>
            <a:pPr lvl="1"/>
            <a:r>
              <a:rPr lang="en-US" sz="2400" dirty="0"/>
              <a:t>Monitor traffic on the network (often using the gateways/routers)</a:t>
            </a:r>
          </a:p>
          <a:p>
            <a:r>
              <a:rPr lang="en-US" sz="2800" dirty="0"/>
              <a:t>Host Based IDS (HIDS)</a:t>
            </a:r>
          </a:p>
          <a:p>
            <a:pPr lvl="1"/>
            <a:r>
              <a:rPr lang="en-US" sz="2400" dirty="0"/>
              <a:t>Monitor traffic received at a host, and the effect thereof</a:t>
            </a:r>
          </a:p>
          <a:p>
            <a:pPr lvl="1"/>
            <a:r>
              <a:rPr lang="en-US" sz="2400" dirty="0"/>
              <a:t>Sometimes helpful in simply monitoring the encrypted traffic</a:t>
            </a:r>
          </a:p>
          <a:p>
            <a:r>
              <a:rPr lang="en-US" sz="2800" dirty="0"/>
              <a:t>Hybrid systems</a:t>
            </a:r>
          </a:p>
          <a:p>
            <a:pPr lvl="1"/>
            <a:r>
              <a:rPr lang="en-US" sz="2400" dirty="0"/>
              <a:t>Deploy host components and network components</a:t>
            </a:r>
          </a:p>
          <a:p>
            <a:pPr lvl="1"/>
            <a:r>
              <a:rPr lang="en-US" sz="2400" dirty="0"/>
              <a:t>Report all data back to a central server/dashboard</a:t>
            </a:r>
          </a:p>
        </p:txBody>
      </p:sp>
    </p:spTree>
    <p:extLst>
      <p:ext uri="{BB962C8B-B14F-4D97-AF65-F5344CB8AC3E}">
        <p14:creationId xmlns:p14="http://schemas.microsoft.com/office/powerpoint/2010/main" val="410164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An interesting IDS component</a:t>
            </a:r>
          </a:p>
          <a:p>
            <a:r>
              <a:rPr lang="en-US" sz="2800" dirty="0"/>
              <a:t>Create a fake system to draw attacker attention</a:t>
            </a:r>
          </a:p>
          <a:p>
            <a:r>
              <a:rPr lang="en-US" sz="2800" dirty="0"/>
              <a:t>Introduces components whose entire operation is an anomaly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9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Honeypots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Low Interaction – port only, record traffic</a:t>
            </a:r>
          </a:p>
          <a:p>
            <a:pPr lvl="1"/>
            <a:r>
              <a:rPr lang="en-US" sz="2400" dirty="0"/>
              <a:t>Purpose: logging</a:t>
            </a:r>
          </a:p>
          <a:p>
            <a:r>
              <a:rPr lang="en-US" sz="2800" dirty="0"/>
              <a:t>Medium Interaction – simulated/emulated service</a:t>
            </a:r>
          </a:p>
          <a:p>
            <a:pPr lvl="1"/>
            <a:r>
              <a:rPr lang="en-US" sz="2400" dirty="0"/>
              <a:t>Purpose: delay/confuse</a:t>
            </a:r>
          </a:p>
          <a:p>
            <a:r>
              <a:rPr lang="en-US" sz="2800" dirty="0"/>
              <a:t>High Interaction – real services on real computers with real OS</a:t>
            </a:r>
          </a:p>
          <a:p>
            <a:pPr lvl="1"/>
            <a:r>
              <a:rPr lang="en-US" sz="2400" dirty="0"/>
              <a:t>Purpose: maximum analysis of attacker behavior</a:t>
            </a:r>
          </a:p>
          <a:p>
            <a:r>
              <a:rPr lang="en-US" sz="2800" dirty="0"/>
              <a:t>Honeynet – multiple honeypots together on fake network</a:t>
            </a:r>
          </a:p>
          <a:p>
            <a:r>
              <a:rPr lang="en-US" sz="2800" dirty="0"/>
              <a:t>Specialized variants:</a:t>
            </a:r>
          </a:p>
          <a:p>
            <a:pPr lvl="1"/>
            <a:r>
              <a:rPr lang="en-US" sz="2400" dirty="0"/>
              <a:t>Malware Honeypots</a:t>
            </a:r>
          </a:p>
          <a:p>
            <a:pPr lvl="1"/>
            <a:r>
              <a:rPr lang="en-US" sz="2400" dirty="0"/>
              <a:t>Spam Honeypots</a:t>
            </a:r>
          </a:p>
        </p:txBody>
      </p:sp>
    </p:spTree>
    <p:extLst>
      <p:ext uri="{BB962C8B-B14F-4D97-AF65-F5344CB8AC3E}">
        <p14:creationId xmlns:p14="http://schemas.microsoft.com/office/powerpoint/2010/main" val="220579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Honeypots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Now part of larger “Enterprise Deception Operations” </a:t>
            </a:r>
          </a:p>
          <a:p>
            <a:r>
              <a:rPr lang="en-US" sz="2800" dirty="0"/>
              <a:t>Entire firms dedicated to setting up fake systems</a:t>
            </a:r>
          </a:p>
          <a:p>
            <a:r>
              <a:rPr lang="en-US" sz="2800" dirty="0"/>
              <a:t>Shockingly useful these days… why?</a:t>
            </a:r>
          </a:p>
          <a:p>
            <a:pPr lvl="1"/>
            <a:r>
              <a:rPr lang="en-US" sz="2200" dirty="0"/>
              <a:t>Use up attacker time</a:t>
            </a:r>
          </a:p>
          <a:p>
            <a:pPr lvl="1"/>
            <a:r>
              <a:rPr lang="en-US" sz="2200" dirty="0"/>
              <a:t>More time to detect attacker</a:t>
            </a:r>
          </a:p>
          <a:p>
            <a:pPr lvl="1"/>
            <a:r>
              <a:rPr lang="en-US" sz="2200" dirty="0"/>
              <a:t>More likely to feed false information to attacker</a:t>
            </a:r>
          </a:p>
        </p:txBody>
      </p:sp>
    </p:spTree>
    <p:extLst>
      <p:ext uri="{BB962C8B-B14F-4D97-AF65-F5344CB8AC3E}">
        <p14:creationId xmlns:p14="http://schemas.microsoft.com/office/powerpoint/2010/main" val="281633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41BB-D420-449F-B571-14E14FF5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DE87-C57E-4951-BC64-07A2756092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Most “enterprise” firewalls for sale include extras like IDS</a:t>
            </a:r>
          </a:p>
          <a:p>
            <a:r>
              <a:rPr lang="en-US" sz="2800" dirty="0"/>
              <a:t>Generally easier to have it all in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4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151-954A-44E2-8991-10D98D71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DMZ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AA6F-1281-4FC0-976E-BF9A6999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800" y="2701524"/>
            <a:ext cx="6087479" cy="242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0075B-05BE-43E0-83CC-2D610C882DC4}"/>
              </a:ext>
            </a:extLst>
          </p:cNvPr>
          <p:cNvSpPr txBox="1"/>
          <p:nvPr/>
        </p:nvSpPr>
        <p:spPr>
          <a:xfrm>
            <a:off x="812800" y="5257629"/>
            <a:ext cx="6087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erverfault.com/questions/489149/should-i-dual-home-our-webservers-dmz-internal-network-or-just-do-1-to-1-na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2F596-C021-4A14-B1F3-F9AC520A5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02481" y="2701524"/>
            <a:ext cx="4203194" cy="2601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92CDC7-F51E-4514-8B12-8B1958FF11B6}"/>
              </a:ext>
            </a:extLst>
          </p:cNvPr>
          <p:cNvSpPr txBox="1"/>
          <p:nvPr/>
        </p:nvSpPr>
        <p:spPr>
          <a:xfrm>
            <a:off x="7411877" y="5381176"/>
            <a:ext cx="4093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DMZ_network_diagram_2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E914B-0684-4C04-9C81-79C211BE07D7}"/>
              </a:ext>
            </a:extLst>
          </p:cNvPr>
          <p:cNvSpPr txBox="1"/>
          <p:nvPr/>
        </p:nvSpPr>
        <p:spPr>
          <a:xfrm>
            <a:off x="4946621" y="604062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 ENFORCEMENT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0EF8EBF-27AD-40E9-B918-AAF9C4BFC12E}"/>
              </a:ext>
            </a:extLst>
          </p:cNvPr>
          <p:cNvSpPr/>
          <p:nvPr/>
        </p:nvSpPr>
        <p:spPr>
          <a:xfrm rot="18691555">
            <a:off x="3639336" y="3419544"/>
            <a:ext cx="484632" cy="3060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D5FB472-2A73-4C93-A4F8-ECD5E5FA3B54}"/>
              </a:ext>
            </a:extLst>
          </p:cNvPr>
          <p:cNvSpPr/>
          <p:nvPr/>
        </p:nvSpPr>
        <p:spPr>
          <a:xfrm rot="20953221">
            <a:off x="5164135" y="3601988"/>
            <a:ext cx="484632" cy="2371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AC45D63-AF19-419B-B243-2CE803DDBD03}"/>
              </a:ext>
            </a:extLst>
          </p:cNvPr>
          <p:cNvSpPr/>
          <p:nvPr/>
        </p:nvSpPr>
        <p:spPr>
          <a:xfrm rot="4039760">
            <a:off x="7575148" y="3722530"/>
            <a:ext cx="484632" cy="3236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2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4C5-9921-4E83-A008-2535BC58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67AF-FF6A-4BC7-8347-8B819F77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future? </a:t>
            </a:r>
            <a:r>
              <a:rPr lang="en-US" sz="2800" b="1" i="1" dirty="0"/>
              <a:t>ZERO TRUST NETWORKS</a:t>
            </a:r>
            <a:endParaRPr lang="en-US" sz="2800" dirty="0"/>
          </a:p>
          <a:p>
            <a:r>
              <a:rPr lang="en-US" sz="2800" dirty="0"/>
              <a:t>Many say that the “Firewall is Dead”, “DMZ’s are Dead”,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I doubt that they die… </a:t>
            </a:r>
            <a:r>
              <a:rPr lang="en-US" sz="2800"/>
              <a:t>will probably evolve?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5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25D7-F08D-456D-93C8-A50BA31B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Separate Physical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01EB-0C07-4C9B-BA58-9E0ADD04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u="sng" dirty="0"/>
              <a:t>CONTEXT</a:t>
            </a:r>
            <a:endParaRPr lang="en-US" sz="2800" dirty="0"/>
          </a:p>
          <a:p>
            <a:r>
              <a:rPr lang="en-US" sz="2800" dirty="0"/>
              <a:t>Countries have different</a:t>
            </a:r>
          </a:p>
          <a:p>
            <a:pPr lvl="1"/>
            <a:r>
              <a:rPr lang="en-US" sz="2400" dirty="0"/>
              <a:t>Social Models</a:t>
            </a:r>
          </a:p>
          <a:p>
            <a:pPr lvl="1"/>
            <a:r>
              <a:rPr lang="en-US" sz="2400" dirty="0"/>
              <a:t>Legal Frameworks</a:t>
            </a:r>
          </a:p>
          <a:p>
            <a:pPr lvl="1"/>
            <a:r>
              <a:rPr lang="en-US" sz="2400" dirty="0"/>
              <a:t>Rights and Responsibilities</a:t>
            </a:r>
          </a:p>
          <a:p>
            <a:r>
              <a:rPr lang="en-US" sz="2800" dirty="0"/>
              <a:t>Binders, bins, and office “spaces”</a:t>
            </a:r>
          </a:p>
          <a:p>
            <a:pPr lvl="1"/>
            <a:r>
              <a:rPr lang="en-US" sz="2400" dirty="0"/>
              <a:t>Importance</a:t>
            </a:r>
          </a:p>
          <a:p>
            <a:pPr lvl="1"/>
            <a:r>
              <a:rPr lang="en-US" sz="2400" dirty="0"/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32537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7DA-9895-46D5-B5F6-67E658AD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2B09A-1992-4396-8ED7-2F4AB123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2490" y="2771432"/>
            <a:ext cx="2783368" cy="2038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F1AD2-0D4D-47D6-9349-397C8EE27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86143" y="3214158"/>
            <a:ext cx="2674721" cy="16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14323-C2EC-4D05-8FEA-4EDD0B803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060250" y="3193304"/>
            <a:ext cx="2071499" cy="1294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EF2-8923-418C-9799-2EB8EBFF90DB}"/>
              </a:ext>
            </a:extLst>
          </p:cNvPr>
          <p:cNvSpPr txBox="1"/>
          <p:nvPr/>
        </p:nvSpPr>
        <p:spPr>
          <a:xfrm>
            <a:off x="4048335" y="5430005"/>
            <a:ext cx="4285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physical spaces try to control the flow</a:t>
            </a:r>
          </a:p>
          <a:p>
            <a:pPr algn="ctr"/>
            <a:r>
              <a:rPr lang="en-US" dirty="0"/>
              <a:t>from one space to another</a:t>
            </a:r>
          </a:p>
        </p:txBody>
      </p:sp>
    </p:spTree>
    <p:extLst>
      <p:ext uri="{BB962C8B-B14F-4D97-AF65-F5344CB8AC3E}">
        <p14:creationId xmlns:p14="http://schemas.microsoft.com/office/powerpoint/2010/main" val="153976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DC6B-0FBE-421B-8563-D679C48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001-2513-48B5-88D8-EB8EDB9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Often tied to a physical space and/or organization</a:t>
            </a:r>
          </a:p>
          <a:p>
            <a:pPr lvl="1"/>
            <a:r>
              <a:rPr lang="en-US" sz="2400" dirty="0"/>
              <a:t>All the people, equipment, data, etc. belonging to an entity</a:t>
            </a:r>
          </a:p>
          <a:p>
            <a:pPr lvl="1"/>
            <a:r>
              <a:rPr lang="en-US" sz="2400" dirty="0"/>
              <a:t>For example, a corporate network</a:t>
            </a:r>
          </a:p>
          <a:p>
            <a:r>
              <a:rPr lang="en-US" sz="2800" dirty="0"/>
              <a:t>But there are far more conceptual spaces</a:t>
            </a:r>
          </a:p>
          <a:p>
            <a:pPr lvl="1"/>
            <a:r>
              <a:rPr lang="en-US" sz="2400" dirty="0"/>
              <a:t>Media piracy</a:t>
            </a:r>
          </a:p>
          <a:p>
            <a:pPr lvl="1"/>
            <a:r>
              <a:rPr lang="en-US" sz="2400" dirty="0"/>
              <a:t>Hacking communities</a:t>
            </a:r>
          </a:p>
          <a:p>
            <a:r>
              <a:rPr lang="en-US" sz="2800" dirty="0"/>
              <a:t>Everything in-between</a:t>
            </a:r>
          </a:p>
        </p:txBody>
      </p:sp>
    </p:spTree>
    <p:extLst>
      <p:ext uri="{BB962C8B-B14F-4D97-AF65-F5344CB8AC3E}">
        <p14:creationId xmlns:p14="http://schemas.microsoft.com/office/powerpoint/2010/main" val="34720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7579-91A9-0592-801C-2CCBE03E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Local Area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3026-463C-0D63-2E63-40CFCC75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LAN?</a:t>
            </a:r>
          </a:p>
          <a:p>
            <a:r>
              <a:rPr lang="en-US" sz="2800" dirty="0"/>
              <a:t>Generally communicates </a:t>
            </a:r>
            <a:r>
              <a:rPr lang="en-US" sz="2800" b="1" i="1" dirty="0"/>
              <a:t>WITHOUT ROUTING</a:t>
            </a:r>
            <a:endParaRPr lang="en-US" sz="2800" dirty="0"/>
          </a:p>
          <a:p>
            <a:r>
              <a:rPr lang="en-US" sz="2800" dirty="0"/>
              <a:t>This is why it is “local”</a:t>
            </a:r>
          </a:p>
        </p:txBody>
      </p:sp>
    </p:spTree>
    <p:extLst>
      <p:ext uri="{BB962C8B-B14F-4D97-AF65-F5344CB8AC3E}">
        <p14:creationId xmlns:p14="http://schemas.microsoft.com/office/powerpoint/2010/main" val="101481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11FE-162E-4F09-86DD-DEC45F77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LAN’s as Natural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FCC-580D-4367-AB08-933896DA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LAN’s have </a:t>
            </a:r>
            <a:r>
              <a:rPr lang="en-US" sz="2800" i="1" dirty="0"/>
              <a:t>historically</a:t>
            </a:r>
            <a:r>
              <a:rPr lang="en-US" sz="2800" dirty="0"/>
              <a:t> created cyber spaces very naturally</a:t>
            </a:r>
          </a:p>
          <a:p>
            <a:r>
              <a:rPr lang="en-US" sz="2800" dirty="0"/>
              <a:t>Typically tied to an entity, the LAN is </a:t>
            </a:r>
          </a:p>
          <a:p>
            <a:pPr lvl="1"/>
            <a:r>
              <a:rPr lang="en-US" sz="2400" dirty="0"/>
              <a:t>Hosted by the entity </a:t>
            </a:r>
            <a:r>
              <a:rPr lang="en-US" sz="2400" b="1" u="sng" dirty="0"/>
              <a:t>in physical space</a:t>
            </a:r>
          </a:p>
          <a:p>
            <a:pPr lvl="1"/>
            <a:r>
              <a:rPr lang="en-US" sz="2400" dirty="0"/>
              <a:t>Provides resources on behalf of the entity in cyber space</a:t>
            </a:r>
          </a:p>
          <a:p>
            <a:r>
              <a:rPr lang="en-US" sz="2800" dirty="0"/>
              <a:t>Access controls are typically related to physical entity</a:t>
            </a:r>
          </a:p>
          <a:p>
            <a:pPr lvl="1"/>
            <a:r>
              <a:rPr lang="en-US" sz="2200" dirty="0"/>
              <a:t>Insiders have increased access to resources across the LAN</a:t>
            </a:r>
          </a:p>
          <a:p>
            <a:pPr lvl="1"/>
            <a:r>
              <a:rPr lang="en-US" sz="2400" dirty="0"/>
              <a:t>Outsiders have limited access to specific servers/resources</a:t>
            </a:r>
          </a:p>
        </p:txBody>
      </p:sp>
    </p:spTree>
    <p:extLst>
      <p:ext uri="{BB962C8B-B14F-4D97-AF65-F5344CB8AC3E}">
        <p14:creationId xmlns:p14="http://schemas.microsoft.com/office/powerpoint/2010/main" val="2818420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3307</TotalTime>
  <Words>1772</Words>
  <Application>Microsoft Office PowerPoint</Application>
  <PresentationFormat>Widescreen</PresentationFormat>
  <Paragraphs>280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Rockwell</vt:lpstr>
      <vt:lpstr>Rockwell Condensed</vt:lpstr>
      <vt:lpstr>Wingdings</vt:lpstr>
      <vt:lpstr>Wood Type</vt:lpstr>
      <vt:lpstr>Border Security</vt:lpstr>
      <vt:lpstr>“Spaces”</vt:lpstr>
      <vt:lpstr>Macro Physical Spaces</vt:lpstr>
      <vt:lpstr>Micro Physical Spaces</vt:lpstr>
      <vt:lpstr>Why do we Separate Physical Things?</vt:lpstr>
      <vt:lpstr>Access</vt:lpstr>
      <vt:lpstr>Cyber Spaces</vt:lpstr>
      <vt:lpstr>Review: Local Area Networks</vt:lpstr>
      <vt:lpstr>LAN’s as Natural Spaces</vt:lpstr>
      <vt:lpstr>LAN’s create “Borders” on the Internet</vt:lpstr>
      <vt:lpstr>Gateways: Natural Barriers</vt:lpstr>
      <vt:lpstr>Gateways: Space Transition</vt:lpstr>
      <vt:lpstr>Context is EVERYTHING</vt:lpstr>
      <vt:lpstr>Gateways: Context Change</vt:lpstr>
      <vt:lpstr>Firewall: Gateway Security</vt:lpstr>
      <vt:lpstr>Firewall Marketing</vt:lpstr>
      <vt:lpstr>Ignore Marketing. Think ENGINEERING</vt:lpstr>
      <vt:lpstr>Core Concepts:  Policy and Mechanism</vt:lpstr>
      <vt:lpstr>Firewalls: Policy and Mechanism</vt:lpstr>
      <vt:lpstr>“Security” is a Meaningless Word</vt:lpstr>
      <vt:lpstr>Enforcing Policy</vt:lpstr>
      <vt:lpstr>Sample Policies</vt:lpstr>
      <vt:lpstr>Early Firewalls:  Layer-3 Mechanisms</vt:lpstr>
      <vt:lpstr>How does Layer-3 Enforcement Work?</vt:lpstr>
      <vt:lpstr>Layer-4 Firewall  (Packet Filter Only)</vt:lpstr>
      <vt:lpstr>Layer-4 Firewall (Stateful)</vt:lpstr>
      <vt:lpstr>Layer-4 Still Layer-3 Routing</vt:lpstr>
      <vt:lpstr>L7 Firewalls</vt:lpstr>
      <vt:lpstr>Early Motivations for L7</vt:lpstr>
      <vt:lpstr>Modern Motivation for L7</vt:lpstr>
      <vt:lpstr>Tracking Users</vt:lpstr>
      <vt:lpstr>L7 Policy Enforcement</vt:lpstr>
      <vt:lpstr>You can Also have an L2 Firewall</vt:lpstr>
      <vt:lpstr>Layer 2 Firewalls</vt:lpstr>
      <vt:lpstr>Tunnels</vt:lpstr>
      <vt:lpstr>TLS Visibility</vt:lpstr>
      <vt:lpstr>TLS Visibility Handshake Visualization</vt:lpstr>
      <vt:lpstr>IDS: Mitigation and Future Prevention</vt:lpstr>
      <vt:lpstr>Signs of Bad Behavior</vt:lpstr>
      <vt:lpstr>IDS Types</vt:lpstr>
      <vt:lpstr>Honeypots</vt:lpstr>
      <vt:lpstr>Types of Honeypots</vt:lpstr>
      <vt:lpstr>Deploying Honeypots </vt:lpstr>
      <vt:lpstr>All-in-One</vt:lpstr>
      <vt:lpstr>Network Architecture: DMZ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65</cp:revision>
  <dcterms:created xsi:type="dcterms:W3CDTF">2019-01-26T18:10:59Z</dcterms:created>
  <dcterms:modified xsi:type="dcterms:W3CDTF">2022-11-14T23:00:22Z</dcterms:modified>
</cp:coreProperties>
</file>