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88" r:id="rId3"/>
    <p:sldId id="317" r:id="rId4"/>
    <p:sldId id="318" r:id="rId5"/>
    <p:sldId id="319" r:id="rId6"/>
    <p:sldId id="320" r:id="rId7"/>
    <p:sldId id="347" r:id="rId8"/>
    <p:sldId id="329" r:id="rId9"/>
    <p:sldId id="346" r:id="rId10"/>
    <p:sldId id="348" r:id="rId11"/>
    <p:sldId id="349" r:id="rId12"/>
    <p:sldId id="350" r:id="rId13"/>
    <p:sldId id="351" r:id="rId14"/>
    <p:sldId id="352" r:id="rId15"/>
    <p:sldId id="328" r:id="rId16"/>
    <p:sldId id="335" r:id="rId17"/>
    <p:sldId id="339" r:id="rId18"/>
    <p:sldId id="338" r:id="rId19"/>
    <p:sldId id="336" r:id="rId20"/>
    <p:sldId id="341" r:id="rId21"/>
    <p:sldId id="342" r:id="rId22"/>
    <p:sldId id="340" r:id="rId23"/>
    <p:sldId id="344" r:id="rId24"/>
    <p:sldId id="259" r:id="rId25"/>
    <p:sldId id="260" r:id="rId26"/>
    <p:sldId id="287" r:id="rId27"/>
    <p:sldId id="257" r:id="rId28"/>
    <p:sldId id="261" r:id="rId29"/>
    <p:sldId id="264" r:id="rId30"/>
    <p:sldId id="265" r:id="rId31"/>
    <p:sldId id="262" r:id="rId32"/>
    <p:sldId id="263" r:id="rId33"/>
    <p:sldId id="266" r:id="rId34"/>
    <p:sldId id="269" r:id="rId35"/>
    <p:sldId id="268" r:id="rId36"/>
    <p:sldId id="271" r:id="rId37"/>
    <p:sldId id="272" r:id="rId38"/>
    <p:sldId id="267" r:id="rId39"/>
    <p:sldId id="270" r:id="rId40"/>
    <p:sldId id="273" r:id="rId41"/>
    <p:sldId id="345"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70" autoAdjust="0"/>
    <p:restoredTop sz="94351" autoAdjust="0"/>
  </p:normalViewPr>
  <p:slideViewPr>
    <p:cSldViewPr>
      <p:cViewPr varScale="1">
        <p:scale>
          <a:sx n="61" d="100"/>
          <a:sy n="61" d="100"/>
        </p:scale>
        <p:origin x="732" y="2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24988176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03EA0-2F37-4F62-93D1-61BCD1BEDED7}"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94942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CB03EA0-2F37-4F62-93D1-61BCD1BEDED7}"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764133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CB03EA0-2F37-4F62-93D1-61BCD1BEDED7}"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293956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42597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61035408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176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86882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03EA0-2F37-4F62-93D1-61BCD1BEDED7}"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22815329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B03EA0-2F37-4F62-93D1-61BCD1BEDED7}"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03670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03EA0-2F37-4F62-93D1-61BCD1BEDED7}"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24986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B03EA0-2F37-4F62-93D1-61BCD1BEDED7}"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36247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03EA0-2F37-4F62-93D1-61BCD1BEDED7}"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799667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03EA0-2F37-4F62-93D1-61BCD1BEDED7}"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9591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fld id="{6CB03EA0-2F37-4F62-93D1-61BCD1BEDED7}" type="datetimeFigureOut">
              <a:rPr lang="en-US" smtClean="0"/>
              <a:t>1/24/2022</a:t>
            </a:fld>
            <a:endParaRPr lang="en-US"/>
          </a:p>
        </p:txBody>
      </p:sp>
      <p:sp>
        <p:nvSpPr>
          <p:cNvPr id="6" name="Footer Placeholder 5"/>
          <p:cNvSpPr>
            <a:spLocks noGrp="1"/>
          </p:cNvSpPr>
          <p:nvPr>
            <p:ph type="ftr" sz="quarter" idx="11"/>
          </p:nvPr>
        </p:nvSpPr>
        <p:spPr>
          <a:xfrm>
            <a:off x="442797" y="6041361"/>
            <a:ext cx="2471560" cy="365125"/>
          </a:xfrm>
        </p:spPr>
        <p:txBody>
          <a:bodyPr/>
          <a:lstStyle/>
          <a:p>
            <a:endParaRPr lang="en-US"/>
          </a:p>
        </p:txBody>
      </p:sp>
      <p:sp>
        <p:nvSpPr>
          <p:cNvPr id="7" name="Slide Number Placeholder 6"/>
          <p:cNvSpPr>
            <a:spLocks noGrp="1"/>
          </p:cNvSpPr>
          <p:nvPr>
            <p:ph type="sldNum" sz="quarter" idx="12"/>
          </p:nvPr>
        </p:nvSpPr>
        <p:spPr>
          <a:xfrm>
            <a:off x="3647017" y="5915887"/>
            <a:ext cx="796616" cy="490599"/>
          </a:xfrm>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03777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6CB03EA0-2F37-4F62-93D1-61BCD1BEDED7}" type="datetimeFigureOut">
              <a:rPr lang="en-US" smtClean="0"/>
              <a:t>1/24/2022</a:t>
            </a:fld>
            <a:endParaRPr 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75ECBC2B-047C-4DA3-A87D-9C137F3EDB9B}" type="slidenum">
              <a:rPr lang="en-US" smtClean="0"/>
              <a:t>‹#›</a:t>
            </a:fld>
            <a:endParaRPr lang="en-US"/>
          </a:p>
        </p:txBody>
      </p:sp>
    </p:spTree>
    <p:extLst>
      <p:ext uri="{BB962C8B-B14F-4D97-AF65-F5344CB8AC3E}">
        <p14:creationId xmlns:p14="http://schemas.microsoft.com/office/powerpoint/2010/main" val="207120067"/>
      </p:ext>
    </p:extLst>
  </p:cSld>
  <p:clrMap bg1="dk1" tx1="lt1" bg2="dk2" tx2="lt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 to Cybersecurity</a:t>
            </a:r>
          </a:p>
        </p:txBody>
      </p:sp>
      <p:sp>
        <p:nvSpPr>
          <p:cNvPr id="3" name="Subtitle 2"/>
          <p:cNvSpPr>
            <a:spLocks noGrp="1"/>
          </p:cNvSpPr>
          <p:nvPr>
            <p:ph type="subTitle" idx="1"/>
          </p:nvPr>
        </p:nvSpPr>
        <p:spPr/>
        <p:txBody>
          <a:bodyPr>
            <a:noAutofit/>
          </a:bodyPr>
          <a:lstStyle/>
          <a:p>
            <a:r>
              <a:rPr lang="en-US" b="1" dirty="0"/>
              <a:t>UT LAW 379M</a:t>
            </a:r>
          </a:p>
          <a:p>
            <a:r>
              <a:rPr lang="en-US" b="1" dirty="0"/>
              <a:t>Spring 2022</a:t>
            </a:r>
          </a:p>
          <a:p>
            <a:r>
              <a:rPr lang="en-US" dirty="0"/>
              <a:t>Lecture Notes</a:t>
            </a:r>
          </a:p>
        </p:txBody>
      </p:sp>
    </p:spTree>
    <p:extLst>
      <p:ext uri="{BB962C8B-B14F-4D97-AF65-F5344CB8AC3E}">
        <p14:creationId xmlns:p14="http://schemas.microsoft.com/office/powerpoint/2010/main" val="166104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BB6A-CBC9-48EA-AE2D-3A1DB843ED06}"/>
              </a:ext>
            </a:extLst>
          </p:cNvPr>
          <p:cNvSpPr>
            <a:spLocks noGrp="1"/>
          </p:cNvSpPr>
          <p:nvPr>
            <p:ph type="title"/>
          </p:nvPr>
        </p:nvSpPr>
        <p:spPr/>
        <p:txBody>
          <a:bodyPr/>
          <a:lstStyle/>
          <a:p>
            <a:r>
              <a:rPr lang="en-US" dirty="0"/>
              <a:t>Technology Evaluation</a:t>
            </a:r>
          </a:p>
        </p:txBody>
      </p:sp>
      <p:sp>
        <p:nvSpPr>
          <p:cNvPr id="3" name="Content Placeholder 2">
            <a:extLst>
              <a:ext uri="{FF2B5EF4-FFF2-40B4-BE49-F238E27FC236}">
                <a16:creationId xmlns:a16="http://schemas.microsoft.com/office/drawing/2014/main" id="{06DB7661-9E3D-43F9-A2CD-0009FAAE3610}"/>
              </a:ext>
            </a:extLst>
          </p:cNvPr>
          <p:cNvSpPr>
            <a:spLocks noGrp="1"/>
          </p:cNvSpPr>
          <p:nvPr>
            <p:ph idx="1"/>
          </p:nvPr>
        </p:nvSpPr>
        <p:spPr/>
        <p:txBody>
          <a:bodyPr/>
          <a:lstStyle/>
          <a:p>
            <a:r>
              <a:rPr lang="en-US" dirty="0"/>
              <a:t>Forces behind design/development</a:t>
            </a:r>
          </a:p>
          <a:p>
            <a:r>
              <a:rPr lang="en-US" dirty="0"/>
              <a:t>Intended Purpose</a:t>
            </a:r>
          </a:p>
          <a:p>
            <a:r>
              <a:rPr lang="en-US" dirty="0"/>
              <a:t>Feature Set</a:t>
            </a:r>
          </a:p>
          <a:p>
            <a:r>
              <a:rPr lang="en-US" dirty="0"/>
              <a:t>Strengths and Weaknesses</a:t>
            </a:r>
          </a:p>
          <a:p>
            <a:r>
              <a:rPr lang="en-US" dirty="0"/>
              <a:t>Context and Requirements</a:t>
            </a:r>
          </a:p>
          <a:p>
            <a:r>
              <a:rPr lang="en-US" dirty="0"/>
              <a:t>Deployment in Practice</a:t>
            </a:r>
          </a:p>
          <a:p>
            <a:r>
              <a:rPr lang="en-US" dirty="0"/>
              <a:t>Lessons Learned</a:t>
            </a:r>
          </a:p>
        </p:txBody>
      </p:sp>
    </p:spTree>
    <p:extLst>
      <p:ext uri="{BB962C8B-B14F-4D97-AF65-F5344CB8AC3E}">
        <p14:creationId xmlns:p14="http://schemas.microsoft.com/office/powerpoint/2010/main" val="714000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2617-3AA1-40B8-8B32-A7E1B13F448B}"/>
              </a:ext>
            </a:extLst>
          </p:cNvPr>
          <p:cNvSpPr>
            <a:spLocks noGrp="1"/>
          </p:cNvSpPr>
          <p:nvPr>
            <p:ph type="title"/>
          </p:nvPr>
        </p:nvSpPr>
        <p:spPr/>
        <p:txBody>
          <a:bodyPr/>
          <a:lstStyle/>
          <a:p>
            <a:r>
              <a:rPr lang="en-US" dirty="0"/>
              <a:t>Evaluation of New Tech</a:t>
            </a:r>
          </a:p>
        </p:txBody>
      </p:sp>
      <p:sp>
        <p:nvSpPr>
          <p:cNvPr id="3" name="Content Placeholder 2">
            <a:extLst>
              <a:ext uri="{FF2B5EF4-FFF2-40B4-BE49-F238E27FC236}">
                <a16:creationId xmlns:a16="http://schemas.microsoft.com/office/drawing/2014/main" id="{F1D99E98-454D-4D3A-B432-1C01CACF9BA4}"/>
              </a:ext>
            </a:extLst>
          </p:cNvPr>
          <p:cNvSpPr>
            <a:spLocks noGrp="1"/>
          </p:cNvSpPr>
          <p:nvPr>
            <p:ph idx="1"/>
          </p:nvPr>
        </p:nvSpPr>
        <p:spPr/>
        <p:txBody>
          <a:bodyPr/>
          <a:lstStyle/>
          <a:p>
            <a:r>
              <a:rPr lang="en-US" dirty="0"/>
              <a:t>GOAL: You can evaluate tech at a basic level</a:t>
            </a:r>
          </a:p>
          <a:p>
            <a:r>
              <a:rPr lang="en-US" dirty="0"/>
              <a:t>Especially cut through the vendor marketing</a:t>
            </a:r>
          </a:p>
          <a:p>
            <a:r>
              <a:rPr lang="en-US" dirty="0"/>
              <a:t>No technology is “magic”</a:t>
            </a:r>
          </a:p>
          <a:p>
            <a:r>
              <a:rPr lang="en-US" dirty="0"/>
              <a:t>Governed by principles</a:t>
            </a:r>
          </a:p>
          <a:p>
            <a:r>
              <a:rPr lang="en-US" dirty="0"/>
              <a:t>Use the principles to understand the specifics</a:t>
            </a:r>
          </a:p>
          <a:p>
            <a:endParaRPr lang="en-US" dirty="0"/>
          </a:p>
        </p:txBody>
      </p:sp>
    </p:spTree>
    <p:extLst>
      <p:ext uri="{BB962C8B-B14F-4D97-AF65-F5344CB8AC3E}">
        <p14:creationId xmlns:p14="http://schemas.microsoft.com/office/powerpoint/2010/main" val="2783459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E52C-1721-4A45-B9B7-7BA59E65B754}"/>
              </a:ext>
            </a:extLst>
          </p:cNvPr>
          <p:cNvSpPr>
            <a:spLocks noGrp="1"/>
          </p:cNvSpPr>
          <p:nvPr>
            <p:ph type="title"/>
          </p:nvPr>
        </p:nvSpPr>
        <p:spPr/>
        <p:txBody>
          <a:bodyPr/>
          <a:lstStyle/>
          <a:p>
            <a:r>
              <a:rPr lang="en-US" dirty="0"/>
              <a:t>Peek Ahead Example</a:t>
            </a:r>
          </a:p>
        </p:txBody>
      </p:sp>
      <p:sp>
        <p:nvSpPr>
          <p:cNvPr id="3" name="Content Placeholder 2">
            <a:extLst>
              <a:ext uri="{FF2B5EF4-FFF2-40B4-BE49-F238E27FC236}">
                <a16:creationId xmlns:a16="http://schemas.microsoft.com/office/drawing/2014/main" id="{2906E143-DE06-4C39-8BBF-46071115E072}"/>
              </a:ext>
            </a:extLst>
          </p:cNvPr>
          <p:cNvSpPr>
            <a:spLocks noGrp="1"/>
          </p:cNvSpPr>
          <p:nvPr>
            <p:ph idx="1"/>
          </p:nvPr>
        </p:nvSpPr>
        <p:spPr/>
        <p:txBody>
          <a:bodyPr/>
          <a:lstStyle/>
          <a:p>
            <a:r>
              <a:rPr lang="en-US" dirty="0"/>
              <a:t>Authentication is verifying an identity</a:t>
            </a:r>
          </a:p>
          <a:p>
            <a:r>
              <a:rPr lang="en-US" dirty="0"/>
              <a:t>Three basic approaches</a:t>
            </a:r>
          </a:p>
          <a:p>
            <a:pPr lvl="1"/>
            <a:r>
              <a:rPr lang="en-US" dirty="0"/>
              <a:t>Something you know (passwords)</a:t>
            </a:r>
          </a:p>
          <a:p>
            <a:pPr lvl="1"/>
            <a:r>
              <a:rPr lang="en-US" dirty="0"/>
              <a:t>Something you have (phone or security token)</a:t>
            </a:r>
          </a:p>
          <a:p>
            <a:pPr lvl="1"/>
            <a:r>
              <a:rPr lang="en-US" dirty="0"/>
              <a:t>Something you are (biometrics)</a:t>
            </a:r>
          </a:p>
          <a:p>
            <a:r>
              <a:rPr lang="en-US" dirty="0"/>
              <a:t>Knowing just this better enables you to evaluate</a:t>
            </a:r>
          </a:p>
        </p:txBody>
      </p:sp>
    </p:spTree>
    <p:extLst>
      <p:ext uri="{BB962C8B-B14F-4D97-AF65-F5344CB8AC3E}">
        <p14:creationId xmlns:p14="http://schemas.microsoft.com/office/powerpoint/2010/main" val="151648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2CF6-F505-4660-9855-7D5652D1271F}"/>
              </a:ext>
            </a:extLst>
          </p:cNvPr>
          <p:cNvSpPr>
            <a:spLocks noGrp="1"/>
          </p:cNvSpPr>
          <p:nvPr>
            <p:ph type="title"/>
          </p:nvPr>
        </p:nvSpPr>
        <p:spPr/>
        <p:txBody>
          <a:bodyPr/>
          <a:lstStyle/>
          <a:p>
            <a:r>
              <a:rPr lang="en-US" dirty="0"/>
              <a:t>Team Presentations</a:t>
            </a:r>
          </a:p>
        </p:txBody>
      </p:sp>
      <p:sp>
        <p:nvSpPr>
          <p:cNvPr id="3" name="Content Placeholder 2">
            <a:extLst>
              <a:ext uri="{FF2B5EF4-FFF2-40B4-BE49-F238E27FC236}">
                <a16:creationId xmlns:a16="http://schemas.microsoft.com/office/drawing/2014/main" id="{B1EC7CE7-E32B-47C6-921F-5B5787889C9B}"/>
              </a:ext>
            </a:extLst>
          </p:cNvPr>
          <p:cNvSpPr>
            <a:spLocks noGrp="1"/>
          </p:cNvSpPr>
          <p:nvPr>
            <p:ph idx="1"/>
          </p:nvPr>
        </p:nvSpPr>
        <p:spPr/>
        <p:txBody>
          <a:bodyPr/>
          <a:lstStyle/>
          <a:p>
            <a:r>
              <a:rPr lang="en-US" dirty="0"/>
              <a:t>Every student assigned a team</a:t>
            </a:r>
          </a:p>
          <a:p>
            <a:r>
              <a:rPr lang="en-US" dirty="0"/>
              <a:t>Teams discuss reading together</a:t>
            </a:r>
          </a:p>
          <a:p>
            <a:r>
              <a:rPr lang="en-US" dirty="0"/>
              <a:t>Teams also do presentations on technology</a:t>
            </a:r>
          </a:p>
          <a:p>
            <a:pPr lvl="1"/>
            <a:r>
              <a:rPr lang="en-US" dirty="0"/>
              <a:t>First presentation: Survey of technologies</a:t>
            </a:r>
          </a:p>
          <a:p>
            <a:pPr lvl="1"/>
            <a:r>
              <a:rPr lang="en-US" dirty="0"/>
              <a:t>Second presentation: Evaluation of specific technology</a:t>
            </a:r>
          </a:p>
        </p:txBody>
      </p:sp>
    </p:spTree>
    <p:extLst>
      <p:ext uri="{BB962C8B-B14F-4D97-AF65-F5344CB8AC3E}">
        <p14:creationId xmlns:p14="http://schemas.microsoft.com/office/powerpoint/2010/main" val="108712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156DD-0AC9-4150-A0A1-BE2FA3F7B5C4}"/>
              </a:ext>
            </a:extLst>
          </p:cNvPr>
          <p:cNvSpPr>
            <a:spLocks noGrp="1"/>
          </p:cNvSpPr>
          <p:nvPr>
            <p:ph type="title"/>
          </p:nvPr>
        </p:nvSpPr>
        <p:spPr/>
        <p:txBody>
          <a:bodyPr/>
          <a:lstStyle/>
          <a:p>
            <a:r>
              <a:rPr lang="en-US" dirty="0"/>
              <a:t>Presentation Details</a:t>
            </a:r>
          </a:p>
        </p:txBody>
      </p:sp>
      <p:sp>
        <p:nvSpPr>
          <p:cNvPr id="3" name="Content Placeholder 2">
            <a:extLst>
              <a:ext uri="{FF2B5EF4-FFF2-40B4-BE49-F238E27FC236}">
                <a16:creationId xmlns:a16="http://schemas.microsoft.com/office/drawing/2014/main" id="{76989BEA-EC40-481B-ABEC-0130195A2A7F}"/>
              </a:ext>
            </a:extLst>
          </p:cNvPr>
          <p:cNvSpPr>
            <a:spLocks noGrp="1"/>
          </p:cNvSpPr>
          <p:nvPr>
            <p:ph idx="1"/>
          </p:nvPr>
        </p:nvSpPr>
        <p:spPr/>
        <p:txBody>
          <a:bodyPr/>
          <a:lstStyle/>
          <a:p>
            <a:r>
              <a:rPr lang="en-US" dirty="0"/>
              <a:t>I will provide a list of technologies to choose from</a:t>
            </a:r>
          </a:p>
          <a:p>
            <a:r>
              <a:rPr lang="en-US" dirty="0"/>
              <a:t>Your team will sign up for a time in class to present</a:t>
            </a:r>
          </a:p>
          <a:p>
            <a:r>
              <a:rPr lang="en-US" dirty="0"/>
              <a:t>Refer to the assignment page for more details.</a:t>
            </a:r>
          </a:p>
        </p:txBody>
      </p:sp>
    </p:spTree>
    <p:extLst>
      <p:ext uri="{BB962C8B-B14F-4D97-AF65-F5344CB8AC3E}">
        <p14:creationId xmlns:p14="http://schemas.microsoft.com/office/powerpoint/2010/main" val="2778567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BA6F-14EA-4BEF-BD91-D395B626386E}"/>
              </a:ext>
            </a:extLst>
          </p:cNvPr>
          <p:cNvSpPr>
            <a:spLocks noGrp="1"/>
          </p:cNvSpPr>
          <p:nvPr>
            <p:ph type="title"/>
          </p:nvPr>
        </p:nvSpPr>
        <p:spPr/>
        <p:txBody>
          <a:bodyPr/>
          <a:lstStyle/>
          <a:p>
            <a:r>
              <a:rPr lang="en-US" dirty="0"/>
              <a:t>Class Discussions</a:t>
            </a:r>
          </a:p>
        </p:txBody>
      </p:sp>
      <p:sp>
        <p:nvSpPr>
          <p:cNvPr id="3" name="Content Placeholder 2">
            <a:extLst>
              <a:ext uri="{FF2B5EF4-FFF2-40B4-BE49-F238E27FC236}">
                <a16:creationId xmlns:a16="http://schemas.microsoft.com/office/drawing/2014/main" id="{8F9DBB28-93C7-4068-A750-2A9BF7694605}"/>
              </a:ext>
            </a:extLst>
          </p:cNvPr>
          <p:cNvSpPr>
            <a:spLocks noGrp="1"/>
          </p:cNvSpPr>
          <p:nvPr>
            <p:ph idx="1"/>
          </p:nvPr>
        </p:nvSpPr>
        <p:spPr/>
        <p:txBody>
          <a:bodyPr/>
          <a:lstStyle/>
          <a:p>
            <a:r>
              <a:rPr lang="en-US" dirty="0"/>
              <a:t>I hate slides and I hate “lectures”</a:t>
            </a:r>
          </a:p>
          <a:p>
            <a:r>
              <a:rPr lang="en-US" dirty="0"/>
              <a:t>I only use them because I haven’t found something better</a:t>
            </a:r>
          </a:p>
          <a:p>
            <a:r>
              <a:rPr lang="en-US" dirty="0"/>
              <a:t>Please read before class, come prepared to discuss</a:t>
            </a:r>
          </a:p>
          <a:p>
            <a:r>
              <a:rPr lang="en-US" dirty="0"/>
              <a:t>You will be assigned to discuss out-of-class as well</a:t>
            </a:r>
          </a:p>
          <a:p>
            <a:r>
              <a:rPr lang="en-US" dirty="0"/>
              <a:t>For each reading, discuss using canvas comments</a:t>
            </a:r>
          </a:p>
        </p:txBody>
      </p:sp>
    </p:spTree>
    <p:extLst>
      <p:ext uri="{BB962C8B-B14F-4D97-AF65-F5344CB8AC3E}">
        <p14:creationId xmlns:p14="http://schemas.microsoft.com/office/powerpoint/2010/main" val="3072063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64D6-041D-460C-A08A-274D1E3508C6}"/>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5DF21811-9F88-40AB-A1D4-52CDCE050FAA}"/>
              </a:ext>
            </a:extLst>
          </p:cNvPr>
          <p:cNvSpPr>
            <a:spLocks noGrp="1"/>
          </p:cNvSpPr>
          <p:nvPr>
            <p:ph idx="1"/>
          </p:nvPr>
        </p:nvSpPr>
        <p:spPr/>
        <p:txBody>
          <a:bodyPr/>
          <a:lstStyle/>
          <a:p>
            <a:r>
              <a:rPr lang="en-US" dirty="0"/>
              <a:t>40% labs (10% each)</a:t>
            </a:r>
          </a:p>
          <a:p>
            <a:r>
              <a:rPr lang="en-US" dirty="0"/>
              <a:t>10% participation</a:t>
            </a:r>
          </a:p>
          <a:p>
            <a:r>
              <a:rPr lang="en-US" dirty="0"/>
              <a:t>20% presentations (10% each)</a:t>
            </a:r>
          </a:p>
          <a:p>
            <a:r>
              <a:rPr lang="en-US" dirty="0"/>
              <a:t>30% Exams (15% each)</a:t>
            </a:r>
          </a:p>
          <a:p>
            <a:pPr lvl="1"/>
            <a:r>
              <a:rPr lang="en-US" dirty="0"/>
              <a:t>1 Midterm (Mar 7 – 11)</a:t>
            </a:r>
          </a:p>
          <a:p>
            <a:pPr lvl="1"/>
            <a:r>
              <a:rPr lang="en-US" dirty="0"/>
              <a:t>1 “floating” Final (Due May 12)</a:t>
            </a:r>
          </a:p>
        </p:txBody>
      </p:sp>
    </p:spTree>
    <p:extLst>
      <p:ext uri="{BB962C8B-B14F-4D97-AF65-F5344CB8AC3E}">
        <p14:creationId xmlns:p14="http://schemas.microsoft.com/office/powerpoint/2010/main" val="2756902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4381-039A-4428-BDA4-958AAA4366D0}"/>
              </a:ext>
            </a:extLst>
          </p:cNvPr>
          <p:cNvSpPr>
            <a:spLocks noGrp="1"/>
          </p:cNvSpPr>
          <p:nvPr>
            <p:ph type="title"/>
          </p:nvPr>
        </p:nvSpPr>
        <p:spPr/>
        <p:txBody>
          <a:bodyPr/>
          <a:lstStyle/>
          <a:p>
            <a:r>
              <a:rPr lang="en-US" dirty="0"/>
              <a:t>Readings</a:t>
            </a:r>
          </a:p>
        </p:txBody>
      </p:sp>
      <p:sp>
        <p:nvSpPr>
          <p:cNvPr id="3" name="Content Placeholder 2">
            <a:extLst>
              <a:ext uri="{FF2B5EF4-FFF2-40B4-BE49-F238E27FC236}">
                <a16:creationId xmlns:a16="http://schemas.microsoft.com/office/drawing/2014/main" id="{048DB2B6-FAB7-45E1-B7FE-CCA146401ED1}"/>
              </a:ext>
            </a:extLst>
          </p:cNvPr>
          <p:cNvSpPr>
            <a:spLocks noGrp="1"/>
          </p:cNvSpPr>
          <p:nvPr>
            <p:ph idx="1"/>
          </p:nvPr>
        </p:nvSpPr>
        <p:spPr/>
        <p:txBody>
          <a:bodyPr/>
          <a:lstStyle/>
          <a:p>
            <a:r>
              <a:rPr lang="en-US" dirty="0"/>
              <a:t>I’m writing a book. I think it’s pretty good.</a:t>
            </a:r>
          </a:p>
          <a:p>
            <a:r>
              <a:rPr lang="en-US" dirty="0"/>
              <a:t>Most readings come from preprints (drafts) of the book</a:t>
            </a:r>
          </a:p>
          <a:p>
            <a:r>
              <a:rPr lang="en-US" dirty="0"/>
              <a:t>YOU MUST NOT SHARE OR DISTRIBUTE</a:t>
            </a:r>
          </a:p>
          <a:p>
            <a:r>
              <a:rPr lang="en-US" dirty="0"/>
              <a:t>You can get a copy when it is published later this year</a:t>
            </a:r>
          </a:p>
          <a:p>
            <a:r>
              <a:rPr lang="en-US" dirty="0"/>
              <a:t>Some additional online readings/videos</a:t>
            </a:r>
          </a:p>
        </p:txBody>
      </p:sp>
    </p:spTree>
    <p:extLst>
      <p:ext uri="{BB962C8B-B14F-4D97-AF65-F5344CB8AC3E}">
        <p14:creationId xmlns:p14="http://schemas.microsoft.com/office/powerpoint/2010/main" val="438208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8036-9754-4F5A-9DF3-851042B73325}"/>
              </a:ext>
            </a:extLst>
          </p:cNvPr>
          <p:cNvSpPr>
            <a:spLocks noGrp="1"/>
          </p:cNvSpPr>
          <p:nvPr>
            <p:ph type="title"/>
          </p:nvPr>
        </p:nvSpPr>
        <p:spPr/>
        <p:txBody>
          <a:bodyPr/>
          <a:lstStyle/>
          <a:p>
            <a:r>
              <a:rPr lang="en-US" dirty="0" err="1"/>
              <a:t>Labwork</a:t>
            </a:r>
            <a:endParaRPr lang="en-US" dirty="0"/>
          </a:p>
        </p:txBody>
      </p:sp>
      <p:sp>
        <p:nvSpPr>
          <p:cNvPr id="3" name="Content Placeholder 2">
            <a:extLst>
              <a:ext uri="{FF2B5EF4-FFF2-40B4-BE49-F238E27FC236}">
                <a16:creationId xmlns:a16="http://schemas.microsoft.com/office/drawing/2014/main" id="{285E51EB-3065-43F2-8769-7C489E907E45}"/>
              </a:ext>
            </a:extLst>
          </p:cNvPr>
          <p:cNvSpPr>
            <a:spLocks noGrp="1"/>
          </p:cNvSpPr>
          <p:nvPr>
            <p:ph idx="1"/>
          </p:nvPr>
        </p:nvSpPr>
        <p:spPr/>
        <p:txBody>
          <a:bodyPr/>
          <a:lstStyle/>
          <a:p>
            <a:r>
              <a:rPr lang="en-US" dirty="0"/>
              <a:t>lab 1 - Wireshark and Browsing</a:t>
            </a:r>
          </a:p>
          <a:p>
            <a:r>
              <a:rPr lang="en-US" dirty="0"/>
              <a:t>lab 2 - Password Cracking</a:t>
            </a:r>
          </a:p>
          <a:p>
            <a:r>
              <a:rPr lang="en-US" dirty="0"/>
              <a:t>lab 3 - Certificates and Public Keys</a:t>
            </a:r>
          </a:p>
          <a:p>
            <a:r>
              <a:rPr lang="en-US" dirty="0"/>
              <a:t>lab 4 - Phishing Contest</a:t>
            </a:r>
          </a:p>
        </p:txBody>
      </p:sp>
    </p:spTree>
    <p:extLst>
      <p:ext uri="{BB962C8B-B14F-4D97-AF65-F5344CB8AC3E}">
        <p14:creationId xmlns:p14="http://schemas.microsoft.com/office/powerpoint/2010/main" val="3748634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DB80-9479-497E-B3CF-C8057F1BAA71}"/>
              </a:ext>
            </a:extLst>
          </p:cNvPr>
          <p:cNvSpPr>
            <a:spLocks noGrp="1"/>
          </p:cNvSpPr>
          <p:nvPr>
            <p:ph type="title"/>
          </p:nvPr>
        </p:nvSpPr>
        <p:spPr/>
        <p:txBody>
          <a:bodyPr/>
          <a:lstStyle/>
          <a:p>
            <a:r>
              <a:rPr lang="en-US" dirty="0" err="1"/>
              <a:t>Labwork</a:t>
            </a:r>
            <a:r>
              <a:rPr lang="en-US" dirty="0"/>
              <a:t> Policies</a:t>
            </a:r>
          </a:p>
        </p:txBody>
      </p:sp>
      <p:sp>
        <p:nvSpPr>
          <p:cNvPr id="3" name="Content Placeholder 2">
            <a:extLst>
              <a:ext uri="{FF2B5EF4-FFF2-40B4-BE49-F238E27FC236}">
                <a16:creationId xmlns:a16="http://schemas.microsoft.com/office/drawing/2014/main" id="{7A5A344A-C28B-42C0-A225-FC7249078E7C}"/>
              </a:ext>
            </a:extLst>
          </p:cNvPr>
          <p:cNvSpPr>
            <a:spLocks noGrp="1"/>
          </p:cNvSpPr>
          <p:nvPr>
            <p:ph idx="1"/>
          </p:nvPr>
        </p:nvSpPr>
        <p:spPr/>
        <p:txBody>
          <a:bodyPr/>
          <a:lstStyle/>
          <a:p>
            <a:r>
              <a:rPr lang="en-US" b="1" dirty="0"/>
              <a:t>PASS/FAIL</a:t>
            </a:r>
            <a:r>
              <a:rPr lang="en-US" dirty="0"/>
              <a:t> – Not worth it to do part</a:t>
            </a:r>
          </a:p>
          <a:p>
            <a:r>
              <a:rPr lang="en-US" dirty="0"/>
              <a:t>You may talk to other students about the labs</a:t>
            </a:r>
          </a:p>
          <a:p>
            <a:r>
              <a:rPr lang="en-US" dirty="0"/>
              <a:t>But you must do your own work</a:t>
            </a:r>
          </a:p>
          <a:p>
            <a:r>
              <a:rPr lang="en-US" dirty="0"/>
              <a:t>I also will provide help sections as needed</a:t>
            </a:r>
          </a:p>
          <a:p>
            <a:endParaRPr lang="en-US" dirty="0"/>
          </a:p>
        </p:txBody>
      </p:sp>
    </p:spTree>
    <p:extLst>
      <p:ext uri="{BB962C8B-B14F-4D97-AF65-F5344CB8AC3E}">
        <p14:creationId xmlns:p14="http://schemas.microsoft.com/office/powerpoint/2010/main" val="107778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A12D-816C-4FE5-9CA7-22D4380B6056}"/>
              </a:ext>
            </a:extLst>
          </p:cNvPr>
          <p:cNvSpPr>
            <a:spLocks noGrp="1"/>
          </p:cNvSpPr>
          <p:nvPr>
            <p:ph type="title"/>
          </p:nvPr>
        </p:nvSpPr>
        <p:spPr/>
        <p:txBody>
          <a:bodyPr/>
          <a:lstStyle/>
          <a:p>
            <a:r>
              <a:rPr lang="en-US" dirty="0"/>
              <a:t>About the Instructor</a:t>
            </a:r>
          </a:p>
        </p:txBody>
      </p:sp>
      <p:pic>
        <p:nvPicPr>
          <p:cNvPr id="4" name="Picture 3">
            <a:extLst>
              <a:ext uri="{FF2B5EF4-FFF2-40B4-BE49-F238E27FC236}">
                <a16:creationId xmlns:a16="http://schemas.microsoft.com/office/drawing/2014/main" id="{61BC1D25-1B23-4FB2-97B4-8C07ADD29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625" y="2659190"/>
            <a:ext cx="2371725" cy="2371725"/>
          </a:xfrm>
          <a:prstGeom prst="rect">
            <a:avLst/>
          </a:prstGeom>
          <a:noFill/>
        </p:spPr>
      </p:pic>
      <p:pic>
        <p:nvPicPr>
          <p:cNvPr id="5" name="Picture 4">
            <a:extLst>
              <a:ext uri="{FF2B5EF4-FFF2-40B4-BE49-F238E27FC236}">
                <a16:creationId xmlns:a16="http://schemas.microsoft.com/office/drawing/2014/main" id="{F101F8AE-32BC-4CFC-BB01-42ED7498C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75" y="2714625"/>
            <a:ext cx="2121694" cy="1428750"/>
          </a:xfrm>
          <a:prstGeom prst="rect">
            <a:avLst/>
          </a:prstGeom>
          <a:noFill/>
        </p:spPr>
      </p:pic>
      <p:pic>
        <p:nvPicPr>
          <p:cNvPr id="6" name="Picture 5">
            <a:extLst>
              <a:ext uri="{FF2B5EF4-FFF2-40B4-BE49-F238E27FC236}">
                <a16:creationId xmlns:a16="http://schemas.microsoft.com/office/drawing/2014/main" id="{91D1ECF0-F545-4744-AFB6-F7A421333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9382" y="4385691"/>
            <a:ext cx="1793264" cy="1428750"/>
          </a:xfrm>
          <a:prstGeom prst="rect">
            <a:avLst/>
          </a:prstGeom>
          <a:noFill/>
        </p:spPr>
      </p:pic>
      <p:pic>
        <p:nvPicPr>
          <p:cNvPr id="7" name="Picture 6">
            <a:extLst>
              <a:ext uri="{FF2B5EF4-FFF2-40B4-BE49-F238E27FC236}">
                <a16:creationId xmlns:a16="http://schemas.microsoft.com/office/drawing/2014/main" id="{9E9CD231-BAFD-48CB-A020-5D5BE3D67A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1998" y="5662233"/>
            <a:ext cx="4000500" cy="741806"/>
          </a:xfrm>
          <a:prstGeom prst="rect">
            <a:avLst/>
          </a:prstGeom>
          <a:solidFill>
            <a:schemeClr val="tx1"/>
          </a:solidFill>
        </p:spPr>
      </p:pic>
      <p:pic>
        <p:nvPicPr>
          <p:cNvPr id="8" name="Picture 7">
            <a:extLst>
              <a:ext uri="{FF2B5EF4-FFF2-40B4-BE49-F238E27FC236}">
                <a16:creationId xmlns:a16="http://schemas.microsoft.com/office/drawing/2014/main" id="{42597B93-2041-41E3-8A32-F3CEF7FD32D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75417" y="3158143"/>
            <a:ext cx="1814513" cy="1186937"/>
          </a:xfrm>
          <a:prstGeom prst="rect">
            <a:avLst/>
          </a:prstGeom>
          <a:solidFill>
            <a:schemeClr val="tx1"/>
          </a:solidFill>
        </p:spPr>
      </p:pic>
    </p:spTree>
    <p:extLst>
      <p:ext uri="{BB962C8B-B14F-4D97-AF65-F5344CB8AC3E}">
        <p14:creationId xmlns:p14="http://schemas.microsoft.com/office/powerpoint/2010/main" val="624993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3459B-A5F4-49B7-9AF6-4A6ED3B494A1}"/>
              </a:ext>
            </a:extLst>
          </p:cNvPr>
          <p:cNvSpPr>
            <a:spLocks noGrp="1"/>
          </p:cNvSpPr>
          <p:nvPr>
            <p:ph type="title"/>
          </p:nvPr>
        </p:nvSpPr>
        <p:spPr/>
        <p:txBody>
          <a:bodyPr/>
          <a:lstStyle/>
          <a:p>
            <a:r>
              <a:rPr lang="en-US" dirty="0"/>
              <a:t>Exams</a:t>
            </a:r>
          </a:p>
        </p:txBody>
      </p:sp>
      <p:sp>
        <p:nvSpPr>
          <p:cNvPr id="3" name="Content Placeholder 2">
            <a:extLst>
              <a:ext uri="{FF2B5EF4-FFF2-40B4-BE49-F238E27FC236}">
                <a16:creationId xmlns:a16="http://schemas.microsoft.com/office/drawing/2014/main" id="{1DA6C40B-06CE-4344-8695-D48459CF63CF}"/>
              </a:ext>
            </a:extLst>
          </p:cNvPr>
          <p:cNvSpPr>
            <a:spLocks noGrp="1"/>
          </p:cNvSpPr>
          <p:nvPr>
            <p:ph idx="1"/>
          </p:nvPr>
        </p:nvSpPr>
        <p:spPr/>
        <p:txBody>
          <a:bodyPr/>
          <a:lstStyle/>
          <a:p>
            <a:r>
              <a:rPr lang="en-US" dirty="0"/>
              <a:t>Essay based thought questions</a:t>
            </a:r>
          </a:p>
          <a:p>
            <a:r>
              <a:rPr lang="en-US" dirty="0"/>
              <a:t>Open book, open note</a:t>
            </a:r>
          </a:p>
          <a:p>
            <a:r>
              <a:rPr lang="en-US" dirty="0"/>
              <a:t>I hate memorization/regurgitation</a:t>
            </a:r>
          </a:p>
          <a:p>
            <a:r>
              <a:rPr lang="en-US" dirty="0"/>
              <a:t>Usually involve a hypothetical</a:t>
            </a:r>
          </a:p>
        </p:txBody>
      </p:sp>
    </p:spTree>
    <p:extLst>
      <p:ext uri="{BB962C8B-B14F-4D97-AF65-F5344CB8AC3E}">
        <p14:creationId xmlns:p14="http://schemas.microsoft.com/office/powerpoint/2010/main" val="1906471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409F-0806-4DDA-9CBB-BC03A9704FD2}"/>
              </a:ext>
            </a:extLst>
          </p:cNvPr>
          <p:cNvSpPr>
            <a:spLocks noGrp="1"/>
          </p:cNvSpPr>
          <p:nvPr>
            <p:ph type="title"/>
          </p:nvPr>
        </p:nvSpPr>
        <p:spPr/>
        <p:txBody>
          <a:bodyPr/>
          <a:lstStyle/>
          <a:p>
            <a:r>
              <a:rPr lang="en-US" dirty="0"/>
              <a:t>Exam Sample Question</a:t>
            </a:r>
          </a:p>
        </p:txBody>
      </p:sp>
      <p:sp>
        <p:nvSpPr>
          <p:cNvPr id="3" name="Content Placeholder 2">
            <a:extLst>
              <a:ext uri="{FF2B5EF4-FFF2-40B4-BE49-F238E27FC236}">
                <a16:creationId xmlns:a16="http://schemas.microsoft.com/office/drawing/2014/main" id="{B1EE70B1-51EE-4300-8195-0B9CC4FB7113}"/>
              </a:ext>
            </a:extLst>
          </p:cNvPr>
          <p:cNvSpPr>
            <a:spLocks noGrp="1"/>
          </p:cNvSpPr>
          <p:nvPr>
            <p:ph idx="1"/>
          </p:nvPr>
        </p:nvSpPr>
        <p:spPr>
          <a:xfrm>
            <a:off x="381000" y="1905000"/>
            <a:ext cx="8534399" cy="4648199"/>
          </a:xfrm>
        </p:spPr>
        <p:txBody>
          <a:bodyPr>
            <a:normAutofit/>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one complains about passwords and that they need to be replaced. Although every now and then someone comes up with a new replacement but they never seem to get much traction, so the search continues. Regardless of whatever new technology comes along to replace passwords, there are certain fundamental problems that will have to be solved. Write an essay explaining what kinds of evaluations YOU would do for a password-replacement technology. </a:t>
            </a:r>
          </a:p>
          <a:p>
            <a:pPr marL="0" indent="0">
              <a:buNone/>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Do not speculate about how this imaginary technology works</a:t>
            </a:r>
            <a:r>
              <a:rPr lang="en-US" sz="1800" dirty="0">
                <a:effectLst/>
                <a:latin typeface="Calibri" panose="020F0502020204030204" pitchFamily="34" charset="0"/>
                <a:ea typeface="Calibri" panose="020F0502020204030204" pitchFamily="34" charset="0"/>
                <a:cs typeface="Times New Roman" panose="02020603050405020304" pitchFamily="18" charset="0"/>
              </a:rPr>
              <a:t>, just imagine it to be some kind of “black box” authentication mechanism. Instead, focus your essay on the psychological, technical, and perhaps even mathematical problems that you would require it to solve or address before you believed it to be a “good” replacement. Because this is hypothetical, you can address this from a number of different angles. Your score for this essay will be based on how well you understand user authentication including principles related to “something you know”, “something you have”, and “something you are.” You may also get score for applying Anderson’s concepts on user psychology and security engineering.</a:t>
            </a:r>
          </a:p>
        </p:txBody>
      </p:sp>
    </p:spTree>
    <p:extLst>
      <p:ext uri="{BB962C8B-B14F-4D97-AF65-F5344CB8AC3E}">
        <p14:creationId xmlns:p14="http://schemas.microsoft.com/office/powerpoint/2010/main" val="1305667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46C2-D166-4A03-A8C1-0A139491311B}"/>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179E4EDB-4485-4648-8520-26CF6BA48636}"/>
              </a:ext>
            </a:extLst>
          </p:cNvPr>
          <p:cNvSpPr>
            <a:spLocks noGrp="1"/>
          </p:cNvSpPr>
          <p:nvPr>
            <p:ph idx="1"/>
          </p:nvPr>
        </p:nvSpPr>
        <p:spPr/>
        <p:txBody>
          <a:bodyPr/>
          <a:lstStyle/>
          <a:p>
            <a:r>
              <a:rPr lang="en-US" dirty="0"/>
              <a:t>Standard Scale</a:t>
            </a:r>
          </a:p>
          <a:p>
            <a:r>
              <a:rPr lang="en-US" dirty="0"/>
              <a:t>Last semester, average was about 93%</a:t>
            </a:r>
          </a:p>
          <a:p>
            <a:r>
              <a:rPr lang="en-US" dirty="0"/>
              <a:t>This semester, enforcing law school curve</a:t>
            </a:r>
          </a:p>
          <a:p>
            <a:r>
              <a:rPr lang="en-US" dirty="0"/>
              <a:t>The curve must apply to law students</a:t>
            </a:r>
          </a:p>
          <a:p>
            <a:r>
              <a:rPr lang="en-US" dirty="0"/>
              <a:t>Non-law students will be slotted into the curve as well</a:t>
            </a:r>
          </a:p>
        </p:txBody>
      </p:sp>
    </p:spTree>
    <p:extLst>
      <p:ext uri="{BB962C8B-B14F-4D97-AF65-F5344CB8AC3E}">
        <p14:creationId xmlns:p14="http://schemas.microsoft.com/office/powerpoint/2010/main" val="2994719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50FA-9CD9-4665-9AD6-3E9283A3B173}"/>
              </a:ext>
            </a:extLst>
          </p:cNvPr>
          <p:cNvSpPr>
            <a:spLocks noGrp="1"/>
          </p:cNvSpPr>
          <p:nvPr>
            <p:ph type="title"/>
          </p:nvPr>
        </p:nvSpPr>
        <p:spPr/>
        <p:txBody>
          <a:bodyPr/>
          <a:lstStyle/>
          <a:p>
            <a:r>
              <a:rPr lang="en-US" dirty="0"/>
              <a:t>Introducing Cybersecurity</a:t>
            </a:r>
          </a:p>
        </p:txBody>
      </p:sp>
      <p:sp>
        <p:nvSpPr>
          <p:cNvPr id="3" name="Content Placeholder 2">
            <a:extLst>
              <a:ext uri="{FF2B5EF4-FFF2-40B4-BE49-F238E27FC236}">
                <a16:creationId xmlns:a16="http://schemas.microsoft.com/office/drawing/2014/main" id="{138E3692-91D1-4EE6-B9F6-AE12F5A729EF}"/>
              </a:ext>
            </a:extLst>
          </p:cNvPr>
          <p:cNvSpPr>
            <a:spLocks noGrp="1"/>
          </p:cNvSpPr>
          <p:nvPr>
            <p:ph idx="1"/>
          </p:nvPr>
        </p:nvSpPr>
        <p:spPr/>
        <p:txBody>
          <a:bodyPr/>
          <a:lstStyle/>
          <a:p>
            <a:r>
              <a:rPr lang="en-US" dirty="0"/>
              <a:t>This is a very broad concept</a:t>
            </a:r>
          </a:p>
          <a:p>
            <a:r>
              <a:rPr lang="en-US" dirty="0"/>
              <a:t>Includes concepts of technology, psychology, </a:t>
            </a:r>
            <a:r>
              <a:rPr lang="en-US" dirty="0" err="1"/>
              <a:t>etc</a:t>
            </a:r>
            <a:r>
              <a:rPr lang="en-US" dirty="0"/>
              <a:t> </a:t>
            </a:r>
            <a:r>
              <a:rPr lang="en-US" dirty="0" err="1"/>
              <a:t>etc</a:t>
            </a:r>
            <a:endParaRPr lang="en-US" dirty="0"/>
          </a:p>
          <a:p>
            <a:r>
              <a:rPr lang="en-US" dirty="0"/>
              <a:t>Where to start?</a:t>
            </a:r>
          </a:p>
          <a:p>
            <a:r>
              <a:rPr lang="en-US" dirty="0"/>
              <a:t>Let’s start with Ross Anderson’s “Security Engineering”</a:t>
            </a:r>
          </a:p>
        </p:txBody>
      </p:sp>
    </p:spTree>
    <p:extLst>
      <p:ext uri="{BB962C8B-B14F-4D97-AF65-F5344CB8AC3E}">
        <p14:creationId xmlns:p14="http://schemas.microsoft.com/office/powerpoint/2010/main" val="3946206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“Security Engineering”?</a:t>
            </a:r>
          </a:p>
        </p:txBody>
      </p:sp>
      <p:sp>
        <p:nvSpPr>
          <p:cNvPr id="3" name="Content Placeholder 2"/>
          <p:cNvSpPr>
            <a:spLocks noGrp="1"/>
          </p:cNvSpPr>
          <p:nvPr>
            <p:ph sz="quarter" idx="13"/>
          </p:nvPr>
        </p:nvSpPr>
        <p:spPr/>
        <p:txBody>
          <a:bodyPr/>
          <a:lstStyle/>
          <a:p>
            <a:r>
              <a:rPr lang="en-US" dirty="0"/>
              <a:t>“[It] is about building systems to remain dependable in the face of …”</a:t>
            </a:r>
          </a:p>
          <a:p>
            <a:pPr lvl="1"/>
            <a:r>
              <a:rPr lang="en-US" dirty="0"/>
              <a:t>Malice</a:t>
            </a:r>
          </a:p>
          <a:p>
            <a:pPr lvl="1"/>
            <a:r>
              <a:rPr lang="en-US" dirty="0"/>
              <a:t>Error</a:t>
            </a:r>
          </a:p>
          <a:p>
            <a:pPr lvl="1"/>
            <a:r>
              <a:rPr lang="en-US" dirty="0"/>
              <a:t>Mischance.</a:t>
            </a:r>
          </a:p>
          <a:p>
            <a:r>
              <a:rPr lang="en-US" dirty="0"/>
              <a:t>“As a discipline, it focuses on the…” </a:t>
            </a:r>
          </a:p>
          <a:p>
            <a:pPr lvl="1"/>
            <a:r>
              <a:rPr lang="en-US" dirty="0"/>
              <a:t>Tools </a:t>
            </a:r>
          </a:p>
          <a:p>
            <a:pPr lvl="1"/>
            <a:r>
              <a:rPr lang="en-US" dirty="0"/>
              <a:t>Processes</a:t>
            </a:r>
          </a:p>
          <a:p>
            <a:pPr lvl="1"/>
            <a:r>
              <a:rPr lang="en-US" dirty="0"/>
              <a:t>Methods</a:t>
            </a:r>
          </a:p>
        </p:txBody>
      </p:sp>
    </p:spTree>
    <p:extLst>
      <p:ext uri="{BB962C8B-B14F-4D97-AF65-F5344CB8AC3E}">
        <p14:creationId xmlns:p14="http://schemas.microsoft.com/office/powerpoint/2010/main" val="1801435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Goal</a:t>
            </a:r>
          </a:p>
        </p:txBody>
      </p:sp>
      <p:sp>
        <p:nvSpPr>
          <p:cNvPr id="3" name="Content Placeholder 2"/>
          <p:cNvSpPr>
            <a:spLocks noGrp="1"/>
          </p:cNvSpPr>
          <p:nvPr>
            <p:ph sz="quarter" idx="13"/>
          </p:nvPr>
        </p:nvSpPr>
        <p:spPr/>
        <p:txBody>
          <a:bodyPr/>
          <a:lstStyle/>
          <a:p>
            <a:r>
              <a:rPr lang="en-US" dirty="0"/>
              <a:t>Confidentiality, Integrity, Availability (CIA Triad)</a:t>
            </a:r>
          </a:p>
          <a:p>
            <a:r>
              <a:rPr lang="en-US" dirty="0"/>
              <a:t>For new systems:</a:t>
            </a:r>
          </a:p>
          <a:p>
            <a:pPr lvl="1"/>
            <a:r>
              <a:rPr lang="en-US" dirty="0"/>
              <a:t>Design security</a:t>
            </a:r>
          </a:p>
          <a:p>
            <a:pPr lvl="1"/>
            <a:r>
              <a:rPr lang="en-US" dirty="0"/>
              <a:t>Implement security</a:t>
            </a:r>
          </a:p>
          <a:p>
            <a:pPr lvl="1"/>
            <a:r>
              <a:rPr lang="en-US" dirty="0"/>
              <a:t>Test security</a:t>
            </a:r>
          </a:p>
          <a:p>
            <a:r>
              <a:rPr lang="en-US" dirty="0"/>
              <a:t>For existing systems:</a:t>
            </a:r>
          </a:p>
          <a:p>
            <a:pPr lvl="1"/>
            <a:r>
              <a:rPr lang="en-US" dirty="0"/>
              <a:t>Adapt them for increased security</a:t>
            </a:r>
          </a:p>
          <a:p>
            <a:pPr lvl="1"/>
            <a:r>
              <a:rPr lang="en-US" dirty="0"/>
              <a:t>Adapt them as their </a:t>
            </a:r>
            <a:r>
              <a:rPr lang="en-US" i="1" dirty="0"/>
              <a:t>environment</a:t>
            </a:r>
            <a:r>
              <a:rPr lang="en-US" dirty="0"/>
              <a:t> evolves</a:t>
            </a:r>
          </a:p>
        </p:txBody>
      </p:sp>
    </p:spTree>
    <p:extLst>
      <p:ext uri="{BB962C8B-B14F-4D97-AF65-F5344CB8AC3E}">
        <p14:creationId xmlns:p14="http://schemas.microsoft.com/office/powerpoint/2010/main" val="1673894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 Security</a:t>
            </a:r>
          </a:p>
        </p:txBody>
      </p:sp>
      <p:sp>
        <p:nvSpPr>
          <p:cNvPr id="3" name="Content Placeholder 2"/>
          <p:cNvSpPr>
            <a:spLocks noGrp="1"/>
          </p:cNvSpPr>
          <p:nvPr>
            <p:ph sz="quarter" idx="13"/>
          </p:nvPr>
        </p:nvSpPr>
        <p:spPr/>
        <p:txBody>
          <a:bodyPr>
            <a:normAutofit/>
          </a:bodyPr>
          <a:lstStyle/>
          <a:p>
            <a:r>
              <a:rPr lang="en-US" dirty="0"/>
              <a:t> Everyone wants “security”. But how?</a:t>
            </a:r>
          </a:p>
          <a:p>
            <a:r>
              <a:rPr lang="en-US" dirty="0"/>
              <a:t>“</a:t>
            </a:r>
            <a:r>
              <a:rPr lang="en-US" b="1" i="1" dirty="0"/>
              <a:t>Whoever thinks his problem can be solved using cryptography, doesn’t understand his problem and doesn’t understand cryptography.</a:t>
            </a:r>
            <a:r>
              <a:rPr lang="en-US" dirty="0"/>
              <a:t>”</a:t>
            </a:r>
            <a:endParaRPr lang="en-US" b="1" i="1" dirty="0"/>
          </a:p>
          <a:p>
            <a:pPr lvl="1"/>
            <a:r>
              <a:rPr lang="en-US" dirty="0"/>
              <a:t>— Attributed by Roger Needham and Butler Lampson to Each Other</a:t>
            </a:r>
          </a:p>
        </p:txBody>
      </p:sp>
    </p:spTree>
    <p:extLst>
      <p:ext uri="{BB962C8B-B14F-4D97-AF65-F5344CB8AC3E}">
        <p14:creationId xmlns:p14="http://schemas.microsoft.com/office/powerpoint/2010/main" val="2337615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9B45-C14B-40EF-8923-89D18A8B6B88}"/>
              </a:ext>
            </a:extLst>
          </p:cNvPr>
          <p:cNvSpPr>
            <a:spLocks noGrp="1"/>
          </p:cNvSpPr>
          <p:nvPr>
            <p:ph type="title"/>
          </p:nvPr>
        </p:nvSpPr>
        <p:spPr/>
        <p:txBody>
          <a:bodyPr/>
          <a:lstStyle/>
          <a:p>
            <a:r>
              <a:rPr lang="en-US" dirty="0"/>
              <a:t>Key Observation</a:t>
            </a:r>
          </a:p>
        </p:txBody>
      </p:sp>
      <p:pic>
        <p:nvPicPr>
          <p:cNvPr id="5" name="Picture 4">
            <a:extLst>
              <a:ext uri="{FF2B5EF4-FFF2-40B4-BE49-F238E27FC236}">
                <a16:creationId xmlns:a16="http://schemas.microsoft.com/office/drawing/2014/main" id="{C0053C1D-5CD2-41E4-8FDE-913054BA6E7C}"/>
              </a:ext>
            </a:extLst>
          </p:cNvPr>
          <p:cNvPicPr>
            <a:picLocks noChangeAspect="1"/>
          </p:cNvPicPr>
          <p:nvPr/>
        </p:nvPicPr>
        <p:blipFill>
          <a:blip r:embed="rId2"/>
          <a:stretch>
            <a:fillRect/>
          </a:stretch>
        </p:blipFill>
        <p:spPr>
          <a:xfrm>
            <a:off x="76200" y="2438400"/>
            <a:ext cx="8991600" cy="641888"/>
          </a:xfrm>
          <a:prstGeom prst="rect">
            <a:avLst/>
          </a:prstGeom>
        </p:spPr>
      </p:pic>
      <p:sp>
        <p:nvSpPr>
          <p:cNvPr id="6" name="TextBox 5">
            <a:extLst>
              <a:ext uri="{FF2B5EF4-FFF2-40B4-BE49-F238E27FC236}">
                <a16:creationId xmlns:a16="http://schemas.microsoft.com/office/drawing/2014/main" id="{F75C90F1-0A80-4B24-98AF-4F473CC3D08B}"/>
              </a:ext>
            </a:extLst>
          </p:cNvPr>
          <p:cNvSpPr txBox="1"/>
          <p:nvPr/>
        </p:nvSpPr>
        <p:spPr>
          <a:xfrm>
            <a:off x="5181600" y="3198167"/>
            <a:ext cx="3188502" cy="461665"/>
          </a:xfrm>
          <a:prstGeom prst="rect">
            <a:avLst/>
          </a:prstGeom>
          <a:noFill/>
        </p:spPr>
        <p:txBody>
          <a:bodyPr wrap="none" rtlCol="0">
            <a:spAutoFit/>
          </a:bodyPr>
          <a:lstStyle/>
          <a:p>
            <a:r>
              <a:rPr lang="en-US" sz="2400" b="1" dirty="0"/>
              <a:t>Anderson, Ch 1, p. 4</a:t>
            </a:r>
          </a:p>
        </p:txBody>
      </p:sp>
    </p:spTree>
    <p:extLst>
      <p:ext uri="{BB962C8B-B14F-4D97-AF65-F5344CB8AC3E}">
        <p14:creationId xmlns:p14="http://schemas.microsoft.com/office/powerpoint/2010/main" val="3534836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A7AF-1F3E-466C-B86C-0438D5569301}"/>
              </a:ext>
            </a:extLst>
          </p:cNvPr>
          <p:cNvSpPr>
            <a:spLocks noGrp="1"/>
          </p:cNvSpPr>
          <p:nvPr>
            <p:ph type="title"/>
          </p:nvPr>
        </p:nvSpPr>
        <p:spPr/>
        <p:txBody>
          <a:bodyPr/>
          <a:lstStyle/>
          <a:p>
            <a:r>
              <a:rPr lang="en-US" dirty="0"/>
              <a:t>A Framework</a:t>
            </a:r>
          </a:p>
        </p:txBody>
      </p:sp>
      <p:sp>
        <p:nvSpPr>
          <p:cNvPr id="3" name="Content Placeholder 2">
            <a:extLst>
              <a:ext uri="{FF2B5EF4-FFF2-40B4-BE49-F238E27FC236}">
                <a16:creationId xmlns:a16="http://schemas.microsoft.com/office/drawing/2014/main" id="{698339BD-4C3C-4C90-B845-D81B7F468CBA}"/>
              </a:ext>
            </a:extLst>
          </p:cNvPr>
          <p:cNvSpPr>
            <a:spLocks noGrp="1"/>
          </p:cNvSpPr>
          <p:nvPr>
            <p:ph idx="1"/>
          </p:nvPr>
        </p:nvSpPr>
        <p:spPr/>
        <p:txBody>
          <a:bodyPr/>
          <a:lstStyle/>
          <a:p>
            <a:r>
              <a:rPr lang="en-US" dirty="0"/>
              <a:t>Policy</a:t>
            </a:r>
          </a:p>
          <a:p>
            <a:r>
              <a:rPr lang="en-US" dirty="0"/>
              <a:t>Mechanism</a:t>
            </a:r>
          </a:p>
          <a:p>
            <a:r>
              <a:rPr lang="en-US" dirty="0"/>
              <a:t>Assurance</a:t>
            </a:r>
          </a:p>
          <a:p>
            <a:r>
              <a:rPr lang="en-US" dirty="0"/>
              <a:t>Incentives</a:t>
            </a:r>
          </a:p>
        </p:txBody>
      </p:sp>
      <p:pic>
        <p:nvPicPr>
          <p:cNvPr id="4" name="Picture 3">
            <a:extLst>
              <a:ext uri="{FF2B5EF4-FFF2-40B4-BE49-F238E27FC236}">
                <a16:creationId xmlns:a16="http://schemas.microsoft.com/office/drawing/2014/main" id="{067BA353-50DA-46E6-A3EB-933891B51DF0}"/>
              </a:ext>
            </a:extLst>
          </p:cNvPr>
          <p:cNvPicPr>
            <a:picLocks noChangeAspect="1"/>
          </p:cNvPicPr>
          <p:nvPr/>
        </p:nvPicPr>
        <p:blipFill>
          <a:blip r:embed="rId2"/>
          <a:stretch>
            <a:fillRect/>
          </a:stretch>
        </p:blipFill>
        <p:spPr>
          <a:xfrm>
            <a:off x="3429000" y="2061817"/>
            <a:ext cx="5275729" cy="4076700"/>
          </a:xfrm>
          <a:prstGeom prst="rect">
            <a:avLst/>
          </a:prstGeom>
        </p:spPr>
      </p:pic>
    </p:spTree>
    <p:extLst>
      <p:ext uri="{BB962C8B-B14F-4D97-AF65-F5344CB8AC3E}">
        <p14:creationId xmlns:p14="http://schemas.microsoft.com/office/powerpoint/2010/main" val="740755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DFD8-9C87-4CFF-8624-FFDF352D8466}"/>
              </a:ext>
            </a:extLst>
          </p:cNvPr>
          <p:cNvSpPr>
            <a:spLocks noGrp="1"/>
          </p:cNvSpPr>
          <p:nvPr>
            <p:ph type="title"/>
          </p:nvPr>
        </p:nvSpPr>
        <p:spPr/>
        <p:txBody>
          <a:bodyPr/>
          <a:lstStyle/>
          <a:p>
            <a:r>
              <a:rPr lang="en-US" dirty="0"/>
              <a:t>Some Definitions</a:t>
            </a:r>
          </a:p>
        </p:txBody>
      </p:sp>
      <p:sp>
        <p:nvSpPr>
          <p:cNvPr id="3" name="Content Placeholder 2">
            <a:extLst>
              <a:ext uri="{FF2B5EF4-FFF2-40B4-BE49-F238E27FC236}">
                <a16:creationId xmlns:a16="http://schemas.microsoft.com/office/drawing/2014/main" id="{4C6E35F9-2A7A-4D82-B9B4-461C4C6C7D4A}"/>
              </a:ext>
            </a:extLst>
          </p:cNvPr>
          <p:cNvSpPr>
            <a:spLocks noGrp="1"/>
          </p:cNvSpPr>
          <p:nvPr>
            <p:ph idx="1"/>
          </p:nvPr>
        </p:nvSpPr>
        <p:spPr/>
        <p:txBody>
          <a:bodyPr/>
          <a:lstStyle/>
          <a:p>
            <a:r>
              <a:rPr lang="en-US" dirty="0"/>
              <a:t>System – Tech + Auxiliary Tech + Staff + Users + etc.</a:t>
            </a:r>
          </a:p>
          <a:p>
            <a:r>
              <a:rPr lang="en-US" dirty="0"/>
              <a:t>Subject – Physical “person”</a:t>
            </a:r>
          </a:p>
          <a:p>
            <a:r>
              <a:rPr lang="en-US" dirty="0"/>
              <a:t>Principal – Entity in the system</a:t>
            </a:r>
          </a:p>
          <a:p>
            <a:r>
              <a:rPr lang="en-US" dirty="0"/>
              <a:t>Identity – Unique label attached to a unique principal</a:t>
            </a:r>
          </a:p>
          <a:p>
            <a:r>
              <a:rPr lang="en-US" dirty="0"/>
              <a:t>Trusted – Failure results in compromise</a:t>
            </a:r>
          </a:p>
          <a:p>
            <a:r>
              <a:rPr lang="en-US" dirty="0"/>
              <a:t>Trustworthy – Failure is unlikely</a:t>
            </a:r>
          </a:p>
          <a:p>
            <a:endParaRPr lang="en-US" dirty="0"/>
          </a:p>
        </p:txBody>
      </p:sp>
    </p:spTree>
    <p:extLst>
      <p:ext uri="{BB962C8B-B14F-4D97-AF65-F5344CB8AC3E}">
        <p14:creationId xmlns:p14="http://schemas.microsoft.com/office/powerpoint/2010/main" val="1500077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C1AE-D5F6-42A0-9C17-D141AD52364B}"/>
              </a:ext>
            </a:extLst>
          </p:cNvPr>
          <p:cNvSpPr>
            <a:spLocks noGrp="1"/>
          </p:cNvSpPr>
          <p:nvPr>
            <p:ph type="title"/>
          </p:nvPr>
        </p:nvSpPr>
        <p:spPr/>
        <p:txBody>
          <a:bodyPr/>
          <a:lstStyle/>
          <a:p>
            <a:r>
              <a:rPr lang="en-US" dirty="0"/>
              <a:t>What about You?</a:t>
            </a:r>
          </a:p>
        </p:txBody>
      </p:sp>
      <p:sp>
        <p:nvSpPr>
          <p:cNvPr id="3" name="Content Placeholder 2">
            <a:extLst>
              <a:ext uri="{FF2B5EF4-FFF2-40B4-BE49-F238E27FC236}">
                <a16:creationId xmlns:a16="http://schemas.microsoft.com/office/drawing/2014/main" id="{97265375-325D-4DDD-A2A5-40107146F0CB}"/>
              </a:ext>
            </a:extLst>
          </p:cNvPr>
          <p:cNvSpPr>
            <a:spLocks noGrp="1"/>
          </p:cNvSpPr>
          <p:nvPr>
            <p:ph idx="1"/>
          </p:nvPr>
        </p:nvSpPr>
        <p:spPr/>
        <p:txBody>
          <a:bodyPr/>
          <a:lstStyle/>
          <a:p>
            <a:r>
              <a:rPr lang="en-US" dirty="0"/>
              <a:t>Why did you take this course?</a:t>
            </a:r>
          </a:p>
          <a:p>
            <a:r>
              <a:rPr lang="en-US" dirty="0"/>
              <a:t>What is your technology background like?</a:t>
            </a:r>
          </a:p>
          <a:p>
            <a:r>
              <a:rPr lang="en-US" dirty="0"/>
              <a:t>What has been your favorite course so far? Why?</a:t>
            </a:r>
          </a:p>
          <a:p>
            <a:r>
              <a:rPr lang="en-US" dirty="0"/>
              <a:t>What is your learning style?</a:t>
            </a:r>
          </a:p>
          <a:p>
            <a:r>
              <a:rPr lang="en-US" dirty="0"/>
              <a:t>What is your favorite teaching style?</a:t>
            </a:r>
          </a:p>
        </p:txBody>
      </p:sp>
    </p:spTree>
    <p:extLst>
      <p:ext uri="{BB962C8B-B14F-4D97-AF65-F5344CB8AC3E}">
        <p14:creationId xmlns:p14="http://schemas.microsoft.com/office/powerpoint/2010/main" val="2071472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117F-63A8-4634-BD58-197C236E14CE}"/>
              </a:ext>
            </a:extLst>
          </p:cNvPr>
          <p:cNvSpPr>
            <a:spLocks noGrp="1"/>
          </p:cNvSpPr>
          <p:nvPr>
            <p:ph type="title"/>
          </p:nvPr>
        </p:nvSpPr>
        <p:spPr/>
        <p:txBody>
          <a:bodyPr/>
          <a:lstStyle/>
          <a:p>
            <a:r>
              <a:rPr lang="en-US" dirty="0"/>
              <a:t>CIA (Not the Spies)</a:t>
            </a:r>
          </a:p>
        </p:txBody>
      </p:sp>
      <p:sp>
        <p:nvSpPr>
          <p:cNvPr id="3" name="Content Placeholder 2">
            <a:extLst>
              <a:ext uri="{FF2B5EF4-FFF2-40B4-BE49-F238E27FC236}">
                <a16:creationId xmlns:a16="http://schemas.microsoft.com/office/drawing/2014/main" id="{AF2A5878-2E47-4DA3-86F6-CDA9527A9F83}"/>
              </a:ext>
            </a:extLst>
          </p:cNvPr>
          <p:cNvSpPr>
            <a:spLocks noGrp="1"/>
          </p:cNvSpPr>
          <p:nvPr>
            <p:ph idx="1"/>
          </p:nvPr>
        </p:nvSpPr>
        <p:spPr/>
        <p:txBody>
          <a:bodyPr/>
          <a:lstStyle/>
          <a:p>
            <a:r>
              <a:rPr lang="en-US" dirty="0"/>
              <a:t>Confidentiality – Cannot be read</a:t>
            </a:r>
          </a:p>
          <a:p>
            <a:r>
              <a:rPr lang="en-US" dirty="0"/>
              <a:t>Integrity – Cannot be altered</a:t>
            </a:r>
          </a:p>
          <a:p>
            <a:r>
              <a:rPr lang="en-US" dirty="0"/>
              <a:t>Availability – Cannot be interrupted</a:t>
            </a:r>
          </a:p>
        </p:txBody>
      </p:sp>
    </p:spTree>
    <p:extLst>
      <p:ext uri="{BB962C8B-B14F-4D97-AF65-F5344CB8AC3E}">
        <p14:creationId xmlns:p14="http://schemas.microsoft.com/office/powerpoint/2010/main" val="903457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03FE-178C-4A55-8935-C424B39AD63B}"/>
              </a:ext>
            </a:extLst>
          </p:cNvPr>
          <p:cNvSpPr>
            <a:spLocks noGrp="1"/>
          </p:cNvSpPr>
          <p:nvPr>
            <p:ph type="title"/>
          </p:nvPr>
        </p:nvSpPr>
        <p:spPr/>
        <p:txBody>
          <a:bodyPr/>
          <a:lstStyle/>
          <a:p>
            <a:r>
              <a:rPr lang="en-US" dirty="0"/>
              <a:t>Understand This</a:t>
            </a:r>
          </a:p>
        </p:txBody>
      </p:sp>
      <p:pic>
        <p:nvPicPr>
          <p:cNvPr id="4" name="Picture 3">
            <a:extLst>
              <a:ext uri="{FF2B5EF4-FFF2-40B4-BE49-F238E27FC236}">
                <a16:creationId xmlns:a16="http://schemas.microsoft.com/office/drawing/2014/main" id="{CD442A17-C1BA-4A73-8103-46CEE4D5E35C}"/>
              </a:ext>
            </a:extLst>
          </p:cNvPr>
          <p:cNvPicPr>
            <a:picLocks noChangeAspect="1"/>
          </p:cNvPicPr>
          <p:nvPr/>
        </p:nvPicPr>
        <p:blipFill>
          <a:blip r:embed="rId2"/>
          <a:stretch>
            <a:fillRect/>
          </a:stretch>
        </p:blipFill>
        <p:spPr>
          <a:xfrm>
            <a:off x="304800" y="2514600"/>
            <a:ext cx="8534400" cy="1247247"/>
          </a:xfrm>
          <a:prstGeom prst="rect">
            <a:avLst/>
          </a:prstGeom>
        </p:spPr>
      </p:pic>
      <p:pic>
        <p:nvPicPr>
          <p:cNvPr id="5" name="Picture 4">
            <a:extLst>
              <a:ext uri="{FF2B5EF4-FFF2-40B4-BE49-F238E27FC236}">
                <a16:creationId xmlns:a16="http://schemas.microsoft.com/office/drawing/2014/main" id="{F0AD4156-27E8-443E-9507-C9443AE6E040}"/>
              </a:ext>
            </a:extLst>
          </p:cNvPr>
          <p:cNvPicPr>
            <a:picLocks noChangeAspect="1"/>
          </p:cNvPicPr>
          <p:nvPr/>
        </p:nvPicPr>
        <p:blipFill>
          <a:blip r:embed="rId3"/>
          <a:stretch>
            <a:fillRect/>
          </a:stretch>
        </p:blipFill>
        <p:spPr>
          <a:xfrm>
            <a:off x="307369" y="3761847"/>
            <a:ext cx="1216631" cy="370783"/>
          </a:xfrm>
          <a:prstGeom prst="rect">
            <a:avLst/>
          </a:prstGeom>
        </p:spPr>
      </p:pic>
      <p:sp>
        <p:nvSpPr>
          <p:cNvPr id="6" name="TextBox 5">
            <a:extLst>
              <a:ext uri="{FF2B5EF4-FFF2-40B4-BE49-F238E27FC236}">
                <a16:creationId xmlns:a16="http://schemas.microsoft.com/office/drawing/2014/main" id="{1ED8F75B-0112-4CB3-B0A6-FBE77AC61C6C}"/>
              </a:ext>
            </a:extLst>
          </p:cNvPr>
          <p:cNvSpPr txBox="1"/>
          <p:nvPr/>
        </p:nvSpPr>
        <p:spPr>
          <a:xfrm>
            <a:off x="4568007" y="4109692"/>
            <a:ext cx="3698257" cy="461665"/>
          </a:xfrm>
          <a:prstGeom prst="rect">
            <a:avLst/>
          </a:prstGeom>
          <a:noFill/>
        </p:spPr>
        <p:txBody>
          <a:bodyPr wrap="none" rtlCol="0">
            <a:spAutoFit/>
          </a:bodyPr>
          <a:lstStyle/>
          <a:p>
            <a:r>
              <a:rPr lang="en-US" sz="2400" b="1" dirty="0"/>
              <a:t>Anderson, Ch 25, p. 816</a:t>
            </a:r>
          </a:p>
        </p:txBody>
      </p:sp>
    </p:spTree>
    <p:extLst>
      <p:ext uri="{BB962C8B-B14F-4D97-AF65-F5344CB8AC3E}">
        <p14:creationId xmlns:p14="http://schemas.microsoft.com/office/powerpoint/2010/main" val="2090050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0D55-C1FC-4BD8-834D-74C30F67D438}"/>
              </a:ext>
            </a:extLst>
          </p:cNvPr>
          <p:cNvSpPr>
            <a:spLocks noGrp="1"/>
          </p:cNvSpPr>
          <p:nvPr>
            <p:ph type="title"/>
          </p:nvPr>
        </p:nvSpPr>
        <p:spPr/>
        <p:txBody>
          <a:bodyPr/>
          <a:lstStyle/>
          <a:p>
            <a:r>
              <a:rPr lang="en-US" dirty="0"/>
              <a:t>Anderson’s Examples</a:t>
            </a:r>
          </a:p>
        </p:txBody>
      </p:sp>
      <p:sp>
        <p:nvSpPr>
          <p:cNvPr id="3" name="Content Placeholder 2">
            <a:extLst>
              <a:ext uri="{FF2B5EF4-FFF2-40B4-BE49-F238E27FC236}">
                <a16:creationId xmlns:a16="http://schemas.microsoft.com/office/drawing/2014/main" id="{3BBEE837-F17F-483D-9717-D1AB80CCAA07}"/>
              </a:ext>
            </a:extLst>
          </p:cNvPr>
          <p:cNvSpPr>
            <a:spLocks noGrp="1"/>
          </p:cNvSpPr>
          <p:nvPr>
            <p:ph idx="1"/>
          </p:nvPr>
        </p:nvSpPr>
        <p:spPr/>
        <p:txBody>
          <a:bodyPr/>
          <a:lstStyle/>
          <a:p>
            <a:r>
              <a:rPr lang="en-US" dirty="0"/>
              <a:t>Bank</a:t>
            </a:r>
          </a:p>
          <a:p>
            <a:r>
              <a:rPr lang="en-US" dirty="0"/>
              <a:t>Military</a:t>
            </a:r>
          </a:p>
          <a:p>
            <a:r>
              <a:rPr lang="en-US" dirty="0"/>
              <a:t>Hospital</a:t>
            </a:r>
          </a:p>
          <a:p>
            <a:r>
              <a:rPr lang="en-US" dirty="0"/>
              <a:t>Home</a:t>
            </a:r>
          </a:p>
        </p:txBody>
      </p:sp>
    </p:spTree>
    <p:extLst>
      <p:ext uri="{BB962C8B-B14F-4D97-AF65-F5344CB8AC3E}">
        <p14:creationId xmlns:p14="http://schemas.microsoft.com/office/powerpoint/2010/main" val="3612603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E027-C52B-492F-A4F5-4F1CF19417AD}"/>
              </a:ext>
            </a:extLst>
          </p:cNvPr>
          <p:cNvSpPr>
            <a:spLocks noGrp="1"/>
          </p:cNvSpPr>
          <p:nvPr>
            <p:ph type="title"/>
          </p:nvPr>
        </p:nvSpPr>
        <p:spPr/>
        <p:txBody>
          <a:bodyPr/>
          <a:lstStyle/>
          <a:p>
            <a:r>
              <a:rPr lang="en-US" dirty="0"/>
              <a:t>IAAA</a:t>
            </a:r>
          </a:p>
        </p:txBody>
      </p:sp>
      <p:sp>
        <p:nvSpPr>
          <p:cNvPr id="3" name="Content Placeholder 2">
            <a:extLst>
              <a:ext uri="{FF2B5EF4-FFF2-40B4-BE49-F238E27FC236}">
                <a16:creationId xmlns:a16="http://schemas.microsoft.com/office/drawing/2014/main" id="{371AE53E-9946-4F5F-86B1-0C734A8962FD}"/>
              </a:ext>
            </a:extLst>
          </p:cNvPr>
          <p:cNvSpPr>
            <a:spLocks noGrp="1"/>
          </p:cNvSpPr>
          <p:nvPr>
            <p:ph idx="1"/>
          </p:nvPr>
        </p:nvSpPr>
        <p:spPr/>
        <p:txBody>
          <a:bodyPr/>
          <a:lstStyle/>
          <a:p>
            <a:r>
              <a:rPr lang="en-US" dirty="0"/>
              <a:t>Identity – Unique label for a unique principal</a:t>
            </a:r>
          </a:p>
          <a:p>
            <a:r>
              <a:rPr lang="en-US" dirty="0"/>
              <a:t>Authentication – Validation of the principal’s identity</a:t>
            </a:r>
          </a:p>
          <a:p>
            <a:r>
              <a:rPr lang="en-US" dirty="0"/>
              <a:t>Authorization – Permissions granted the </a:t>
            </a:r>
            <a:r>
              <a:rPr lang="en-US" dirty="0" err="1"/>
              <a:t>prinicpal</a:t>
            </a:r>
            <a:endParaRPr lang="en-US" dirty="0"/>
          </a:p>
          <a:p>
            <a:r>
              <a:rPr lang="en-US" dirty="0"/>
              <a:t>Accountability – Metering and auditing of principal</a:t>
            </a:r>
          </a:p>
          <a:p>
            <a:endParaRPr lang="en-US" dirty="0"/>
          </a:p>
          <a:p>
            <a:r>
              <a:rPr lang="en-US" dirty="0"/>
              <a:t>(Message Authenticity – Integrity + Freshness)</a:t>
            </a:r>
          </a:p>
        </p:txBody>
      </p:sp>
    </p:spTree>
    <p:extLst>
      <p:ext uri="{BB962C8B-B14F-4D97-AF65-F5344CB8AC3E}">
        <p14:creationId xmlns:p14="http://schemas.microsoft.com/office/powerpoint/2010/main" val="2495595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Grasp the Context</a:t>
            </a:r>
          </a:p>
        </p:txBody>
      </p:sp>
      <p:sp>
        <p:nvSpPr>
          <p:cNvPr id="3" name="Content Placeholder 2"/>
          <p:cNvSpPr>
            <a:spLocks noGrp="1"/>
          </p:cNvSpPr>
          <p:nvPr>
            <p:ph sz="quarter" idx="13"/>
          </p:nvPr>
        </p:nvSpPr>
        <p:spPr/>
        <p:txBody>
          <a:bodyPr/>
          <a:lstStyle/>
          <a:p>
            <a:r>
              <a:rPr lang="en-US" dirty="0"/>
              <a:t>SECURITY IS ABOUT CONTEXT (Repeat after me)</a:t>
            </a:r>
          </a:p>
          <a:p>
            <a:r>
              <a:rPr lang="en-US" dirty="0"/>
              <a:t>What does it mean when you say “system </a:t>
            </a:r>
            <a:r>
              <a:rPr lang="en-US" i="1" dirty="0"/>
              <a:t>X</a:t>
            </a:r>
            <a:r>
              <a:rPr lang="en-US" dirty="0"/>
              <a:t> is secure”?</a:t>
            </a:r>
          </a:p>
          <a:p>
            <a:pPr lvl="1"/>
            <a:r>
              <a:rPr lang="en-US" dirty="0"/>
              <a:t>Secure against </a:t>
            </a:r>
            <a:r>
              <a:rPr lang="en-US" i="1" dirty="0"/>
              <a:t>whom</a:t>
            </a:r>
            <a:r>
              <a:rPr lang="en-US" dirty="0"/>
              <a:t>?</a:t>
            </a:r>
          </a:p>
          <a:p>
            <a:pPr lvl="1"/>
            <a:r>
              <a:rPr lang="en-US" dirty="0"/>
              <a:t>Secure under </a:t>
            </a:r>
            <a:r>
              <a:rPr lang="en-US" i="1" dirty="0"/>
              <a:t>what conditions</a:t>
            </a:r>
            <a:r>
              <a:rPr lang="en-US" dirty="0"/>
              <a:t>?</a:t>
            </a:r>
          </a:p>
          <a:p>
            <a:pPr lvl="1"/>
            <a:r>
              <a:rPr lang="en-US" dirty="0"/>
              <a:t>Are we even protecting what matters?!</a:t>
            </a:r>
          </a:p>
          <a:p>
            <a:r>
              <a:rPr lang="en-US" dirty="0"/>
              <a:t>Take voting security</a:t>
            </a:r>
          </a:p>
          <a:p>
            <a:pPr lvl="1"/>
            <a:r>
              <a:rPr lang="en-US" dirty="0"/>
              <a:t>Who are the potential attackers?</a:t>
            </a:r>
          </a:p>
          <a:p>
            <a:pPr lvl="1"/>
            <a:r>
              <a:rPr lang="en-US" dirty="0"/>
              <a:t>How does the context change if a nation decides to be the attacker?</a:t>
            </a:r>
          </a:p>
        </p:txBody>
      </p:sp>
    </p:spTree>
    <p:extLst>
      <p:ext uri="{BB962C8B-B14F-4D97-AF65-F5344CB8AC3E}">
        <p14:creationId xmlns:p14="http://schemas.microsoft.com/office/powerpoint/2010/main" val="1066338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F8E5-B0C5-4466-BA13-1BCE29E2C09E}"/>
              </a:ext>
            </a:extLst>
          </p:cNvPr>
          <p:cNvSpPr>
            <a:spLocks noGrp="1"/>
          </p:cNvSpPr>
          <p:nvPr>
            <p:ph type="title"/>
          </p:nvPr>
        </p:nvSpPr>
        <p:spPr/>
        <p:txBody>
          <a:bodyPr/>
          <a:lstStyle/>
          <a:p>
            <a:r>
              <a:rPr lang="en-US" dirty="0"/>
              <a:t>Start with Policy</a:t>
            </a:r>
          </a:p>
        </p:txBody>
      </p:sp>
      <p:sp>
        <p:nvSpPr>
          <p:cNvPr id="3" name="Content Placeholder 2">
            <a:extLst>
              <a:ext uri="{FF2B5EF4-FFF2-40B4-BE49-F238E27FC236}">
                <a16:creationId xmlns:a16="http://schemas.microsoft.com/office/drawing/2014/main" id="{17E68893-44F2-4A3F-8B29-FAB0975A6B83}"/>
              </a:ext>
            </a:extLst>
          </p:cNvPr>
          <p:cNvSpPr>
            <a:spLocks noGrp="1"/>
          </p:cNvSpPr>
          <p:nvPr>
            <p:ph idx="1"/>
          </p:nvPr>
        </p:nvSpPr>
        <p:spPr/>
        <p:txBody>
          <a:bodyPr/>
          <a:lstStyle/>
          <a:p>
            <a:r>
              <a:rPr lang="en-US" dirty="0"/>
              <a:t>“…a succinct statement of a system’s protection strategy” (Anderson ch1 p. 15)</a:t>
            </a:r>
          </a:p>
          <a:p>
            <a:r>
              <a:rPr lang="en-US" dirty="0"/>
              <a:t>Examples:</a:t>
            </a:r>
          </a:p>
          <a:p>
            <a:pPr lvl="1"/>
            <a:r>
              <a:rPr lang="en-US" dirty="0"/>
              <a:t>Each credit must be matched by an equal and opposite debit</a:t>
            </a:r>
          </a:p>
          <a:p>
            <a:pPr lvl="1"/>
            <a:r>
              <a:rPr lang="en-US" dirty="0"/>
              <a:t>All transactions over $1,000 must be authorized by two managers</a:t>
            </a:r>
          </a:p>
          <a:p>
            <a:r>
              <a:rPr lang="en-US" dirty="0"/>
              <a:t>Practice:</a:t>
            </a:r>
          </a:p>
          <a:p>
            <a:pPr lvl="1"/>
            <a:r>
              <a:rPr lang="en-US" dirty="0"/>
              <a:t>What are the security policies for TLS?</a:t>
            </a:r>
          </a:p>
        </p:txBody>
      </p:sp>
    </p:spTree>
    <p:extLst>
      <p:ext uri="{BB962C8B-B14F-4D97-AF65-F5344CB8AC3E}">
        <p14:creationId xmlns:p14="http://schemas.microsoft.com/office/powerpoint/2010/main" val="413049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3DC7-CEAD-4EDC-8938-6B43FF1FB410}"/>
              </a:ext>
            </a:extLst>
          </p:cNvPr>
          <p:cNvSpPr>
            <a:spLocks noGrp="1"/>
          </p:cNvSpPr>
          <p:nvPr>
            <p:ph type="title"/>
          </p:nvPr>
        </p:nvSpPr>
        <p:spPr/>
        <p:txBody>
          <a:bodyPr/>
          <a:lstStyle/>
          <a:p>
            <a:r>
              <a:rPr lang="en-US" i="1" dirty="0"/>
              <a:t>Then</a:t>
            </a:r>
            <a:r>
              <a:rPr lang="en-US" dirty="0"/>
              <a:t> figure out mechanism</a:t>
            </a:r>
            <a:endParaRPr lang="en-US" i="1" dirty="0"/>
          </a:p>
        </p:txBody>
      </p:sp>
      <p:sp>
        <p:nvSpPr>
          <p:cNvPr id="3" name="Content Placeholder 2">
            <a:extLst>
              <a:ext uri="{FF2B5EF4-FFF2-40B4-BE49-F238E27FC236}">
                <a16:creationId xmlns:a16="http://schemas.microsoft.com/office/drawing/2014/main" id="{14C65A3D-9FCD-49DA-BD43-6AC8FE29710F}"/>
              </a:ext>
            </a:extLst>
          </p:cNvPr>
          <p:cNvSpPr>
            <a:spLocks noGrp="1"/>
          </p:cNvSpPr>
          <p:nvPr>
            <p:ph idx="1"/>
          </p:nvPr>
        </p:nvSpPr>
        <p:spPr/>
        <p:txBody>
          <a:bodyPr/>
          <a:lstStyle/>
          <a:p>
            <a:r>
              <a:rPr lang="en-US" dirty="0"/>
              <a:t>This is where most security people like to start</a:t>
            </a:r>
          </a:p>
          <a:p>
            <a:r>
              <a:rPr lang="en-US" dirty="0"/>
              <a:t>But really we only need mechanism to enforce policy</a:t>
            </a:r>
          </a:p>
          <a:p>
            <a:r>
              <a:rPr lang="en-US" dirty="0"/>
              <a:t>Some mechanisms aren’t even technical (e.g., legal)</a:t>
            </a:r>
          </a:p>
          <a:p>
            <a:r>
              <a:rPr lang="en-US" dirty="0"/>
              <a:t>MUST understand </a:t>
            </a:r>
            <a:r>
              <a:rPr lang="en-US" i="1" dirty="0"/>
              <a:t>threat model</a:t>
            </a:r>
            <a:endParaRPr lang="en-US" dirty="0"/>
          </a:p>
        </p:txBody>
      </p:sp>
    </p:spTree>
    <p:extLst>
      <p:ext uri="{BB962C8B-B14F-4D97-AF65-F5344CB8AC3E}">
        <p14:creationId xmlns:p14="http://schemas.microsoft.com/office/powerpoint/2010/main" val="2440984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5099-DCFD-4718-BC60-FB29D62A079E}"/>
              </a:ext>
            </a:extLst>
          </p:cNvPr>
          <p:cNvSpPr>
            <a:spLocks noGrp="1"/>
          </p:cNvSpPr>
          <p:nvPr>
            <p:ph type="title"/>
          </p:nvPr>
        </p:nvSpPr>
        <p:spPr/>
        <p:txBody>
          <a:bodyPr/>
          <a:lstStyle/>
          <a:p>
            <a:r>
              <a:rPr lang="en-US" dirty="0"/>
              <a:t>Assurance</a:t>
            </a:r>
          </a:p>
        </p:txBody>
      </p:sp>
      <p:sp>
        <p:nvSpPr>
          <p:cNvPr id="3" name="Content Placeholder 2">
            <a:extLst>
              <a:ext uri="{FF2B5EF4-FFF2-40B4-BE49-F238E27FC236}">
                <a16:creationId xmlns:a16="http://schemas.microsoft.com/office/drawing/2014/main" id="{498E319E-5811-40D4-95B4-3D9010B8A744}"/>
              </a:ext>
            </a:extLst>
          </p:cNvPr>
          <p:cNvSpPr>
            <a:spLocks noGrp="1"/>
          </p:cNvSpPr>
          <p:nvPr>
            <p:ph sz="quarter" idx="13"/>
          </p:nvPr>
        </p:nvSpPr>
        <p:spPr/>
        <p:txBody>
          <a:bodyPr/>
          <a:lstStyle/>
          <a:p>
            <a:r>
              <a:rPr lang="en-US" dirty="0"/>
              <a:t>Just how strong/resilient/comprehensive is the mechanism?</a:t>
            </a:r>
          </a:p>
          <a:p>
            <a:r>
              <a:rPr lang="en-US" dirty="0"/>
              <a:t>Requires a solid understanding of the threat model</a:t>
            </a:r>
          </a:p>
          <a:p>
            <a:r>
              <a:rPr lang="en-US" dirty="0"/>
              <a:t>Applications at every stage!</a:t>
            </a:r>
          </a:p>
          <a:p>
            <a:pPr lvl="1"/>
            <a:r>
              <a:rPr lang="en-US" dirty="0"/>
              <a:t>Design – solid security engineering principles</a:t>
            </a:r>
          </a:p>
          <a:p>
            <a:pPr lvl="1"/>
            <a:r>
              <a:rPr lang="en-US" dirty="0"/>
              <a:t>Implementation – coding practices, development processes</a:t>
            </a:r>
          </a:p>
          <a:p>
            <a:pPr lvl="1"/>
            <a:r>
              <a:rPr lang="en-US" dirty="0"/>
              <a:t>Testing – adversarial, comprehensive assessment</a:t>
            </a:r>
          </a:p>
        </p:txBody>
      </p:sp>
    </p:spTree>
    <p:extLst>
      <p:ext uri="{BB962C8B-B14F-4D97-AF65-F5344CB8AC3E}">
        <p14:creationId xmlns:p14="http://schemas.microsoft.com/office/powerpoint/2010/main" val="3171812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556C-C474-40E0-A71D-BD0F75BA68D7}"/>
              </a:ext>
            </a:extLst>
          </p:cNvPr>
          <p:cNvSpPr>
            <a:spLocks noGrp="1"/>
          </p:cNvSpPr>
          <p:nvPr>
            <p:ph type="title"/>
          </p:nvPr>
        </p:nvSpPr>
        <p:spPr/>
        <p:txBody>
          <a:bodyPr/>
          <a:lstStyle/>
          <a:p>
            <a:r>
              <a:rPr lang="en-US" dirty="0"/>
              <a:t>Incentives</a:t>
            </a:r>
          </a:p>
        </p:txBody>
      </p:sp>
      <p:sp>
        <p:nvSpPr>
          <p:cNvPr id="3" name="Content Placeholder 2">
            <a:extLst>
              <a:ext uri="{FF2B5EF4-FFF2-40B4-BE49-F238E27FC236}">
                <a16:creationId xmlns:a16="http://schemas.microsoft.com/office/drawing/2014/main" id="{83FC7E43-E5CB-41BB-B0E0-968D9178735D}"/>
              </a:ext>
            </a:extLst>
          </p:cNvPr>
          <p:cNvSpPr>
            <a:spLocks noGrp="1"/>
          </p:cNvSpPr>
          <p:nvPr>
            <p:ph idx="1"/>
          </p:nvPr>
        </p:nvSpPr>
        <p:spPr/>
        <p:txBody>
          <a:bodyPr/>
          <a:lstStyle/>
          <a:p>
            <a:r>
              <a:rPr lang="en-US" dirty="0"/>
              <a:t>Anderson’s example of airport security</a:t>
            </a:r>
          </a:p>
          <a:p>
            <a:r>
              <a:rPr lang="en-US" dirty="0"/>
              <a:t>What motivates the behavior?</a:t>
            </a:r>
          </a:p>
          <a:p>
            <a:r>
              <a:rPr lang="en-US" dirty="0"/>
              <a:t>What is “Security Theater?”</a:t>
            </a:r>
          </a:p>
          <a:p>
            <a:r>
              <a:rPr lang="en-US" dirty="0"/>
              <a:t>Everyone should learn a little game theory</a:t>
            </a:r>
          </a:p>
          <a:p>
            <a:pPr lvl="1"/>
            <a:r>
              <a:rPr lang="en-US" dirty="0"/>
              <a:t>Read up on Prisoner’s dilemma</a:t>
            </a:r>
          </a:p>
          <a:p>
            <a:pPr lvl="1"/>
            <a:r>
              <a:rPr lang="en-US" dirty="0"/>
              <a:t>Understand “mechanism design”</a:t>
            </a:r>
          </a:p>
          <a:p>
            <a:pPr lvl="1"/>
            <a:r>
              <a:rPr lang="en-US" dirty="0"/>
              <a:t>Anderson’s “Moral Hazard” (Chapter 25)</a:t>
            </a:r>
          </a:p>
        </p:txBody>
      </p:sp>
    </p:spTree>
    <p:extLst>
      <p:ext uri="{BB962C8B-B14F-4D97-AF65-F5344CB8AC3E}">
        <p14:creationId xmlns:p14="http://schemas.microsoft.com/office/powerpoint/2010/main" val="1128717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Illustrations</a:t>
            </a:r>
            <a:endParaRPr lang="en-US" dirty="0"/>
          </a:p>
        </p:txBody>
      </p:sp>
      <p:sp>
        <p:nvSpPr>
          <p:cNvPr id="3" name="Content Placeholder 2"/>
          <p:cNvSpPr>
            <a:spLocks noGrp="1"/>
          </p:cNvSpPr>
          <p:nvPr>
            <p:ph sz="quarter" idx="13"/>
          </p:nvPr>
        </p:nvSpPr>
        <p:spPr/>
        <p:txBody>
          <a:bodyPr/>
          <a:lstStyle/>
          <a:p>
            <a:r>
              <a:rPr lang="en-US" dirty="0"/>
              <a:t>See http://xkcd.com/538/</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88696"/>
            <a:ext cx="7391400" cy="4520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71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D33B-434C-43B8-9C6A-2D9F018A2CA6}"/>
              </a:ext>
            </a:extLst>
          </p:cNvPr>
          <p:cNvSpPr>
            <a:spLocks noGrp="1"/>
          </p:cNvSpPr>
          <p:nvPr>
            <p:ph type="title"/>
          </p:nvPr>
        </p:nvSpPr>
        <p:spPr/>
        <p:txBody>
          <a:bodyPr/>
          <a:lstStyle/>
          <a:p>
            <a:r>
              <a:rPr lang="en-US" dirty="0"/>
              <a:t>The 5 Orders of Ignorance</a:t>
            </a:r>
          </a:p>
        </p:txBody>
      </p:sp>
      <p:sp>
        <p:nvSpPr>
          <p:cNvPr id="3" name="Content Placeholder 2">
            <a:extLst>
              <a:ext uri="{FF2B5EF4-FFF2-40B4-BE49-F238E27FC236}">
                <a16:creationId xmlns:a16="http://schemas.microsoft.com/office/drawing/2014/main" id="{91403B60-5FB9-4433-81E8-E9893B269356}"/>
              </a:ext>
            </a:extLst>
          </p:cNvPr>
          <p:cNvSpPr>
            <a:spLocks noGrp="1"/>
          </p:cNvSpPr>
          <p:nvPr>
            <p:ph idx="1"/>
          </p:nvPr>
        </p:nvSpPr>
        <p:spPr/>
        <p:txBody>
          <a:bodyPr/>
          <a:lstStyle/>
          <a:p>
            <a:r>
              <a:rPr lang="en-US" dirty="0"/>
              <a:t>0th Order: Known Knowns</a:t>
            </a:r>
          </a:p>
          <a:p>
            <a:r>
              <a:rPr lang="en-US" dirty="0"/>
              <a:t>1</a:t>
            </a:r>
            <a:r>
              <a:rPr lang="en-US" baseline="30000" dirty="0"/>
              <a:t>st</a:t>
            </a:r>
            <a:r>
              <a:rPr lang="en-US" dirty="0"/>
              <a:t> Order: Known Unknowns</a:t>
            </a:r>
          </a:p>
          <a:p>
            <a:r>
              <a:rPr lang="en-US" dirty="0"/>
              <a:t>2</a:t>
            </a:r>
            <a:r>
              <a:rPr lang="en-US" baseline="30000" dirty="0"/>
              <a:t>nd</a:t>
            </a:r>
            <a:r>
              <a:rPr lang="en-US" dirty="0"/>
              <a:t> Order: Unknown Unknowns</a:t>
            </a:r>
          </a:p>
          <a:p>
            <a:r>
              <a:rPr lang="en-US" dirty="0"/>
              <a:t>3</a:t>
            </a:r>
            <a:r>
              <a:rPr lang="en-US" baseline="30000" dirty="0"/>
              <a:t>rd</a:t>
            </a:r>
            <a:r>
              <a:rPr lang="en-US" dirty="0"/>
              <a:t> Order: Unknown methods for discovering unknown unknowns</a:t>
            </a:r>
          </a:p>
          <a:p>
            <a:r>
              <a:rPr lang="en-US" dirty="0"/>
              <a:t>4</a:t>
            </a:r>
            <a:r>
              <a:rPr lang="en-US" baseline="30000" dirty="0"/>
              <a:t>th</a:t>
            </a:r>
            <a:r>
              <a:rPr lang="en-US" dirty="0"/>
              <a:t> Order: Unknown methods for exploring the orders of ignorance</a:t>
            </a:r>
          </a:p>
          <a:p>
            <a:pPr marL="0" indent="0">
              <a:buNone/>
            </a:pPr>
            <a:endParaRPr lang="en-US" dirty="0"/>
          </a:p>
          <a:p>
            <a:pPr marL="0" indent="0">
              <a:buNone/>
            </a:pPr>
            <a:r>
              <a:rPr lang="en-US" dirty="0"/>
              <a:t>(Adapted from Phillip </a:t>
            </a:r>
            <a:r>
              <a:rPr lang="en-US" dirty="0" err="1"/>
              <a:t>Armour</a:t>
            </a:r>
            <a:r>
              <a:rPr lang="en-US" dirty="0"/>
              <a:t>, “The Five Orders of Ignorance”)</a:t>
            </a:r>
          </a:p>
        </p:txBody>
      </p:sp>
    </p:spTree>
    <p:extLst>
      <p:ext uri="{BB962C8B-B14F-4D97-AF65-F5344CB8AC3E}">
        <p14:creationId xmlns:p14="http://schemas.microsoft.com/office/powerpoint/2010/main" val="2156976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D05EA-B2CF-4987-846D-940C5F65654C}"/>
              </a:ext>
            </a:extLst>
          </p:cNvPr>
          <p:cNvSpPr>
            <a:spLocks noGrp="1"/>
          </p:cNvSpPr>
          <p:nvPr>
            <p:ph type="title"/>
          </p:nvPr>
        </p:nvSpPr>
        <p:spPr/>
        <p:txBody>
          <a:bodyPr/>
          <a:lstStyle/>
          <a:p>
            <a:r>
              <a:rPr lang="en-US" dirty="0"/>
              <a:t>Important Security Principles</a:t>
            </a:r>
          </a:p>
        </p:txBody>
      </p:sp>
      <p:sp>
        <p:nvSpPr>
          <p:cNvPr id="3" name="Content Placeholder 2">
            <a:extLst>
              <a:ext uri="{FF2B5EF4-FFF2-40B4-BE49-F238E27FC236}">
                <a16:creationId xmlns:a16="http://schemas.microsoft.com/office/drawing/2014/main" id="{7DE571E5-5A83-43E8-90A2-11FA30896B43}"/>
              </a:ext>
            </a:extLst>
          </p:cNvPr>
          <p:cNvSpPr>
            <a:spLocks noGrp="1"/>
          </p:cNvSpPr>
          <p:nvPr>
            <p:ph sz="quarter" idx="13"/>
          </p:nvPr>
        </p:nvSpPr>
        <p:spPr/>
        <p:txBody>
          <a:bodyPr/>
          <a:lstStyle/>
          <a:p>
            <a:r>
              <a:rPr lang="en-US" dirty="0"/>
              <a:t>Least privilege</a:t>
            </a:r>
          </a:p>
          <a:p>
            <a:r>
              <a:rPr lang="en-US" dirty="0"/>
              <a:t>Minimize attack surface</a:t>
            </a:r>
          </a:p>
          <a:p>
            <a:r>
              <a:rPr lang="en-US" dirty="0"/>
              <a:t>Defense in depth</a:t>
            </a:r>
          </a:p>
          <a:p>
            <a:r>
              <a:rPr lang="en-US" dirty="0"/>
              <a:t>Separation of duties and responsibilities</a:t>
            </a:r>
          </a:p>
          <a:p>
            <a:r>
              <a:rPr lang="en-US" dirty="0"/>
              <a:t>Crowdsourcing</a:t>
            </a:r>
          </a:p>
          <a:p>
            <a:r>
              <a:rPr lang="en-US" dirty="0"/>
              <a:t>Open systems</a:t>
            </a:r>
          </a:p>
          <a:p>
            <a:r>
              <a:rPr lang="en-US" dirty="0"/>
              <a:t>Fail Safe/Fail Secure</a:t>
            </a:r>
          </a:p>
        </p:txBody>
      </p:sp>
    </p:spTree>
    <p:extLst>
      <p:ext uri="{BB962C8B-B14F-4D97-AF65-F5344CB8AC3E}">
        <p14:creationId xmlns:p14="http://schemas.microsoft.com/office/powerpoint/2010/main" val="1333095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2D4E-87BF-472D-A3A8-E9BA782E13D4}"/>
              </a:ext>
            </a:extLst>
          </p:cNvPr>
          <p:cNvSpPr>
            <a:spLocks noGrp="1"/>
          </p:cNvSpPr>
          <p:nvPr>
            <p:ph type="title"/>
          </p:nvPr>
        </p:nvSpPr>
        <p:spPr/>
        <p:txBody>
          <a:bodyPr/>
          <a:lstStyle/>
          <a:p>
            <a:r>
              <a:rPr lang="en-US" dirty="0"/>
              <a:t>Course Goals</a:t>
            </a:r>
          </a:p>
        </p:txBody>
      </p:sp>
      <p:sp>
        <p:nvSpPr>
          <p:cNvPr id="3" name="Content Placeholder 2">
            <a:extLst>
              <a:ext uri="{FF2B5EF4-FFF2-40B4-BE49-F238E27FC236}">
                <a16:creationId xmlns:a16="http://schemas.microsoft.com/office/drawing/2014/main" id="{AA2C205E-1B9E-4F7D-9AF5-444134D42C9F}"/>
              </a:ext>
            </a:extLst>
          </p:cNvPr>
          <p:cNvSpPr>
            <a:spLocks noGrp="1"/>
          </p:cNvSpPr>
          <p:nvPr>
            <p:ph sz="quarter" idx="13"/>
          </p:nvPr>
        </p:nvSpPr>
        <p:spPr/>
        <p:txBody>
          <a:bodyPr/>
          <a:lstStyle/>
          <a:p>
            <a:r>
              <a:rPr lang="en-US" dirty="0"/>
              <a:t>Understand how secure systems are constructed</a:t>
            </a:r>
          </a:p>
          <a:p>
            <a:pPr lvl="1"/>
            <a:r>
              <a:rPr lang="en-US" dirty="0"/>
              <a:t>Underlying concepts, such as policy and mechanism</a:t>
            </a:r>
          </a:p>
          <a:p>
            <a:pPr lvl="1"/>
            <a:r>
              <a:rPr lang="en-US" dirty="0"/>
              <a:t>Tools, such as cryptography</a:t>
            </a:r>
          </a:p>
          <a:p>
            <a:pPr lvl="1"/>
            <a:r>
              <a:rPr lang="en-US" dirty="0"/>
              <a:t>Systems, such as perimeter defense</a:t>
            </a:r>
          </a:p>
          <a:p>
            <a:r>
              <a:rPr lang="en-US" dirty="0"/>
              <a:t>Understand how “secure” systems are deconstructed (attacked)</a:t>
            </a:r>
          </a:p>
          <a:p>
            <a:pPr lvl="1"/>
            <a:r>
              <a:rPr lang="en-US" dirty="0"/>
              <a:t>Underlying concepts, such as “halting problem”</a:t>
            </a:r>
          </a:p>
          <a:p>
            <a:pPr lvl="1"/>
            <a:r>
              <a:rPr lang="en-US" dirty="0"/>
              <a:t>Tools, such as vulnerabilities</a:t>
            </a:r>
          </a:p>
          <a:p>
            <a:pPr lvl="1"/>
            <a:r>
              <a:rPr lang="en-US" dirty="0"/>
              <a:t>“Systems” such as Advanced </a:t>
            </a:r>
            <a:r>
              <a:rPr lang="en-US"/>
              <a:t>Persistent Threats</a:t>
            </a:r>
          </a:p>
        </p:txBody>
      </p:sp>
    </p:spTree>
    <p:extLst>
      <p:ext uri="{BB962C8B-B14F-4D97-AF65-F5344CB8AC3E}">
        <p14:creationId xmlns:p14="http://schemas.microsoft.com/office/powerpoint/2010/main" val="1463214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D33B-434C-43B8-9C6A-2D9F018A2CA6}"/>
              </a:ext>
            </a:extLst>
          </p:cNvPr>
          <p:cNvSpPr>
            <a:spLocks noGrp="1"/>
          </p:cNvSpPr>
          <p:nvPr>
            <p:ph type="title"/>
          </p:nvPr>
        </p:nvSpPr>
        <p:spPr/>
        <p:txBody>
          <a:bodyPr/>
          <a:lstStyle/>
          <a:p>
            <a:r>
              <a:rPr lang="en-US" dirty="0"/>
              <a:t>The 5 Orders of Ignorance</a:t>
            </a:r>
          </a:p>
        </p:txBody>
      </p:sp>
      <p:sp>
        <p:nvSpPr>
          <p:cNvPr id="3" name="Content Placeholder 2">
            <a:extLst>
              <a:ext uri="{FF2B5EF4-FFF2-40B4-BE49-F238E27FC236}">
                <a16:creationId xmlns:a16="http://schemas.microsoft.com/office/drawing/2014/main" id="{91403B60-5FB9-4433-81E8-E9893B269356}"/>
              </a:ext>
            </a:extLst>
          </p:cNvPr>
          <p:cNvSpPr>
            <a:spLocks noGrp="1"/>
          </p:cNvSpPr>
          <p:nvPr>
            <p:ph idx="1"/>
          </p:nvPr>
        </p:nvSpPr>
        <p:spPr/>
        <p:txBody>
          <a:bodyPr/>
          <a:lstStyle/>
          <a:p>
            <a:r>
              <a:rPr lang="en-US" dirty="0"/>
              <a:t>0th Order: Known Knowns</a:t>
            </a:r>
          </a:p>
          <a:p>
            <a:r>
              <a:rPr lang="en-US" dirty="0"/>
              <a:t>1</a:t>
            </a:r>
            <a:r>
              <a:rPr lang="en-US" baseline="30000" dirty="0"/>
              <a:t>st</a:t>
            </a:r>
            <a:r>
              <a:rPr lang="en-US" dirty="0"/>
              <a:t> Order: Known Unknowns</a:t>
            </a:r>
          </a:p>
          <a:p>
            <a:r>
              <a:rPr lang="en-US" dirty="0"/>
              <a:t>2</a:t>
            </a:r>
            <a:r>
              <a:rPr lang="en-US" baseline="30000" dirty="0"/>
              <a:t>nd</a:t>
            </a:r>
            <a:r>
              <a:rPr lang="en-US" dirty="0"/>
              <a:t> Order: Unknown Unknowns</a:t>
            </a:r>
          </a:p>
          <a:p>
            <a:r>
              <a:rPr lang="en-US" dirty="0"/>
              <a:t>3</a:t>
            </a:r>
            <a:r>
              <a:rPr lang="en-US" baseline="30000" dirty="0"/>
              <a:t>rd</a:t>
            </a:r>
            <a:r>
              <a:rPr lang="en-US" dirty="0"/>
              <a:t> Order: Unknown methods for discovering unknown unknowns</a:t>
            </a:r>
          </a:p>
          <a:p>
            <a:r>
              <a:rPr lang="en-US" dirty="0"/>
              <a:t>4</a:t>
            </a:r>
            <a:r>
              <a:rPr lang="en-US" baseline="30000" dirty="0"/>
              <a:t>th</a:t>
            </a:r>
            <a:r>
              <a:rPr lang="en-US" dirty="0"/>
              <a:t> Order: Unknown methods for exploring the orders of ignorance</a:t>
            </a:r>
          </a:p>
          <a:p>
            <a:pPr marL="0" indent="0">
              <a:buNone/>
            </a:pPr>
            <a:endParaRPr lang="en-US" dirty="0"/>
          </a:p>
          <a:p>
            <a:pPr marL="0" indent="0">
              <a:buNone/>
            </a:pPr>
            <a:r>
              <a:rPr lang="en-US" dirty="0"/>
              <a:t>(Adapted from Phillip </a:t>
            </a:r>
            <a:r>
              <a:rPr lang="en-US" dirty="0" err="1"/>
              <a:t>Armour</a:t>
            </a:r>
            <a:r>
              <a:rPr lang="en-US" dirty="0"/>
              <a:t>, “The Five Orders of Ignorance”)</a:t>
            </a:r>
          </a:p>
        </p:txBody>
      </p:sp>
      <p:sp>
        <p:nvSpPr>
          <p:cNvPr id="4" name="Rectangle: Rounded Corners 3">
            <a:extLst>
              <a:ext uri="{FF2B5EF4-FFF2-40B4-BE49-F238E27FC236}">
                <a16:creationId xmlns:a16="http://schemas.microsoft.com/office/drawing/2014/main" id="{A554B1FB-9EC6-451C-9411-E962238FF2D4}"/>
              </a:ext>
            </a:extLst>
          </p:cNvPr>
          <p:cNvSpPr/>
          <p:nvPr/>
        </p:nvSpPr>
        <p:spPr>
          <a:xfrm>
            <a:off x="1100759" y="2743200"/>
            <a:ext cx="6363957" cy="814848"/>
          </a:xfrm>
          <a:prstGeom prst="roundRect">
            <a:avLst/>
          </a:prstGeom>
          <a:solidFill>
            <a:srgbClr val="00B0F0">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sp>
        <p:nvSpPr>
          <p:cNvPr id="5" name="Rectangle: Rounded Corners 4">
            <a:extLst>
              <a:ext uri="{FF2B5EF4-FFF2-40B4-BE49-F238E27FC236}">
                <a16:creationId xmlns:a16="http://schemas.microsoft.com/office/drawing/2014/main" id="{3A832EBB-966B-4619-B8AB-E94CC9FE31FE}"/>
              </a:ext>
            </a:extLst>
          </p:cNvPr>
          <p:cNvSpPr/>
          <p:nvPr/>
        </p:nvSpPr>
        <p:spPr>
          <a:xfrm>
            <a:off x="1106691" y="3558048"/>
            <a:ext cx="6363957" cy="1547352"/>
          </a:xfrm>
          <a:prstGeom prst="roundRect">
            <a:avLst/>
          </a:prstGeom>
          <a:solidFill>
            <a:srgbClr val="FF0000">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TextBox 5">
            <a:extLst>
              <a:ext uri="{FF2B5EF4-FFF2-40B4-BE49-F238E27FC236}">
                <a16:creationId xmlns:a16="http://schemas.microsoft.com/office/drawing/2014/main" id="{C5A54E13-D065-40FA-8545-84481689EF7F}"/>
              </a:ext>
            </a:extLst>
          </p:cNvPr>
          <p:cNvSpPr txBox="1"/>
          <p:nvPr/>
        </p:nvSpPr>
        <p:spPr>
          <a:xfrm>
            <a:off x="7470648" y="2976175"/>
            <a:ext cx="572593" cy="300082"/>
          </a:xfrm>
          <a:prstGeom prst="rect">
            <a:avLst/>
          </a:prstGeom>
          <a:noFill/>
        </p:spPr>
        <p:txBody>
          <a:bodyPr wrap="none" rtlCol="0">
            <a:spAutoFit/>
          </a:bodyPr>
          <a:lstStyle/>
          <a:p>
            <a:r>
              <a:rPr lang="en-US" sz="1350" dirty="0"/>
              <a:t>SKILL</a:t>
            </a:r>
          </a:p>
        </p:txBody>
      </p:sp>
      <p:sp>
        <p:nvSpPr>
          <p:cNvPr id="7" name="TextBox 6">
            <a:extLst>
              <a:ext uri="{FF2B5EF4-FFF2-40B4-BE49-F238E27FC236}">
                <a16:creationId xmlns:a16="http://schemas.microsoft.com/office/drawing/2014/main" id="{689A2AAE-6B7A-47B2-9DB9-BC6B5312C10B}"/>
              </a:ext>
            </a:extLst>
          </p:cNvPr>
          <p:cNvSpPr txBox="1"/>
          <p:nvPr/>
        </p:nvSpPr>
        <p:spPr>
          <a:xfrm>
            <a:off x="7470648" y="3722027"/>
            <a:ext cx="1180131" cy="300082"/>
          </a:xfrm>
          <a:prstGeom prst="rect">
            <a:avLst/>
          </a:prstGeom>
          <a:noFill/>
        </p:spPr>
        <p:txBody>
          <a:bodyPr wrap="none" rtlCol="0">
            <a:spAutoFit/>
          </a:bodyPr>
          <a:lstStyle/>
          <a:p>
            <a:r>
              <a:rPr lang="en-US" sz="1350" dirty="0"/>
              <a:t>EDUCATION</a:t>
            </a:r>
          </a:p>
        </p:txBody>
      </p:sp>
    </p:spTree>
    <p:extLst>
      <p:ext uri="{BB962C8B-B14F-4D97-AF65-F5344CB8AC3E}">
        <p14:creationId xmlns:p14="http://schemas.microsoft.com/office/powerpoint/2010/main" val="421645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4C9C-DCA1-4ECE-9FAE-872504584A34}"/>
              </a:ext>
            </a:extLst>
          </p:cNvPr>
          <p:cNvSpPr>
            <a:spLocks noGrp="1"/>
          </p:cNvSpPr>
          <p:nvPr>
            <p:ph type="title"/>
          </p:nvPr>
        </p:nvSpPr>
        <p:spPr/>
        <p:txBody>
          <a:bodyPr/>
          <a:lstStyle/>
          <a:p>
            <a:r>
              <a:rPr lang="en-US" dirty="0"/>
              <a:t>A Few Introductory Notes</a:t>
            </a:r>
          </a:p>
        </p:txBody>
      </p:sp>
      <p:sp>
        <p:nvSpPr>
          <p:cNvPr id="3" name="Content Placeholder 2">
            <a:extLst>
              <a:ext uri="{FF2B5EF4-FFF2-40B4-BE49-F238E27FC236}">
                <a16:creationId xmlns:a16="http://schemas.microsoft.com/office/drawing/2014/main" id="{A934790F-6D30-46DC-8B5E-68616A02A540}"/>
              </a:ext>
            </a:extLst>
          </p:cNvPr>
          <p:cNvSpPr>
            <a:spLocks noGrp="1"/>
          </p:cNvSpPr>
          <p:nvPr>
            <p:ph idx="1"/>
          </p:nvPr>
        </p:nvSpPr>
        <p:spPr/>
        <p:txBody>
          <a:bodyPr/>
          <a:lstStyle/>
          <a:p>
            <a:r>
              <a:rPr lang="en-US" dirty="0"/>
              <a:t>This course is still a little new for me</a:t>
            </a:r>
          </a:p>
          <a:p>
            <a:r>
              <a:rPr lang="en-US" dirty="0"/>
              <a:t>I’m still developing the materials</a:t>
            </a:r>
          </a:p>
          <a:p>
            <a:r>
              <a:rPr lang="en-US" dirty="0"/>
              <a:t>Please feel free to make suggestions or raise concerns</a:t>
            </a:r>
          </a:p>
        </p:txBody>
      </p:sp>
    </p:spTree>
    <p:extLst>
      <p:ext uri="{BB962C8B-B14F-4D97-AF65-F5344CB8AC3E}">
        <p14:creationId xmlns:p14="http://schemas.microsoft.com/office/powerpoint/2010/main" val="4245628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80F8-9ED3-4A1A-BBAE-B6BF181170B6}"/>
              </a:ext>
            </a:extLst>
          </p:cNvPr>
          <p:cNvSpPr>
            <a:spLocks noGrp="1"/>
          </p:cNvSpPr>
          <p:nvPr>
            <p:ph type="title"/>
          </p:nvPr>
        </p:nvSpPr>
        <p:spPr/>
        <p:txBody>
          <a:bodyPr/>
          <a:lstStyle/>
          <a:p>
            <a:r>
              <a:rPr lang="en-US" dirty="0"/>
              <a:t>Course Objectives</a:t>
            </a:r>
          </a:p>
        </p:txBody>
      </p:sp>
      <p:sp>
        <p:nvSpPr>
          <p:cNvPr id="3" name="Content Placeholder 2">
            <a:extLst>
              <a:ext uri="{FF2B5EF4-FFF2-40B4-BE49-F238E27FC236}">
                <a16:creationId xmlns:a16="http://schemas.microsoft.com/office/drawing/2014/main" id="{CE277006-A1AA-45A0-A843-9E07BAAB0B32}"/>
              </a:ext>
            </a:extLst>
          </p:cNvPr>
          <p:cNvSpPr>
            <a:spLocks noGrp="1"/>
          </p:cNvSpPr>
          <p:nvPr>
            <p:ph idx="1"/>
          </p:nvPr>
        </p:nvSpPr>
        <p:spPr/>
        <p:txBody>
          <a:bodyPr/>
          <a:lstStyle/>
          <a:p>
            <a:r>
              <a:rPr lang="en-US" dirty="0"/>
              <a:t>Learn some basics about technology</a:t>
            </a:r>
          </a:p>
          <a:p>
            <a:r>
              <a:rPr lang="en-US" dirty="0"/>
              <a:t>Learn about how technology protects systems</a:t>
            </a:r>
          </a:p>
          <a:p>
            <a:r>
              <a:rPr lang="en-US" dirty="0"/>
              <a:t>Learn about how attackers get in anyway</a:t>
            </a:r>
          </a:p>
          <a:p>
            <a:r>
              <a:rPr lang="en-US" dirty="0"/>
              <a:t>Learn </a:t>
            </a:r>
            <a:r>
              <a:rPr lang="en-US" b="1" i="1" dirty="0"/>
              <a:t>principles</a:t>
            </a:r>
            <a:r>
              <a:rPr lang="en-US" dirty="0"/>
              <a:t> that allow you to evaluate technology</a:t>
            </a:r>
          </a:p>
        </p:txBody>
      </p:sp>
    </p:spTree>
    <p:extLst>
      <p:ext uri="{BB962C8B-B14F-4D97-AF65-F5344CB8AC3E}">
        <p14:creationId xmlns:p14="http://schemas.microsoft.com/office/powerpoint/2010/main" val="1482640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3C53-0E3D-4598-BDF4-472A5CC86C23}"/>
              </a:ext>
            </a:extLst>
          </p:cNvPr>
          <p:cNvSpPr>
            <a:spLocks noGrp="1"/>
          </p:cNvSpPr>
          <p:nvPr>
            <p:ph type="title"/>
          </p:nvPr>
        </p:nvSpPr>
        <p:spPr/>
        <p:txBody>
          <a:bodyPr/>
          <a:lstStyle/>
          <a:p>
            <a:r>
              <a:rPr lang="en-US" dirty="0"/>
              <a:t>Schedule And topics</a:t>
            </a:r>
          </a:p>
        </p:txBody>
      </p:sp>
      <p:sp>
        <p:nvSpPr>
          <p:cNvPr id="3" name="TextBox 2">
            <a:extLst>
              <a:ext uri="{FF2B5EF4-FFF2-40B4-BE49-F238E27FC236}">
                <a16:creationId xmlns:a16="http://schemas.microsoft.com/office/drawing/2014/main" id="{9EF3811B-E883-4CB7-9877-66D1BD10861F}"/>
              </a:ext>
            </a:extLst>
          </p:cNvPr>
          <p:cNvSpPr txBox="1"/>
          <p:nvPr/>
        </p:nvSpPr>
        <p:spPr>
          <a:xfrm>
            <a:off x="304800" y="2514600"/>
            <a:ext cx="4191000" cy="1569660"/>
          </a:xfrm>
          <a:prstGeom prst="rect">
            <a:avLst/>
          </a:prstGeom>
          <a:noFill/>
        </p:spPr>
        <p:txBody>
          <a:bodyPr wrap="square" rtlCol="0">
            <a:spAutoFit/>
          </a:bodyPr>
          <a:lstStyle/>
          <a:p>
            <a:r>
              <a:rPr lang="en-US" sz="2400" b="1" dirty="0"/>
              <a:t>PART 1 – Tech Background</a:t>
            </a:r>
            <a:endParaRPr lang="en-US" sz="2400" dirty="0"/>
          </a:p>
          <a:p>
            <a:pPr marL="285750" indent="-285750">
              <a:buFont typeface="Arial" panose="020B0604020202020204" pitchFamily="34" charset="0"/>
              <a:buChar char="•"/>
            </a:pPr>
            <a:r>
              <a:rPr lang="en-US" sz="2400" dirty="0"/>
              <a:t>How Computers Work</a:t>
            </a:r>
          </a:p>
          <a:p>
            <a:pPr marL="285750" indent="-285750">
              <a:buFont typeface="Arial" panose="020B0604020202020204" pitchFamily="34" charset="0"/>
              <a:buChar char="•"/>
            </a:pPr>
            <a:r>
              <a:rPr lang="en-US" sz="2400" dirty="0"/>
              <a:t>How Networks Work</a:t>
            </a:r>
          </a:p>
          <a:p>
            <a:pPr marL="285750" indent="-285750">
              <a:buFont typeface="Arial" panose="020B0604020202020204" pitchFamily="34" charset="0"/>
              <a:buChar char="•"/>
            </a:pPr>
            <a:r>
              <a:rPr lang="en-US" sz="2400" dirty="0"/>
              <a:t>Network Lab</a:t>
            </a:r>
          </a:p>
        </p:txBody>
      </p:sp>
      <p:sp>
        <p:nvSpPr>
          <p:cNvPr id="4" name="TextBox 3">
            <a:extLst>
              <a:ext uri="{FF2B5EF4-FFF2-40B4-BE49-F238E27FC236}">
                <a16:creationId xmlns:a16="http://schemas.microsoft.com/office/drawing/2014/main" id="{C1DA6342-EDC6-4820-8483-8E235C2F7D9C}"/>
              </a:ext>
            </a:extLst>
          </p:cNvPr>
          <p:cNvSpPr txBox="1"/>
          <p:nvPr/>
        </p:nvSpPr>
        <p:spPr>
          <a:xfrm>
            <a:off x="3810000" y="4267200"/>
            <a:ext cx="4800602" cy="1938992"/>
          </a:xfrm>
          <a:prstGeom prst="rect">
            <a:avLst/>
          </a:prstGeom>
          <a:noFill/>
        </p:spPr>
        <p:txBody>
          <a:bodyPr wrap="square" rtlCol="0">
            <a:spAutoFit/>
          </a:bodyPr>
          <a:lstStyle/>
          <a:p>
            <a:r>
              <a:rPr lang="en-US" sz="2400" b="1" dirty="0"/>
              <a:t>PART 2 – Core Security</a:t>
            </a:r>
            <a:endParaRPr lang="en-US" sz="2400" dirty="0"/>
          </a:p>
          <a:p>
            <a:pPr marL="285750" indent="-285750">
              <a:buFont typeface="Arial" panose="020B0604020202020204" pitchFamily="34" charset="0"/>
              <a:buChar char="•"/>
            </a:pPr>
            <a:r>
              <a:rPr lang="en-US" sz="2400" dirty="0"/>
              <a:t>Psychology</a:t>
            </a:r>
          </a:p>
          <a:p>
            <a:pPr marL="285750" indent="-285750">
              <a:buFont typeface="Arial" panose="020B0604020202020204" pitchFamily="34" charset="0"/>
              <a:buChar char="•"/>
            </a:pPr>
            <a:r>
              <a:rPr lang="en-US" sz="2400" dirty="0"/>
              <a:t>Authentication/Authorization</a:t>
            </a:r>
          </a:p>
          <a:p>
            <a:pPr marL="285750" indent="-285750">
              <a:buFont typeface="Arial" panose="020B0604020202020204" pitchFamily="34" charset="0"/>
              <a:buChar char="•"/>
            </a:pPr>
            <a:r>
              <a:rPr lang="en-US" sz="2400" dirty="0"/>
              <a:t>Cryptography</a:t>
            </a:r>
          </a:p>
          <a:p>
            <a:pPr marL="285750" indent="-285750">
              <a:buFont typeface="Arial" panose="020B0604020202020204" pitchFamily="34" charset="0"/>
              <a:buChar char="•"/>
            </a:pPr>
            <a:r>
              <a:rPr lang="en-US" sz="2400" dirty="0"/>
              <a:t>Password Lab</a:t>
            </a:r>
          </a:p>
        </p:txBody>
      </p:sp>
    </p:spTree>
    <p:extLst>
      <p:ext uri="{BB962C8B-B14F-4D97-AF65-F5344CB8AC3E}">
        <p14:creationId xmlns:p14="http://schemas.microsoft.com/office/powerpoint/2010/main" val="54293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3C53-0E3D-4598-BDF4-472A5CC86C23}"/>
              </a:ext>
            </a:extLst>
          </p:cNvPr>
          <p:cNvSpPr>
            <a:spLocks noGrp="1"/>
          </p:cNvSpPr>
          <p:nvPr>
            <p:ph type="title"/>
          </p:nvPr>
        </p:nvSpPr>
        <p:spPr/>
        <p:txBody>
          <a:bodyPr/>
          <a:lstStyle/>
          <a:p>
            <a:r>
              <a:rPr lang="en-US" dirty="0"/>
              <a:t>Schedule And topics</a:t>
            </a:r>
          </a:p>
        </p:txBody>
      </p:sp>
      <p:sp>
        <p:nvSpPr>
          <p:cNvPr id="3" name="TextBox 2">
            <a:extLst>
              <a:ext uri="{FF2B5EF4-FFF2-40B4-BE49-F238E27FC236}">
                <a16:creationId xmlns:a16="http://schemas.microsoft.com/office/drawing/2014/main" id="{9EF3811B-E883-4CB7-9877-66D1BD10861F}"/>
              </a:ext>
            </a:extLst>
          </p:cNvPr>
          <p:cNvSpPr txBox="1"/>
          <p:nvPr/>
        </p:nvSpPr>
        <p:spPr>
          <a:xfrm>
            <a:off x="4114800" y="2133600"/>
            <a:ext cx="4800602" cy="1938992"/>
          </a:xfrm>
          <a:prstGeom prst="rect">
            <a:avLst/>
          </a:prstGeom>
          <a:noFill/>
        </p:spPr>
        <p:txBody>
          <a:bodyPr wrap="square" rtlCol="0">
            <a:spAutoFit/>
          </a:bodyPr>
          <a:lstStyle/>
          <a:p>
            <a:r>
              <a:rPr lang="en-US" sz="2400" b="1" dirty="0"/>
              <a:t>PART 3 – Protecting the Internet</a:t>
            </a:r>
            <a:endParaRPr lang="en-US" sz="2400" dirty="0"/>
          </a:p>
          <a:p>
            <a:pPr marL="285750" indent="-285750">
              <a:buFont typeface="Arial" panose="020B0604020202020204" pitchFamily="34" charset="0"/>
              <a:buChar char="•"/>
            </a:pPr>
            <a:r>
              <a:rPr lang="en-US" sz="2400" dirty="0"/>
              <a:t>Protecting Computers</a:t>
            </a:r>
          </a:p>
          <a:p>
            <a:pPr marL="285750" indent="-285750">
              <a:buFont typeface="Arial" panose="020B0604020202020204" pitchFamily="34" charset="0"/>
              <a:buChar char="•"/>
            </a:pPr>
            <a:r>
              <a:rPr lang="en-US" sz="2400" dirty="0"/>
              <a:t>Protecting Local Networks</a:t>
            </a:r>
          </a:p>
          <a:p>
            <a:pPr marL="285750" indent="-285750">
              <a:buFont typeface="Arial" panose="020B0604020202020204" pitchFamily="34" charset="0"/>
              <a:buChar char="•"/>
            </a:pPr>
            <a:r>
              <a:rPr lang="en-US" sz="2400" dirty="0"/>
              <a:t>Protecting the Web</a:t>
            </a:r>
          </a:p>
          <a:p>
            <a:pPr marL="285750" indent="-285750">
              <a:buFont typeface="Arial" panose="020B0604020202020204" pitchFamily="34" charset="0"/>
              <a:buChar char="•"/>
            </a:pPr>
            <a:r>
              <a:rPr lang="en-US" sz="2400" dirty="0"/>
              <a:t>Browser Security Lab</a:t>
            </a:r>
          </a:p>
        </p:txBody>
      </p:sp>
      <p:sp>
        <p:nvSpPr>
          <p:cNvPr id="4" name="TextBox 3">
            <a:extLst>
              <a:ext uri="{FF2B5EF4-FFF2-40B4-BE49-F238E27FC236}">
                <a16:creationId xmlns:a16="http://schemas.microsoft.com/office/drawing/2014/main" id="{C1DA6342-EDC6-4820-8483-8E235C2F7D9C}"/>
              </a:ext>
            </a:extLst>
          </p:cNvPr>
          <p:cNvSpPr txBox="1"/>
          <p:nvPr/>
        </p:nvSpPr>
        <p:spPr>
          <a:xfrm>
            <a:off x="609600" y="4648200"/>
            <a:ext cx="5334000" cy="1569660"/>
          </a:xfrm>
          <a:prstGeom prst="rect">
            <a:avLst/>
          </a:prstGeom>
          <a:noFill/>
        </p:spPr>
        <p:txBody>
          <a:bodyPr wrap="square" rtlCol="0">
            <a:spAutoFit/>
          </a:bodyPr>
          <a:lstStyle/>
          <a:p>
            <a:r>
              <a:rPr lang="en-US" sz="2400" b="1" dirty="0"/>
              <a:t>PART 4 – Contemporary Security</a:t>
            </a:r>
            <a:endParaRPr lang="en-US" sz="2400" dirty="0"/>
          </a:p>
          <a:p>
            <a:pPr marL="285750" indent="-285750">
              <a:buFont typeface="Arial" panose="020B0604020202020204" pitchFamily="34" charset="0"/>
              <a:buChar char="•"/>
            </a:pPr>
            <a:r>
              <a:rPr lang="en-US" sz="2400" dirty="0"/>
              <a:t>Email and Social Media</a:t>
            </a:r>
          </a:p>
          <a:p>
            <a:pPr marL="285750" indent="-285750">
              <a:buFont typeface="Arial" panose="020B0604020202020204" pitchFamily="34" charset="0"/>
              <a:buChar char="•"/>
            </a:pPr>
            <a:r>
              <a:rPr lang="en-US" sz="2400" dirty="0"/>
              <a:t>SOTA Technologies</a:t>
            </a:r>
          </a:p>
          <a:p>
            <a:pPr marL="285750" indent="-285750">
              <a:buFont typeface="Arial" panose="020B0604020202020204" pitchFamily="34" charset="0"/>
              <a:buChar char="•"/>
            </a:pPr>
            <a:r>
              <a:rPr lang="en-US" sz="2400" dirty="0"/>
              <a:t>Phishing Competition</a:t>
            </a:r>
          </a:p>
        </p:txBody>
      </p:sp>
    </p:spTree>
    <p:extLst>
      <p:ext uri="{BB962C8B-B14F-4D97-AF65-F5344CB8AC3E}">
        <p14:creationId xmlns:p14="http://schemas.microsoft.com/office/powerpoint/2010/main" val="753426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3388</TotalTime>
  <Words>1526</Words>
  <Application>Microsoft Office PowerPoint</Application>
  <PresentationFormat>On-screen Show (4:3)</PresentationFormat>
  <Paragraphs>246</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Century Gothic</vt:lpstr>
      <vt:lpstr>Wingdings 2</vt:lpstr>
      <vt:lpstr>Quotable</vt:lpstr>
      <vt:lpstr>Intro to Cybersecurity</vt:lpstr>
      <vt:lpstr>About the Instructor</vt:lpstr>
      <vt:lpstr>What about You?</vt:lpstr>
      <vt:lpstr>The 5 Orders of Ignorance</vt:lpstr>
      <vt:lpstr>The 5 Orders of Ignorance</vt:lpstr>
      <vt:lpstr>A Few Introductory Notes</vt:lpstr>
      <vt:lpstr>Course Objectives</vt:lpstr>
      <vt:lpstr>Schedule And topics</vt:lpstr>
      <vt:lpstr>Schedule And topics</vt:lpstr>
      <vt:lpstr>Technology Evaluation</vt:lpstr>
      <vt:lpstr>Evaluation of New Tech</vt:lpstr>
      <vt:lpstr>Peek Ahead Example</vt:lpstr>
      <vt:lpstr>Team Presentations</vt:lpstr>
      <vt:lpstr>Presentation Details</vt:lpstr>
      <vt:lpstr>Class Discussions</vt:lpstr>
      <vt:lpstr>Grading</vt:lpstr>
      <vt:lpstr>Readings</vt:lpstr>
      <vt:lpstr>Labwork</vt:lpstr>
      <vt:lpstr>Labwork Policies</vt:lpstr>
      <vt:lpstr>Exams</vt:lpstr>
      <vt:lpstr>Exam Sample Question</vt:lpstr>
      <vt:lpstr>Grading</vt:lpstr>
      <vt:lpstr>Introducing Cybersecurity</vt:lpstr>
      <vt:lpstr>What is “Security Engineering”?</vt:lpstr>
      <vt:lpstr>The Goal</vt:lpstr>
      <vt:lpstr>“Having” Security</vt:lpstr>
      <vt:lpstr>Key Observation</vt:lpstr>
      <vt:lpstr>A Framework</vt:lpstr>
      <vt:lpstr>Some Definitions</vt:lpstr>
      <vt:lpstr>CIA (Not the Spies)</vt:lpstr>
      <vt:lpstr>Understand This</vt:lpstr>
      <vt:lpstr>Anderson’s Examples</vt:lpstr>
      <vt:lpstr>IAAA</vt:lpstr>
      <vt:lpstr>Grasp the Context</vt:lpstr>
      <vt:lpstr>Start with Policy</vt:lpstr>
      <vt:lpstr>Then figure out mechanism</vt:lpstr>
      <vt:lpstr>Assurance</vt:lpstr>
      <vt:lpstr>Incentives</vt:lpstr>
      <vt:lpstr>Illustrations</vt:lpstr>
      <vt:lpstr>Important Security Principles</vt:lpstr>
      <vt:lpstr>Course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Usable Security Design</dc:title>
  <dc:creator>Seth Nielson</dc:creator>
  <cp:lastModifiedBy>Seth Nielson</cp:lastModifiedBy>
  <cp:revision>84</cp:revision>
  <dcterms:created xsi:type="dcterms:W3CDTF">2014-01-16T20:48:15Z</dcterms:created>
  <dcterms:modified xsi:type="dcterms:W3CDTF">2022-01-24T22:48:10Z</dcterms:modified>
</cp:coreProperties>
</file>