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6" r:id="rId3"/>
    <p:sldId id="257" r:id="rId4"/>
    <p:sldId id="262" r:id="rId5"/>
    <p:sldId id="263" r:id="rId6"/>
    <p:sldId id="260" r:id="rId7"/>
    <p:sldId id="258" r:id="rId8"/>
    <p:sldId id="287" r:id="rId9"/>
    <p:sldId id="288" r:id="rId10"/>
    <p:sldId id="289" r:id="rId11"/>
    <p:sldId id="290" r:id="rId12"/>
    <p:sldId id="291" r:id="rId13"/>
    <p:sldId id="292" r:id="rId14"/>
    <p:sldId id="293" r:id="rId15"/>
    <p:sldId id="294" r:id="rId16"/>
    <p:sldId id="319" r:id="rId17"/>
    <p:sldId id="295" r:id="rId18"/>
    <p:sldId id="296" r:id="rId19"/>
    <p:sldId id="297" r:id="rId20"/>
    <p:sldId id="298" r:id="rId21"/>
    <p:sldId id="299" r:id="rId22"/>
    <p:sldId id="300" r:id="rId23"/>
    <p:sldId id="301" r:id="rId24"/>
    <p:sldId id="302" r:id="rId25"/>
    <p:sldId id="303" r:id="rId26"/>
    <p:sldId id="304" r:id="rId27"/>
    <p:sldId id="305" r:id="rId28"/>
    <p:sldId id="271" r:id="rId29"/>
    <p:sldId id="306" r:id="rId30"/>
    <p:sldId id="307" r:id="rId31"/>
    <p:sldId id="308" r:id="rId32"/>
    <p:sldId id="264" r:id="rId33"/>
    <p:sldId id="309" r:id="rId34"/>
    <p:sldId id="310" r:id="rId35"/>
    <p:sldId id="273" r:id="rId36"/>
    <p:sldId id="311" r:id="rId37"/>
    <p:sldId id="312" r:id="rId38"/>
    <p:sldId id="313" r:id="rId39"/>
    <p:sldId id="314" r:id="rId40"/>
    <p:sldId id="315" r:id="rId41"/>
    <p:sldId id="316" r:id="rId42"/>
    <p:sldId id="317" r:id="rId43"/>
    <p:sldId id="318" r:id="rId44"/>
    <p:sldId id="282"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0" autoAdjust="0"/>
    <p:restoredTop sz="94351" autoAdjust="0"/>
  </p:normalViewPr>
  <p:slideViewPr>
    <p:cSldViewPr>
      <p:cViewPr varScale="1">
        <p:scale>
          <a:sx n="149" d="100"/>
          <a:sy n="149" d="100"/>
        </p:scale>
        <p:origin x="1968"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2/6/2023</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75ECBC2B-047C-4DA3-A87D-9C137F3EDB9B}" type="slidenum">
              <a:rPr lang="en-US" smtClean="0"/>
              <a:t>‹#›</a:t>
            </a:fld>
            <a:endParaRPr lang="en-US"/>
          </a:p>
        </p:txBody>
      </p:sp>
    </p:spTree>
    <p:extLst>
      <p:ext uri="{BB962C8B-B14F-4D97-AF65-F5344CB8AC3E}">
        <p14:creationId xmlns:p14="http://schemas.microsoft.com/office/powerpoint/2010/main" val="395312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6567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930416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495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62352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6CB03EA0-2F37-4F62-93D1-61BCD1BEDED7}" type="datetimeFigureOut">
              <a:rPr lang="en-US" smtClean="0"/>
              <a:t>2/6/2023</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75ECBC2B-047C-4DA3-A87D-9C137F3EDB9B}" type="slidenum">
              <a:rPr lang="en-US" smtClean="0"/>
              <a:t>‹#›</a:t>
            </a:fld>
            <a:endParaRPr lang="en-US"/>
          </a:p>
        </p:txBody>
      </p:sp>
    </p:spTree>
    <p:extLst>
      <p:ext uri="{BB962C8B-B14F-4D97-AF65-F5344CB8AC3E}">
        <p14:creationId xmlns:p14="http://schemas.microsoft.com/office/powerpoint/2010/main" val="778460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B03EA0-2F37-4F62-93D1-61BCD1BEDED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87992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47149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6CB03EA0-2F37-4F62-93D1-61BCD1BEDED7}" type="datetimeFigureOut">
              <a:rPr lang="en-US" smtClean="0"/>
              <a:t>2/6/2023</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73503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03EA0-2F37-4F62-93D1-61BCD1BEDED7}"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72600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6CB03EA0-2F37-4F62-93D1-61BCD1BEDED7}" type="datetimeFigureOut">
              <a:rPr lang="en-US" smtClean="0"/>
              <a:t>2/6/2023</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31989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6CB03EA0-2F37-4F62-93D1-61BCD1BEDED7}" type="datetimeFigureOut">
              <a:rPr lang="en-US" smtClean="0"/>
              <a:t>2/6/2023</a:t>
            </a:fld>
            <a:endParaRPr lang="en-US"/>
          </a:p>
        </p:txBody>
      </p:sp>
      <p:sp>
        <p:nvSpPr>
          <p:cNvPr id="10" name="Slide Number Placeholder 9"/>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775177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6CB03EA0-2F37-4F62-93D1-61BCD1BEDED7}" type="datetimeFigureOut">
              <a:rPr lang="en-US" smtClean="0"/>
              <a:t>2/6/2023</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40582461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video" Target="https://www.youtube.com/embed/EghMCc6ftoA?feature=oemb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2.xml"/><Relationship Id="rId1" Type="http://schemas.openxmlformats.org/officeDocument/2006/relationships/video" Target="https://www.youtube.com/embed/tu3v87_97Hc?feature=oembe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12.xml"/><Relationship Id="rId1" Type="http://schemas.openxmlformats.org/officeDocument/2006/relationships/video" Target="https://www.youtube.com/embed/8x0COtH4Vrw?feature=oembe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video" Target="https://www.youtube.com/embed/n0hT9RSCl6A?feature=oembed"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Psychology and Computer </a:t>
            </a:r>
            <a:r>
              <a:rPr lang="en-US" dirty="0" err="1"/>
              <a:t>SEcurity</a:t>
            </a:r>
            <a:endParaRPr lang="en-US" dirty="0"/>
          </a:p>
        </p:txBody>
      </p:sp>
      <p:sp>
        <p:nvSpPr>
          <p:cNvPr id="3" name="Subtitle 2"/>
          <p:cNvSpPr>
            <a:spLocks noGrp="1"/>
          </p:cNvSpPr>
          <p:nvPr>
            <p:ph type="subTitle" idx="1"/>
          </p:nvPr>
        </p:nvSpPr>
        <p:spPr/>
        <p:txBody>
          <a:bodyPr/>
          <a:lstStyle/>
          <a:p>
            <a:r>
              <a:rPr lang="en-US" b="1" dirty="0"/>
              <a:t>Technology of Cybersecurity</a:t>
            </a:r>
          </a:p>
          <a:p>
            <a:r>
              <a:rPr lang="en-US" b="1" dirty="0"/>
              <a:t>Spring 2023</a:t>
            </a:r>
          </a:p>
        </p:txBody>
      </p:sp>
    </p:spTree>
    <p:extLst>
      <p:ext uri="{BB962C8B-B14F-4D97-AF65-F5344CB8AC3E}">
        <p14:creationId xmlns:p14="http://schemas.microsoft.com/office/powerpoint/2010/main" val="166104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9226-B9EC-44C9-89CB-783DD443D2B1}"/>
              </a:ext>
            </a:extLst>
          </p:cNvPr>
          <p:cNvSpPr>
            <a:spLocks noGrp="1"/>
          </p:cNvSpPr>
          <p:nvPr>
            <p:ph type="title"/>
          </p:nvPr>
        </p:nvSpPr>
        <p:spPr/>
        <p:txBody>
          <a:bodyPr/>
          <a:lstStyle/>
          <a:p>
            <a:r>
              <a:rPr lang="en-US" dirty="0"/>
              <a:t>The problem is: </a:t>
            </a:r>
            <a:r>
              <a:rPr lang="en-US" b="1" i="1" u="sng" dirty="0"/>
              <a:t>THIS IS WAR</a:t>
            </a:r>
            <a:r>
              <a:rPr lang="en-US" u="sng" dirty="0"/>
              <a:t>!</a:t>
            </a:r>
            <a:endParaRPr lang="en-US" dirty="0"/>
          </a:p>
        </p:txBody>
      </p:sp>
      <p:sp>
        <p:nvSpPr>
          <p:cNvPr id="3" name="Content Placeholder 2">
            <a:extLst>
              <a:ext uri="{FF2B5EF4-FFF2-40B4-BE49-F238E27FC236}">
                <a16:creationId xmlns:a16="http://schemas.microsoft.com/office/drawing/2014/main" id="{AB9BF412-5641-429D-A60F-B09ABA5A5678}"/>
              </a:ext>
            </a:extLst>
          </p:cNvPr>
          <p:cNvSpPr>
            <a:spLocks noGrp="1"/>
          </p:cNvSpPr>
          <p:nvPr>
            <p:ph sz="quarter" idx="13"/>
          </p:nvPr>
        </p:nvSpPr>
        <p:spPr/>
        <p:txBody>
          <a:bodyPr/>
          <a:lstStyle/>
          <a:p>
            <a:r>
              <a:rPr lang="en-US" dirty="0"/>
              <a:t>Your car is </a:t>
            </a:r>
            <a:r>
              <a:rPr lang="en-US" b="1" i="1" dirty="0"/>
              <a:t>not trying to break down</a:t>
            </a:r>
            <a:endParaRPr lang="en-US" dirty="0"/>
          </a:p>
          <a:p>
            <a:r>
              <a:rPr lang="en-US" dirty="0"/>
              <a:t>Your house is </a:t>
            </a:r>
            <a:r>
              <a:rPr lang="en-US" b="1" i="1" dirty="0"/>
              <a:t>not trying to fall apart</a:t>
            </a:r>
            <a:endParaRPr lang="en-US" dirty="0"/>
          </a:p>
          <a:p>
            <a:r>
              <a:rPr lang="en-US" dirty="0"/>
              <a:t>Your body is </a:t>
            </a:r>
            <a:r>
              <a:rPr lang="en-US" b="1" i="1" dirty="0"/>
              <a:t>not trying to kill you</a:t>
            </a:r>
            <a:endParaRPr lang="en-US" dirty="0"/>
          </a:p>
          <a:p>
            <a:endParaRPr lang="en-US" dirty="0"/>
          </a:p>
          <a:p>
            <a:r>
              <a:rPr lang="en-US" dirty="0"/>
              <a:t>Cyber-villains </a:t>
            </a:r>
            <a:r>
              <a:rPr lang="en-US" b="1" i="1" dirty="0"/>
              <a:t>are actively strategizing about how to attack you</a:t>
            </a:r>
            <a:endParaRPr lang="en-US" dirty="0"/>
          </a:p>
          <a:p>
            <a:pPr lvl="1"/>
            <a:r>
              <a:rPr lang="en-US" b="1" i="1" dirty="0"/>
              <a:t>THIS IS NOT RANDOM CHANCE</a:t>
            </a:r>
          </a:p>
          <a:p>
            <a:pPr lvl="1"/>
            <a:r>
              <a:rPr lang="en-US" b="1" i="1" dirty="0"/>
              <a:t>THESE ARE HIGHLY MOTIVATED PEOPLE</a:t>
            </a:r>
          </a:p>
        </p:txBody>
      </p:sp>
    </p:spTree>
    <p:extLst>
      <p:ext uri="{BB962C8B-B14F-4D97-AF65-F5344CB8AC3E}">
        <p14:creationId xmlns:p14="http://schemas.microsoft.com/office/powerpoint/2010/main" val="420176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F702-B2FB-4E04-B630-168E3266677E}"/>
              </a:ext>
            </a:extLst>
          </p:cNvPr>
          <p:cNvSpPr>
            <a:spLocks noGrp="1"/>
          </p:cNvSpPr>
          <p:nvPr>
            <p:ph type="title"/>
          </p:nvPr>
        </p:nvSpPr>
        <p:spPr/>
        <p:txBody>
          <a:bodyPr/>
          <a:lstStyle/>
          <a:p>
            <a:r>
              <a:rPr lang="en-US" dirty="0"/>
              <a:t>Solution?</a:t>
            </a:r>
          </a:p>
        </p:txBody>
      </p:sp>
      <p:pic>
        <p:nvPicPr>
          <p:cNvPr id="4" name="Online Media 3" title="Sid Meier's Alpha Centauri Secret Project: The Neural Amplifier">
            <a:hlinkClick r:id="" action="ppaction://media"/>
            <a:extLst>
              <a:ext uri="{FF2B5EF4-FFF2-40B4-BE49-F238E27FC236}">
                <a16:creationId xmlns:a16="http://schemas.microsoft.com/office/drawing/2014/main" id="{94B3DC57-ED85-48B3-917E-423E4DA1234C}"/>
              </a:ext>
            </a:extLst>
          </p:cNvPr>
          <p:cNvPicPr>
            <a:picLocks noRot="1" noChangeAspect="1"/>
          </p:cNvPicPr>
          <p:nvPr>
            <a:videoFile r:link="rId1"/>
          </p:nvPr>
        </p:nvPicPr>
        <p:blipFill>
          <a:blip r:embed="rId3"/>
          <a:stretch>
            <a:fillRect/>
          </a:stretch>
        </p:blipFill>
        <p:spPr>
          <a:xfrm>
            <a:off x="685800" y="1233297"/>
            <a:ext cx="7932217" cy="4481703"/>
          </a:xfrm>
          <a:prstGeom prst="rect">
            <a:avLst/>
          </a:prstGeom>
        </p:spPr>
      </p:pic>
    </p:spTree>
    <p:extLst>
      <p:ext uri="{BB962C8B-B14F-4D97-AF65-F5344CB8AC3E}">
        <p14:creationId xmlns:p14="http://schemas.microsoft.com/office/powerpoint/2010/main" val="4065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364B-F80B-413C-95E3-C51E3C404994}"/>
              </a:ext>
            </a:extLst>
          </p:cNvPr>
          <p:cNvSpPr>
            <a:spLocks noGrp="1"/>
          </p:cNvSpPr>
          <p:nvPr>
            <p:ph type="title"/>
          </p:nvPr>
        </p:nvSpPr>
        <p:spPr/>
        <p:txBody>
          <a:bodyPr/>
          <a:lstStyle/>
          <a:p>
            <a:r>
              <a:rPr lang="en-US" dirty="0"/>
              <a:t>Sounds like Out-sourcing?</a:t>
            </a:r>
          </a:p>
        </p:txBody>
      </p:sp>
      <p:sp>
        <p:nvSpPr>
          <p:cNvPr id="3" name="Content Placeholder 2">
            <a:extLst>
              <a:ext uri="{FF2B5EF4-FFF2-40B4-BE49-F238E27FC236}">
                <a16:creationId xmlns:a16="http://schemas.microsoft.com/office/drawing/2014/main" id="{C75A7C34-1FD1-4A47-8849-998817AFEA22}"/>
              </a:ext>
            </a:extLst>
          </p:cNvPr>
          <p:cNvSpPr>
            <a:spLocks noGrp="1"/>
          </p:cNvSpPr>
          <p:nvPr>
            <p:ph sz="quarter" idx="13"/>
          </p:nvPr>
        </p:nvSpPr>
        <p:spPr/>
        <p:txBody>
          <a:bodyPr/>
          <a:lstStyle/>
          <a:p>
            <a:r>
              <a:rPr lang="en-US" dirty="0"/>
              <a:t>Maybe, but please understand the difference</a:t>
            </a:r>
          </a:p>
          <a:p>
            <a:r>
              <a:rPr lang="en-US" b="1" i="1" dirty="0"/>
              <a:t>Somebody</a:t>
            </a:r>
            <a:r>
              <a:rPr lang="en-US" dirty="0"/>
              <a:t> (or multiple somebodies) must do the thinking</a:t>
            </a:r>
          </a:p>
          <a:p>
            <a:r>
              <a:rPr lang="en-US" b="1" i="1" dirty="0"/>
              <a:t>Somebody has to engage in the warfare with the bad guys</a:t>
            </a:r>
            <a:endParaRPr lang="en-US" dirty="0"/>
          </a:p>
          <a:p>
            <a:r>
              <a:rPr lang="en-US" dirty="0"/>
              <a:t>Thinking has to be contextualized to the target, not defender</a:t>
            </a:r>
          </a:p>
          <a:p>
            <a:r>
              <a:rPr lang="en-US" dirty="0"/>
              <a:t>Understand protecting the mind, not just tech/assets</a:t>
            </a:r>
          </a:p>
          <a:p>
            <a:r>
              <a:rPr lang="en-US" dirty="0"/>
              <a:t>“Only amateurs attack machines; professionals target people” </a:t>
            </a:r>
          </a:p>
          <a:p>
            <a:pPr marL="0" indent="0">
              <a:buNone/>
            </a:pPr>
            <a:r>
              <a:rPr lang="en-US" dirty="0"/>
              <a:t>			(Bruce </a:t>
            </a:r>
            <a:r>
              <a:rPr lang="en-US" dirty="0" err="1"/>
              <a:t>Schneier</a:t>
            </a:r>
            <a:r>
              <a:rPr lang="en-US" dirty="0"/>
              <a:t>)</a:t>
            </a:r>
          </a:p>
        </p:txBody>
      </p:sp>
    </p:spTree>
    <p:extLst>
      <p:ext uri="{BB962C8B-B14F-4D97-AF65-F5344CB8AC3E}">
        <p14:creationId xmlns:p14="http://schemas.microsoft.com/office/powerpoint/2010/main" val="259413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359D-58E1-4CB3-B0E5-870174295A25}"/>
              </a:ext>
            </a:extLst>
          </p:cNvPr>
          <p:cNvSpPr>
            <a:spLocks noGrp="1"/>
          </p:cNvSpPr>
          <p:nvPr>
            <p:ph type="title"/>
          </p:nvPr>
        </p:nvSpPr>
        <p:spPr/>
        <p:txBody>
          <a:bodyPr/>
          <a:lstStyle/>
          <a:p>
            <a:r>
              <a:rPr lang="en-US" dirty="0"/>
              <a:t>The mind as technology</a:t>
            </a:r>
          </a:p>
        </p:txBody>
      </p:sp>
      <p:sp>
        <p:nvSpPr>
          <p:cNvPr id="3" name="Content Placeholder 2">
            <a:extLst>
              <a:ext uri="{FF2B5EF4-FFF2-40B4-BE49-F238E27FC236}">
                <a16:creationId xmlns:a16="http://schemas.microsoft.com/office/drawing/2014/main" id="{6BAE08B3-28DE-4790-A5CF-9109B0C9C5C9}"/>
              </a:ext>
            </a:extLst>
          </p:cNvPr>
          <p:cNvSpPr>
            <a:spLocks noGrp="1"/>
          </p:cNvSpPr>
          <p:nvPr>
            <p:ph sz="quarter" idx="13"/>
          </p:nvPr>
        </p:nvSpPr>
        <p:spPr/>
        <p:txBody>
          <a:bodyPr/>
          <a:lstStyle/>
          <a:p>
            <a:r>
              <a:rPr lang="en-US" dirty="0"/>
              <a:t>Forces behind design and development</a:t>
            </a:r>
          </a:p>
          <a:p>
            <a:r>
              <a:rPr lang="en-US" dirty="0"/>
              <a:t>Intended purposes</a:t>
            </a:r>
          </a:p>
          <a:p>
            <a:r>
              <a:rPr lang="en-US" dirty="0"/>
              <a:t>Feature set</a:t>
            </a:r>
          </a:p>
          <a:p>
            <a:r>
              <a:rPr lang="en-US" dirty="0"/>
              <a:t>Strengths</a:t>
            </a:r>
          </a:p>
          <a:p>
            <a:r>
              <a:rPr lang="en-US" dirty="0"/>
              <a:t>Weaknesses</a:t>
            </a:r>
          </a:p>
          <a:p>
            <a:r>
              <a:rPr lang="en-US" dirty="0"/>
              <a:t>Contextual requirements</a:t>
            </a:r>
          </a:p>
          <a:p>
            <a:r>
              <a:rPr lang="en-US" dirty="0"/>
              <a:t>Deployment in practice (intentional or not)</a:t>
            </a:r>
          </a:p>
          <a:p>
            <a:r>
              <a:rPr lang="en-US" dirty="0"/>
              <a:t>Lessons learned and future directions</a:t>
            </a:r>
          </a:p>
        </p:txBody>
      </p:sp>
    </p:spTree>
    <p:extLst>
      <p:ext uri="{BB962C8B-B14F-4D97-AF65-F5344CB8AC3E}">
        <p14:creationId xmlns:p14="http://schemas.microsoft.com/office/powerpoint/2010/main" val="3098486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5D85-38A2-43CB-9EE4-3D366CBCE9D0}"/>
              </a:ext>
            </a:extLst>
          </p:cNvPr>
          <p:cNvSpPr>
            <a:spLocks noGrp="1"/>
          </p:cNvSpPr>
          <p:nvPr>
            <p:ph type="title"/>
          </p:nvPr>
        </p:nvSpPr>
        <p:spPr/>
        <p:txBody>
          <a:bodyPr/>
          <a:lstStyle/>
          <a:p>
            <a:r>
              <a:rPr lang="en-US" dirty="0"/>
              <a:t>How did the Mind Develop?</a:t>
            </a:r>
          </a:p>
        </p:txBody>
      </p:sp>
      <p:sp>
        <p:nvSpPr>
          <p:cNvPr id="3" name="Content Placeholder 2">
            <a:extLst>
              <a:ext uri="{FF2B5EF4-FFF2-40B4-BE49-F238E27FC236}">
                <a16:creationId xmlns:a16="http://schemas.microsoft.com/office/drawing/2014/main" id="{955CA7A4-4705-4040-B02F-9EAE33F10C94}"/>
              </a:ext>
            </a:extLst>
          </p:cNvPr>
          <p:cNvSpPr>
            <a:spLocks noGrp="1"/>
          </p:cNvSpPr>
          <p:nvPr>
            <p:ph sz="quarter" idx="13"/>
          </p:nvPr>
        </p:nvSpPr>
        <p:spPr/>
        <p:txBody>
          <a:bodyPr/>
          <a:lstStyle/>
          <a:p>
            <a:r>
              <a:rPr lang="en-US" dirty="0"/>
              <a:t>Evolutionary development of the mind</a:t>
            </a:r>
          </a:p>
          <a:p>
            <a:r>
              <a:rPr lang="en-US" dirty="0"/>
              <a:t>Higher cognitive functions are very powerful</a:t>
            </a:r>
          </a:p>
          <a:p>
            <a:r>
              <a:rPr lang="en-US" b="1" i="1" dirty="0"/>
              <a:t>BUT</a:t>
            </a:r>
            <a:r>
              <a:rPr lang="en-US" dirty="0"/>
              <a:t>, have limitations for the pre-historic world</a:t>
            </a:r>
          </a:p>
          <a:p>
            <a:pPr lvl="1"/>
            <a:r>
              <a:rPr lang="en-US" dirty="0"/>
              <a:t>Can’t out think the predator running you down</a:t>
            </a:r>
          </a:p>
          <a:p>
            <a:pPr lvl="1"/>
            <a:r>
              <a:rPr lang="en-US" dirty="0"/>
              <a:t>Can’t think without sufficient information</a:t>
            </a:r>
          </a:p>
          <a:p>
            <a:pPr lvl="1"/>
            <a:r>
              <a:rPr lang="en-US" dirty="0"/>
              <a:t>Can’t think through certain necessary social cohesion</a:t>
            </a:r>
          </a:p>
          <a:p>
            <a:r>
              <a:rPr lang="en-US" dirty="0"/>
              <a:t>Evolutionary Solution:  </a:t>
            </a:r>
            <a:r>
              <a:rPr lang="en-US" b="1" i="1" dirty="0"/>
              <a:t>Intuition and Reaction</a:t>
            </a:r>
            <a:endParaRPr lang="en-US" dirty="0"/>
          </a:p>
          <a:p>
            <a:r>
              <a:rPr lang="en-US" dirty="0"/>
              <a:t>Evolutionary Solution:  </a:t>
            </a:r>
            <a:r>
              <a:rPr lang="en-US" b="1" i="1" dirty="0"/>
              <a:t>DISABLE THINKING</a:t>
            </a:r>
            <a:endParaRPr lang="en-US" dirty="0"/>
          </a:p>
        </p:txBody>
      </p:sp>
    </p:spTree>
    <p:extLst>
      <p:ext uri="{BB962C8B-B14F-4D97-AF65-F5344CB8AC3E}">
        <p14:creationId xmlns:p14="http://schemas.microsoft.com/office/powerpoint/2010/main" val="749118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BFDB-62BD-4B4B-A4CA-F2EEB2F8168D}"/>
              </a:ext>
            </a:extLst>
          </p:cNvPr>
          <p:cNvSpPr>
            <a:spLocks noGrp="1"/>
          </p:cNvSpPr>
          <p:nvPr>
            <p:ph type="title"/>
          </p:nvPr>
        </p:nvSpPr>
        <p:spPr/>
        <p:txBody>
          <a:bodyPr/>
          <a:lstStyle/>
          <a:p>
            <a:r>
              <a:rPr lang="en-US" dirty="0"/>
              <a:t>Understanding Human Cognition</a:t>
            </a:r>
          </a:p>
        </p:txBody>
      </p:sp>
      <p:sp>
        <p:nvSpPr>
          <p:cNvPr id="3" name="Content Placeholder 2">
            <a:extLst>
              <a:ext uri="{FF2B5EF4-FFF2-40B4-BE49-F238E27FC236}">
                <a16:creationId xmlns:a16="http://schemas.microsoft.com/office/drawing/2014/main" id="{14489155-986F-4885-A005-BAFC02EA3C5C}"/>
              </a:ext>
            </a:extLst>
          </p:cNvPr>
          <p:cNvSpPr>
            <a:spLocks noGrp="1"/>
          </p:cNvSpPr>
          <p:nvPr>
            <p:ph sz="quarter" idx="13"/>
          </p:nvPr>
        </p:nvSpPr>
        <p:spPr/>
        <p:txBody>
          <a:bodyPr/>
          <a:lstStyle/>
          <a:p>
            <a:r>
              <a:rPr lang="en-US" dirty="0"/>
              <a:t>Incorrect: </a:t>
            </a:r>
            <a:r>
              <a:rPr lang="en-US" b="1" i="1" dirty="0"/>
              <a:t>humans minds are 100% logical and rational</a:t>
            </a:r>
            <a:endParaRPr lang="en-US" dirty="0"/>
          </a:p>
          <a:p>
            <a:r>
              <a:rPr lang="en-US" dirty="0"/>
              <a:t>More correct: </a:t>
            </a:r>
            <a:r>
              <a:rPr lang="en-US" b="1" i="1" dirty="0"/>
              <a:t>logical thinking often fails</a:t>
            </a:r>
            <a:endParaRPr lang="en-US" dirty="0"/>
          </a:p>
          <a:p>
            <a:pPr lvl="1"/>
            <a:r>
              <a:rPr lang="en-US" dirty="0"/>
              <a:t>Example 1: </a:t>
            </a:r>
            <a:r>
              <a:rPr lang="en-US" u="sng" dirty="0"/>
              <a:t>human error</a:t>
            </a:r>
          </a:p>
          <a:p>
            <a:pPr lvl="1"/>
            <a:r>
              <a:rPr lang="en-US" dirty="0"/>
              <a:t>Example 2: </a:t>
            </a:r>
            <a:r>
              <a:rPr lang="en-US" u="sng" dirty="0"/>
              <a:t>human manipulation</a:t>
            </a:r>
          </a:p>
          <a:p>
            <a:r>
              <a:rPr lang="en-US" dirty="0"/>
              <a:t>Security impact:</a:t>
            </a:r>
          </a:p>
          <a:p>
            <a:pPr lvl="1"/>
            <a:r>
              <a:rPr lang="en-US" dirty="0"/>
              <a:t>Impacts correct human use/deployment of security systems</a:t>
            </a:r>
          </a:p>
          <a:p>
            <a:pPr lvl="1"/>
            <a:r>
              <a:rPr lang="en-US" dirty="0"/>
              <a:t>Impacts correct defenses of the human targets</a:t>
            </a:r>
          </a:p>
        </p:txBody>
      </p:sp>
    </p:spTree>
    <p:extLst>
      <p:ext uri="{BB962C8B-B14F-4D97-AF65-F5344CB8AC3E}">
        <p14:creationId xmlns:p14="http://schemas.microsoft.com/office/powerpoint/2010/main" val="315720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7EF3-88E2-C69F-D312-0B4E5CB222B0}"/>
              </a:ext>
            </a:extLst>
          </p:cNvPr>
          <p:cNvSpPr>
            <a:spLocks noGrp="1"/>
          </p:cNvSpPr>
          <p:nvPr>
            <p:ph type="title"/>
          </p:nvPr>
        </p:nvSpPr>
        <p:spPr/>
        <p:txBody>
          <a:bodyPr/>
          <a:lstStyle/>
          <a:p>
            <a:r>
              <a:rPr lang="en-US" dirty="0"/>
              <a:t>Lecture Roadmap </a:t>
            </a:r>
          </a:p>
        </p:txBody>
      </p:sp>
      <p:sp>
        <p:nvSpPr>
          <p:cNvPr id="3" name="Content Placeholder 2">
            <a:extLst>
              <a:ext uri="{FF2B5EF4-FFF2-40B4-BE49-F238E27FC236}">
                <a16:creationId xmlns:a16="http://schemas.microsoft.com/office/drawing/2014/main" id="{A73A713D-7202-CABB-6F2B-41D172BD3814}"/>
              </a:ext>
            </a:extLst>
          </p:cNvPr>
          <p:cNvSpPr>
            <a:spLocks noGrp="1"/>
          </p:cNvSpPr>
          <p:nvPr>
            <p:ph sz="quarter" idx="13"/>
          </p:nvPr>
        </p:nvSpPr>
        <p:spPr>
          <a:xfrm>
            <a:off x="609600" y="1600200"/>
            <a:ext cx="7924800" cy="4495800"/>
          </a:xfrm>
        </p:spPr>
        <p:txBody>
          <a:bodyPr>
            <a:normAutofit/>
          </a:bodyPr>
          <a:lstStyle/>
          <a:p>
            <a:r>
              <a:rPr lang="en-US" dirty="0"/>
              <a:t>Human Error</a:t>
            </a:r>
          </a:p>
          <a:p>
            <a:pPr lvl="1"/>
            <a:r>
              <a:rPr lang="en-US" dirty="0"/>
              <a:t>Source #1: Automation</a:t>
            </a:r>
          </a:p>
          <a:p>
            <a:pPr lvl="1"/>
            <a:r>
              <a:rPr lang="en-US" dirty="0"/>
              <a:t>Source #2: Complex Rules</a:t>
            </a:r>
          </a:p>
          <a:p>
            <a:pPr lvl="1"/>
            <a:r>
              <a:rPr lang="en-US" dirty="0"/>
              <a:t>Source #3: Meta Ignorance</a:t>
            </a:r>
          </a:p>
          <a:p>
            <a:pPr lvl="1"/>
            <a:r>
              <a:rPr lang="en-US" dirty="0"/>
              <a:t>Source #4: Wrong Model</a:t>
            </a:r>
          </a:p>
          <a:p>
            <a:pPr lvl="1"/>
            <a:r>
              <a:rPr lang="en-US" dirty="0"/>
              <a:t>How attackers manipulate errors</a:t>
            </a:r>
          </a:p>
          <a:p>
            <a:r>
              <a:rPr lang="en-US" dirty="0"/>
              <a:t>Human Manipulation</a:t>
            </a:r>
          </a:p>
          <a:p>
            <a:pPr lvl="1"/>
            <a:r>
              <a:rPr lang="en-US" dirty="0"/>
              <a:t>Attacking human bias (e.g., toward action)</a:t>
            </a:r>
          </a:p>
          <a:p>
            <a:pPr lvl="1"/>
            <a:r>
              <a:rPr lang="en-US" dirty="0"/>
              <a:t>Attacking emotional fallback</a:t>
            </a:r>
          </a:p>
          <a:p>
            <a:pPr lvl="1"/>
            <a:r>
              <a:rPr lang="en-US" dirty="0"/>
              <a:t>Attacking via social engineering (e.g., tribal or authority)</a:t>
            </a:r>
          </a:p>
          <a:p>
            <a:pPr lvl="1"/>
            <a:r>
              <a:rPr lang="en-US" dirty="0"/>
              <a:t>Attacking via visual-emotional </a:t>
            </a:r>
          </a:p>
          <a:p>
            <a:r>
              <a:rPr lang="en-US" dirty="0"/>
              <a:t>Psychology-aware Security Engineering</a:t>
            </a:r>
          </a:p>
        </p:txBody>
      </p:sp>
    </p:spTree>
    <p:extLst>
      <p:ext uri="{BB962C8B-B14F-4D97-AF65-F5344CB8AC3E}">
        <p14:creationId xmlns:p14="http://schemas.microsoft.com/office/powerpoint/2010/main" val="2150076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6FD6-CF97-4DC1-BF05-85AD6B2C6D0E}"/>
              </a:ext>
            </a:extLst>
          </p:cNvPr>
          <p:cNvSpPr>
            <a:spLocks noGrp="1"/>
          </p:cNvSpPr>
          <p:nvPr>
            <p:ph type="title"/>
          </p:nvPr>
        </p:nvSpPr>
        <p:spPr/>
        <p:txBody>
          <a:bodyPr/>
          <a:lstStyle/>
          <a:p>
            <a:r>
              <a:rPr lang="en-US" dirty="0"/>
              <a:t>The Psychology of Human Error</a:t>
            </a:r>
          </a:p>
        </p:txBody>
      </p:sp>
      <p:sp>
        <p:nvSpPr>
          <p:cNvPr id="3" name="Content Placeholder 2">
            <a:extLst>
              <a:ext uri="{FF2B5EF4-FFF2-40B4-BE49-F238E27FC236}">
                <a16:creationId xmlns:a16="http://schemas.microsoft.com/office/drawing/2014/main" id="{403C07B7-9FD2-4CC9-8758-5491932E0314}"/>
              </a:ext>
            </a:extLst>
          </p:cNvPr>
          <p:cNvSpPr>
            <a:spLocks noGrp="1"/>
          </p:cNvSpPr>
          <p:nvPr>
            <p:ph sz="quarter" idx="13"/>
          </p:nvPr>
        </p:nvSpPr>
        <p:spPr>
          <a:xfrm>
            <a:off x="609600" y="1600200"/>
            <a:ext cx="7924800" cy="4343400"/>
          </a:xfrm>
        </p:spPr>
        <p:txBody>
          <a:bodyPr>
            <a:normAutofit/>
          </a:bodyPr>
          <a:lstStyle/>
          <a:p>
            <a:r>
              <a:rPr lang="en-US" dirty="0"/>
              <a:t>Many cybersecurity incidents happen because of error</a:t>
            </a:r>
          </a:p>
          <a:p>
            <a:pPr lvl="1"/>
            <a:r>
              <a:rPr lang="en-US" dirty="0"/>
              <a:t>Giving the wrong access</a:t>
            </a:r>
          </a:p>
          <a:p>
            <a:pPr lvl="1"/>
            <a:r>
              <a:rPr lang="en-US" dirty="0"/>
              <a:t>Not updating a vulnerable system</a:t>
            </a:r>
          </a:p>
          <a:p>
            <a:r>
              <a:rPr lang="en-US" dirty="0"/>
              <a:t>Some designers blow off errors as “stupid human errors”</a:t>
            </a:r>
          </a:p>
          <a:p>
            <a:pPr lvl="1"/>
            <a:r>
              <a:rPr lang="en-US" dirty="0"/>
              <a:t>Condescending attitude of “it’s their own fault”</a:t>
            </a:r>
          </a:p>
          <a:p>
            <a:pPr lvl="1"/>
            <a:r>
              <a:rPr lang="en-US" dirty="0"/>
              <a:t>Doesn’t understand limitations of the brain</a:t>
            </a:r>
          </a:p>
          <a:p>
            <a:pPr lvl="1"/>
            <a:r>
              <a:rPr lang="en-US" dirty="0"/>
              <a:t>Doesn’t solve the problem</a:t>
            </a:r>
          </a:p>
          <a:p>
            <a:r>
              <a:rPr lang="en-US" dirty="0"/>
              <a:t>Understanding </a:t>
            </a:r>
            <a:r>
              <a:rPr lang="en-US" b="1" i="1" dirty="0"/>
              <a:t>why</a:t>
            </a:r>
            <a:r>
              <a:rPr lang="en-US" dirty="0"/>
              <a:t> humans “fail” can improve design</a:t>
            </a:r>
          </a:p>
        </p:txBody>
      </p:sp>
    </p:spTree>
    <p:extLst>
      <p:ext uri="{BB962C8B-B14F-4D97-AF65-F5344CB8AC3E}">
        <p14:creationId xmlns:p14="http://schemas.microsoft.com/office/powerpoint/2010/main" val="1289745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85A0-B660-4EB6-BDBC-6DFF5A08B029}"/>
              </a:ext>
            </a:extLst>
          </p:cNvPr>
          <p:cNvSpPr>
            <a:spLocks noGrp="1"/>
          </p:cNvSpPr>
          <p:nvPr>
            <p:ph type="title"/>
          </p:nvPr>
        </p:nvSpPr>
        <p:spPr/>
        <p:txBody>
          <a:bodyPr/>
          <a:lstStyle/>
          <a:p>
            <a:r>
              <a:rPr lang="en-US" dirty="0"/>
              <a:t>Source of Error: Automation</a:t>
            </a:r>
          </a:p>
        </p:txBody>
      </p:sp>
      <p:sp>
        <p:nvSpPr>
          <p:cNvPr id="3" name="Content Placeholder 2">
            <a:extLst>
              <a:ext uri="{FF2B5EF4-FFF2-40B4-BE49-F238E27FC236}">
                <a16:creationId xmlns:a16="http://schemas.microsoft.com/office/drawing/2014/main" id="{5E5F6F3E-F304-4A98-8C0A-73A6E659569D}"/>
              </a:ext>
            </a:extLst>
          </p:cNvPr>
          <p:cNvSpPr>
            <a:spLocks noGrp="1"/>
          </p:cNvSpPr>
          <p:nvPr>
            <p:ph sz="quarter" idx="13"/>
          </p:nvPr>
        </p:nvSpPr>
        <p:spPr/>
        <p:txBody>
          <a:bodyPr/>
          <a:lstStyle/>
          <a:p>
            <a:r>
              <a:rPr lang="en-US" dirty="0"/>
              <a:t>We spend a lot of time </a:t>
            </a:r>
            <a:r>
              <a:rPr lang="en-US" b="1" i="1" dirty="0"/>
              <a:t>not thinking</a:t>
            </a:r>
            <a:endParaRPr lang="en-US" dirty="0"/>
          </a:p>
          <a:p>
            <a:r>
              <a:rPr lang="en-US" dirty="0"/>
              <a:t>When performing a skill:</a:t>
            </a:r>
          </a:p>
          <a:p>
            <a:pPr lvl="1"/>
            <a:r>
              <a:rPr lang="en-US" dirty="0"/>
              <a:t>Very conscious during the learning phase</a:t>
            </a:r>
          </a:p>
          <a:p>
            <a:pPr lvl="1"/>
            <a:r>
              <a:rPr lang="en-US" dirty="0"/>
              <a:t>Eventually shifts to automatic operation</a:t>
            </a:r>
          </a:p>
          <a:p>
            <a:pPr lvl="1"/>
            <a:r>
              <a:rPr lang="en-US" dirty="0"/>
              <a:t>Example: Driving</a:t>
            </a:r>
          </a:p>
          <a:p>
            <a:r>
              <a:rPr lang="en-US" dirty="0"/>
              <a:t>“Slip and capture” errors: wrong automated task</a:t>
            </a:r>
          </a:p>
          <a:p>
            <a:r>
              <a:rPr lang="en-US" dirty="0"/>
              <a:t>Dangerous to assume a person is thinking</a:t>
            </a:r>
          </a:p>
        </p:txBody>
      </p:sp>
    </p:spTree>
    <p:extLst>
      <p:ext uri="{BB962C8B-B14F-4D97-AF65-F5344CB8AC3E}">
        <p14:creationId xmlns:p14="http://schemas.microsoft.com/office/powerpoint/2010/main" val="2462306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85A0-B660-4EB6-BDBC-6DFF5A08B029}"/>
              </a:ext>
            </a:extLst>
          </p:cNvPr>
          <p:cNvSpPr>
            <a:spLocks noGrp="1"/>
          </p:cNvSpPr>
          <p:nvPr>
            <p:ph type="title"/>
          </p:nvPr>
        </p:nvSpPr>
        <p:spPr/>
        <p:txBody>
          <a:bodyPr/>
          <a:lstStyle/>
          <a:p>
            <a:r>
              <a:rPr lang="en-US" dirty="0"/>
              <a:t>Source of Error: Complex Rules</a:t>
            </a:r>
          </a:p>
        </p:txBody>
      </p:sp>
      <p:sp>
        <p:nvSpPr>
          <p:cNvPr id="3" name="Content Placeholder 2">
            <a:extLst>
              <a:ext uri="{FF2B5EF4-FFF2-40B4-BE49-F238E27FC236}">
                <a16:creationId xmlns:a16="http://schemas.microsoft.com/office/drawing/2014/main" id="{5E5F6F3E-F304-4A98-8C0A-73A6E659569D}"/>
              </a:ext>
            </a:extLst>
          </p:cNvPr>
          <p:cNvSpPr>
            <a:spLocks noGrp="1"/>
          </p:cNvSpPr>
          <p:nvPr>
            <p:ph sz="quarter" idx="13"/>
          </p:nvPr>
        </p:nvSpPr>
        <p:spPr/>
        <p:txBody>
          <a:bodyPr/>
          <a:lstStyle/>
          <a:p>
            <a:r>
              <a:rPr lang="en-US" dirty="0"/>
              <a:t>Some errors happen even while thinking</a:t>
            </a:r>
          </a:p>
          <a:p>
            <a:r>
              <a:rPr lang="en-US" dirty="0"/>
              <a:t>Humans can consciously choose </a:t>
            </a:r>
            <a:r>
              <a:rPr lang="en-US" b="1" i="1" dirty="0"/>
              <a:t>the wrong rule</a:t>
            </a:r>
          </a:p>
          <a:p>
            <a:r>
              <a:rPr lang="en-US" dirty="0"/>
              <a:t>Impacted by complicated hierarchies:</a:t>
            </a:r>
          </a:p>
          <a:p>
            <a:pPr lvl="1"/>
            <a:r>
              <a:rPr lang="en-US" dirty="0"/>
              <a:t>More general rules verses more specific</a:t>
            </a:r>
          </a:p>
          <a:p>
            <a:pPr lvl="1"/>
            <a:r>
              <a:rPr lang="en-US" dirty="0"/>
              <a:t>Rules that change the rules</a:t>
            </a:r>
          </a:p>
          <a:p>
            <a:pPr lvl="1"/>
            <a:r>
              <a:rPr lang="en-US" b="1" i="1" dirty="0"/>
              <a:t>Edge case rules</a:t>
            </a:r>
            <a:endParaRPr lang="en-US" dirty="0"/>
          </a:p>
          <a:p>
            <a:r>
              <a:rPr lang="en-US" dirty="0"/>
              <a:t>User doesn’t recognize error because “followed the rules”</a:t>
            </a:r>
          </a:p>
          <a:p>
            <a:r>
              <a:rPr lang="en-US" dirty="0"/>
              <a:t>Dangerous to assume a person follows the right rule(s)</a:t>
            </a:r>
          </a:p>
        </p:txBody>
      </p:sp>
    </p:spTree>
    <p:extLst>
      <p:ext uri="{BB962C8B-B14F-4D97-AF65-F5344CB8AC3E}">
        <p14:creationId xmlns:p14="http://schemas.microsoft.com/office/powerpoint/2010/main" val="292660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84CD-68A5-48CD-A945-115D7F7891BC}"/>
              </a:ext>
            </a:extLst>
          </p:cNvPr>
          <p:cNvSpPr>
            <a:spLocks noGrp="1"/>
          </p:cNvSpPr>
          <p:nvPr>
            <p:ph type="title"/>
          </p:nvPr>
        </p:nvSpPr>
        <p:spPr/>
        <p:txBody>
          <a:bodyPr/>
          <a:lstStyle/>
          <a:p>
            <a:r>
              <a:rPr lang="en-US" dirty="0"/>
              <a:t>Psychology is Significant</a:t>
            </a:r>
          </a:p>
        </p:txBody>
      </p:sp>
      <p:pic>
        <p:nvPicPr>
          <p:cNvPr id="4" name="Online Media 3" title="Practical Philosophy">
            <a:hlinkClick r:id="" action="ppaction://media"/>
            <a:extLst>
              <a:ext uri="{FF2B5EF4-FFF2-40B4-BE49-F238E27FC236}">
                <a16:creationId xmlns:a16="http://schemas.microsoft.com/office/drawing/2014/main" id="{2D99182E-0DEF-4B41-B05C-2A872367F4D7}"/>
              </a:ext>
            </a:extLst>
          </p:cNvPr>
          <p:cNvPicPr>
            <a:picLocks noRot="1" noChangeAspect="1"/>
          </p:cNvPicPr>
          <p:nvPr>
            <a:videoFile r:link="rId1"/>
          </p:nvPr>
        </p:nvPicPr>
        <p:blipFill>
          <a:blip r:embed="rId3"/>
          <a:stretch>
            <a:fillRect/>
          </a:stretch>
        </p:blipFill>
        <p:spPr>
          <a:xfrm>
            <a:off x="660850" y="1219200"/>
            <a:ext cx="7957167" cy="4495800"/>
          </a:xfrm>
          <a:prstGeom prst="rect">
            <a:avLst/>
          </a:prstGeom>
        </p:spPr>
      </p:pic>
    </p:spTree>
    <p:extLst>
      <p:ext uri="{BB962C8B-B14F-4D97-AF65-F5344CB8AC3E}">
        <p14:creationId xmlns:p14="http://schemas.microsoft.com/office/powerpoint/2010/main" val="23881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86F2-2294-475B-9D98-4594DC3C7D57}"/>
              </a:ext>
            </a:extLst>
          </p:cNvPr>
          <p:cNvSpPr>
            <a:spLocks noGrp="1"/>
          </p:cNvSpPr>
          <p:nvPr>
            <p:ph type="title"/>
          </p:nvPr>
        </p:nvSpPr>
        <p:spPr/>
        <p:txBody>
          <a:bodyPr/>
          <a:lstStyle/>
          <a:p>
            <a:r>
              <a:rPr lang="en-US" dirty="0"/>
              <a:t>Source of Error: Meta Ignorance</a:t>
            </a:r>
          </a:p>
        </p:txBody>
      </p:sp>
      <p:sp>
        <p:nvSpPr>
          <p:cNvPr id="3" name="Content Placeholder 2">
            <a:extLst>
              <a:ext uri="{FF2B5EF4-FFF2-40B4-BE49-F238E27FC236}">
                <a16:creationId xmlns:a16="http://schemas.microsoft.com/office/drawing/2014/main" id="{97427388-C80D-466B-9068-2086D15350D4}"/>
              </a:ext>
            </a:extLst>
          </p:cNvPr>
          <p:cNvSpPr>
            <a:spLocks noGrp="1"/>
          </p:cNvSpPr>
          <p:nvPr>
            <p:ph sz="quarter" idx="13"/>
          </p:nvPr>
        </p:nvSpPr>
        <p:spPr/>
        <p:txBody>
          <a:bodyPr/>
          <a:lstStyle/>
          <a:p>
            <a:r>
              <a:rPr lang="en-US" dirty="0"/>
              <a:t>Humans sometimes struggle to ask for help</a:t>
            </a:r>
          </a:p>
          <a:p>
            <a:r>
              <a:rPr lang="en-US" dirty="0"/>
              <a:t>They either:</a:t>
            </a:r>
          </a:p>
          <a:p>
            <a:pPr lvl="1"/>
            <a:r>
              <a:rPr lang="en-US" dirty="0"/>
              <a:t>Don’t </a:t>
            </a:r>
            <a:r>
              <a:rPr lang="en-US" b="1" i="1" dirty="0"/>
              <a:t>know</a:t>
            </a:r>
            <a:r>
              <a:rPr lang="en-US" dirty="0"/>
              <a:t> how much trouble they’re in</a:t>
            </a:r>
          </a:p>
          <a:p>
            <a:pPr lvl="1"/>
            <a:r>
              <a:rPr lang="en-US" dirty="0"/>
              <a:t>Or, are </a:t>
            </a:r>
            <a:r>
              <a:rPr lang="en-US" b="1" i="1" dirty="0"/>
              <a:t>pressured</a:t>
            </a:r>
            <a:r>
              <a:rPr lang="en-US" dirty="0"/>
              <a:t> to act anyway</a:t>
            </a:r>
          </a:p>
          <a:p>
            <a:r>
              <a:rPr lang="en-US" dirty="0"/>
              <a:t>For example, cybersecurity is hard because it is </a:t>
            </a:r>
            <a:r>
              <a:rPr lang="en-US" b="1" i="1" dirty="0"/>
              <a:t>abnormal</a:t>
            </a:r>
            <a:endParaRPr lang="en-US" dirty="0"/>
          </a:p>
          <a:p>
            <a:pPr lvl="1"/>
            <a:r>
              <a:rPr lang="en-US" dirty="0"/>
              <a:t>Up until the attack, everything looks/feels fine</a:t>
            </a:r>
          </a:p>
          <a:p>
            <a:pPr lvl="1"/>
            <a:r>
              <a:rPr lang="en-US" dirty="0"/>
              <a:t>When trouble starts, can be unpracticed getting help</a:t>
            </a:r>
          </a:p>
          <a:p>
            <a:pPr lvl="1"/>
            <a:r>
              <a:rPr lang="en-US" dirty="0"/>
              <a:t>Cryptography is also an example</a:t>
            </a:r>
          </a:p>
          <a:p>
            <a:r>
              <a:rPr lang="en-US" dirty="0"/>
              <a:t>Dangerous to assume correctly skilled people are acting</a:t>
            </a:r>
          </a:p>
        </p:txBody>
      </p:sp>
    </p:spTree>
    <p:extLst>
      <p:ext uri="{BB962C8B-B14F-4D97-AF65-F5344CB8AC3E}">
        <p14:creationId xmlns:p14="http://schemas.microsoft.com/office/powerpoint/2010/main" val="3239446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96AA-5D7B-4C30-8E95-53697744F894}"/>
              </a:ext>
            </a:extLst>
          </p:cNvPr>
          <p:cNvSpPr>
            <a:spLocks noGrp="1"/>
          </p:cNvSpPr>
          <p:nvPr>
            <p:ph type="title"/>
          </p:nvPr>
        </p:nvSpPr>
        <p:spPr/>
        <p:txBody>
          <a:bodyPr/>
          <a:lstStyle/>
          <a:p>
            <a:r>
              <a:rPr lang="en-US" dirty="0"/>
              <a:t>Source of Error: Wrong Model</a:t>
            </a:r>
          </a:p>
        </p:txBody>
      </p:sp>
      <p:sp>
        <p:nvSpPr>
          <p:cNvPr id="3" name="Content Placeholder 2">
            <a:extLst>
              <a:ext uri="{FF2B5EF4-FFF2-40B4-BE49-F238E27FC236}">
                <a16:creationId xmlns:a16="http://schemas.microsoft.com/office/drawing/2014/main" id="{BE4E1C0A-84AD-42F2-B36C-2B6417802271}"/>
              </a:ext>
            </a:extLst>
          </p:cNvPr>
          <p:cNvSpPr>
            <a:spLocks noGrp="1"/>
          </p:cNvSpPr>
          <p:nvPr>
            <p:ph sz="quarter" idx="13"/>
          </p:nvPr>
        </p:nvSpPr>
        <p:spPr/>
        <p:txBody>
          <a:bodyPr/>
          <a:lstStyle/>
          <a:p>
            <a:r>
              <a:rPr lang="en-US" dirty="0"/>
              <a:t>Everything we “think” is based on models</a:t>
            </a:r>
          </a:p>
          <a:p>
            <a:r>
              <a:rPr lang="en-US" dirty="0"/>
              <a:t>We cannot understand or know every possible detail</a:t>
            </a:r>
          </a:p>
          <a:p>
            <a:r>
              <a:rPr lang="en-US" dirty="0"/>
              <a:t>Models help us understand, compare, predict, </a:t>
            </a:r>
            <a:r>
              <a:rPr lang="en-US" dirty="0" err="1"/>
              <a:t>etc</a:t>
            </a:r>
            <a:endParaRPr lang="en-US" dirty="0"/>
          </a:p>
          <a:p>
            <a:r>
              <a:rPr lang="en-US" dirty="0"/>
              <a:t>Models of things: </a:t>
            </a:r>
            <a:r>
              <a:rPr lang="en-US" i="1" dirty="0"/>
              <a:t>chair, car, window</a:t>
            </a:r>
            <a:endParaRPr lang="en-US" dirty="0"/>
          </a:p>
          <a:p>
            <a:r>
              <a:rPr lang="en-US" dirty="0"/>
              <a:t>Models of people: </a:t>
            </a:r>
            <a:r>
              <a:rPr lang="en-US" i="1" dirty="0"/>
              <a:t>spouse, friend, co-worker</a:t>
            </a:r>
            <a:endParaRPr lang="en-US" dirty="0"/>
          </a:p>
          <a:p>
            <a:r>
              <a:rPr lang="en-US" b="1" dirty="0"/>
              <a:t>Wrong Model Error</a:t>
            </a:r>
            <a:endParaRPr lang="en-US" dirty="0"/>
          </a:p>
          <a:p>
            <a:pPr lvl="1"/>
            <a:r>
              <a:rPr lang="en-US" dirty="0"/>
              <a:t>Incorrect or incomplete model</a:t>
            </a:r>
          </a:p>
          <a:p>
            <a:pPr lvl="1"/>
            <a:r>
              <a:rPr lang="en-US" dirty="0"/>
              <a:t>Application of wrong model altogether</a:t>
            </a:r>
          </a:p>
          <a:p>
            <a:r>
              <a:rPr lang="en-US" dirty="0"/>
              <a:t>Dangerous to assume a person is using the correct model</a:t>
            </a:r>
          </a:p>
        </p:txBody>
      </p:sp>
    </p:spTree>
    <p:extLst>
      <p:ext uri="{BB962C8B-B14F-4D97-AF65-F5344CB8AC3E}">
        <p14:creationId xmlns:p14="http://schemas.microsoft.com/office/powerpoint/2010/main" val="1362059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7C3A-B130-4062-A679-A2132B4314B7}"/>
              </a:ext>
            </a:extLst>
          </p:cNvPr>
          <p:cNvSpPr>
            <a:spLocks noGrp="1"/>
          </p:cNvSpPr>
          <p:nvPr>
            <p:ph type="title"/>
          </p:nvPr>
        </p:nvSpPr>
        <p:spPr/>
        <p:txBody>
          <a:bodyPr/>
          <a:lstStyle/>
          <a:p>
            <a:r>
              <a:rPr lang="en-US" dirty="0"/>
              <a:t>Note about Civic Discourse</a:t>
            </a:r>
          </a:p>
        </p:txBody>
      </p:sp>
      <p:sp>
        <p:nvSpPr>
          <p:cNvPr id="3" name="Content Placeholder 2">
            <a:extLst>
              <a:ext uri="{FF2B5EF4-FFF2-40B4-BE49-F238E27FC236}">
                <a16:creationId xmlns:a16="http://schemas.microsoft.com/office/drawing/2014/main" id="{18101893-2B5C-466C-8BB9-8891826BC3C7}"/>
              </a:ext>
            </a:extLst>
          </p:cNvPr>
          <p:cNvSpPr>
            <a:spLocks noGrp="1"/>
          </p:cNvSpPr>
          <p:nvPr>
            <p:ph sz="quarter" idx="13"/>
          </p:nvPr>
        </p:nvSpPr>
        <p:spPr/>
        <p:txBody>
          <a:bodyPr>
            <a:normAutofit/>
          </a:bodyPr>
          <a:lstStyle/>
          <a:p>
            <a:pPr marL="0" indent="0" algn="just">
              <a:buNone/>
            </a:pPr>
            <a:r>
              <a:rPr lang="en-US" sz="2400" dirty="0"/>
              <a:t>One of the real challenges with healthy, respectful discourse in politics, religion, and other sensitive subjects is an inability to figure out ``the other side's" modeling. If you find there are a large number of people that seem to take a point of view you just cannot understand, it may be worth exploring the models that you and they are using. Working to understand and explain your model, and figure out theirs, can lead to better mutual understanding and an improvement in working others.</a:t>
            </a:r>
          </a:p>
        </p:txBody>
      </p:sp>
    </p:spTree>
    <p:extLst>
      <p:ext uri="{BB962C8B-B14F-4D97-AF65-F5344CB8AC3E}">
        <p14:creationId xmlns:p14="http://schemas.microsoft.com/office/powerpoint/2010/main" val="2815429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4D3C-177D-41EE-8544-2FF3F6D869FA}"/>
              </a:ext>
            </a:extLst>
          </p:cNvPr>
          <p:cNvSpPr>
            <a:spLocks noGrp="1"/>
          </p:cNvSpPr>
          <p:nvPr>
            <p:ph type="title"/>
          </p:nvPr>
        </p:nvSpPr>
        <p:spPr/>
        <p:txBody>
          <a:bodyPr/>
          <a:lstStyle/>
          <a:p>
            <a:r>
              <a:rPr lang="en-US" dirty="0"/>
              <a:t>Refusal to Abandon Wrong Models</a:t>
            </a:r>
          </a:p>
        </p:txBody>
      </p:sp>
      <p:sp>
        <p:nvSpPr>
          <p:cNvPr id="3" name="Content Placeholder 2">
            <a:extLst>
              <a:ext uri="{FF2B5EF4-FFF2-40B4-BE49-F238E27FC236}">
                <a16:creationId xmlns:a16="http://schemas.microsoft.com/office/drawing/2014/main" id="{65132CD3-F749-4BC2-AA0A-E4F9D1CC73E7}"/>
              </a:ext>
            </a:extLst>
          </p:cNvPr>
          <p:cNvSpPr>
            <a:spLocks noGrp="1"/>
          </p:cNvSpPr>
          <p:nvPr>
            <p:ph sz="quarter" idx="13"/>
          </p:nvPr>
        </p:nvSpPr>
        <p:spPr/>
        <p:txBody>
          <a:bodyPr/>
          <a:lstStyle/>
          <a:p>
            <a:r>
              <a:rPr lang="en-US" dirty="0"/>
              <a:t>This is another “wrong model error” problem</a:t>
            </a:r>
          </a:p>
          <a:p>
            <a:r>
              <a:rPr lang="en-US" dirty="0"/>
              <a:t>It appears to be human nature (pride, ego, </a:t>
            </a:r>
            <a:r>
              <a:rPr lang="en-US" dirty="0" err="1"/>
              <a:t>etc</a:t>
            </a:r>
            <a:r>
              <a:rPr lang="en-US" dirty="0"/>
              <a:t>)</a:t>
            </a:r>
          </a:p>
          <a:p>
            <a:r>
              <a:rPr lang="en-US" dirty="0"/>
              <a:t>Unfortunately shows up in the justice system</a:t>
            </a:r>
          </a:p>
          <a:p>
            <a:pPr lvl="1"/>
            <a:r>
              <a:rPr lang="en-US" dirty="0"/>
              <a:t>Officers become convinced of a “theory” (</a:t>
            </a:r>
            <a:r>
              <a:rPr lang="en-US" b="1" i="1" dirty="0"/>
              <a:t>model</a:t>
            </a:r>
            <a:r>
              <a:rPr lang="en-US" dirty="0"/>
              <a:t>)</a:t>
            </a:r>
          </a:p>
          <a:p>
            <a:pPr lvl="1"/>
            <a:r>
              <a:rPr lang="en-US" dirty="0"/>
              <a:t>Prosecutors don’t change their minds after DNA evidence</a:t>
            </a:r>
          </a:p>
        </p:txBody>
      </p:sp>
    </p:spTree>
    <p:extLst>
      <p:ext uri="{BB962C8B-B14F-4D97-AF65-F5344CB8AC3E}">
        <p14:creationId xmlns:p14="http://schemas.microsoft.com/office/powerpoint/2010/main" val="3162390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75BC3-156F-4039-9EAB-D8AA0D286A5C}"/>
              </a:ext>
            </a:extLst>
          </p:cNvPr>
          <p:cNvSpPr>
            <a:spLocks noGrp="1"/>
          </p:cNvSpPr>
          <p:nvPr>
            <p:ph sz="quarter" idx="13"/>
          </p:nvPr>
        </p:nvSpPr>
        <p:spPr/>
        <p:txBody>
          <a:bodyPr>
            <a:normAutofit/>
          </a:bodyPr>
          <a:lstStyle/>
          <a:p>
            <a:pPr marL="0" indent="0" algn="just">
              <a:buNone/>
            </a:pPr>
            <a:r>
              <a:rPr lang="en-US" sz="2400" dirty="0"/>
              <a:t>The recurring theme of these cautionary tales—and the dynamic on which this article will focus—is the prosecutor’s tendency to develop a </a:t>
            </a:r>
            <a:r>
              <a:rPr lang="en-US" sz="2400" b="1" i="1" dirty="0">
                <a:highlight>
                  <a:srgbClr val="FFFF00"/>
                </a:highlight>
              </a:rPr>
              <a:t>fierce loyalty to a particular version of events</a:t>
            </a:r>
            <a:r>
              <a:rPr lang="en-US" sz="2400" dirty="0"/>
              <a:t>; the guilt of a particular suspect or group of suspects. </a:t>
            </a:r>
            <a:r>
              <a:rPr lang="en-US" sz="2400" b="1" i="1" dirty="0">
                <a:highlight>
                  <a:srgbClr val="FFFF00"/>
                </a:highlight>
              </a:rPr>
              <a:t>This loyalty is so deep it abides even when the version of events is thoroughly discredited, or the suspect exculpated</a:t>
            </a:r>
            <a:r>
              <a:rPr lang="en-US" sz="2400" dirty="0"/>
              <a:t>. It results in a refusal to consider alternative theories or suspects during the initial investigation, or to accept the defendant’s exoneration as evidence of wrongful conviction.</a:t>
            </a:r>
          </a:p>
        </p:txBody>
      </p:sp>
      <p:sp>
        <p:nvSpPr>
          <p:cNvPr id="4" name="TextBox 3">
            <a:extLst>
              <a:ext uri="{FF2B5EF4-FFF2-40B4-BE49-F238E27FC236}">
                <a16:creationId xmlns:a16="http://schemas.microsoft.com/office/drawing/2014/main" id="{86D53D30-A52C-4C5F-97FF-5C8FB531D382}"/>
              </a:ext>
            </a:extLst>
          </p:cNvPr>
          <p:cNvSpPr txBox="1"/>
          <p:nvPr/>
        </p:nvSpPr>
        <p:spPr>
          <a:xfrm>
            <a:off x="228600" y="533400"/>
            <a:ext cx="3454792" cy="400110"/>
          </a:xfrm>
          <a:prstGeom prst="rect">
            <a:avLst/>
          </a:prstGeom>
          <a:solidFill>
            <a:srgbClr val="FFFF00"/>
          </a:solidFill>
          <a:ln>
            <a:solidFill>
              <a:schemeClr val="tx1"/>
            </a:solidFill>
          </a:ln>
        </p:spPr>
        <p:txBody>
          <a:bodyPr wrap="none" rtlCol="0">
            <a:spAutoFit/>
          </a:bodyPr>
          <a:lstStyle/>
          <a:p>
            <a:r>
              <a:rPr lang="en-US" sz="2000" b="1" dirty="0"/>
              <a:t>WRONG MODEL ERROR!</a:t>
            </a:r>
          </a:p>
        </p:txBody>
      </p:sp>
    </p:spTree>
    <p:extLst>
      <p:ext uri="{BB962C8B-B14F-4D97-AF65-F5344CB8AC3E}">
        <p14:creationId xmlns:p14="http://schemas.microsoft.com/office/powerpoint/2010/main" val="630986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AF20-85F7-464C-9320-28DC455E5372}"/>
              </a:ext>
            </a:extLst>
          </p:cNvPr>
          <p:cNvSpPr>
            <a:spLocks noGrp="1"/>
          </p:cNvSpPr>
          <p:nvPr>
            <p:ph type="title"/>
          </p:nvPr>
        </p:nvSpPr>
        <p:spPr/>
        <p:txBody>
          <a:bodyPr/>
          <a:lstStyle/>
          <a:p>
            <a:r>
              <a:rPr lang="en-US" dirty="0"/>
              <a:t>Attacking Humans via Human Errors</a:t>
            </a:r>
          </a:p>
        </p:txBody>
      </p:sp>
      <p:sp>
        <p:nvSpPr>
          <p:cNvPr id="3" name="Content Placeholder 2">
            <a:extLst>
              <a:ext uri="{FF2B5EF4-FFF2-40B4-BE49-F238E27FC236}">
                <a16:creationId xmlns:a16="http://schemas.microsoft.com/office/drawing/2014/main" id="{28EC8E79-A4BA-4259-AB75-7BB6AD1ED728}"/>
              </a:ext>
            </a:extLst>
          </p:cNvPr>
          <p:cNvSpPr>
            <a:spLocks noGrp="1"/>
          </p:cNvSpPr>
          <p:nvPr>
            <p:ph sz="quarter" idx="13"/>
          </p:nvPr>
        </p:nvSpPr>
        <p:spPr/>
        <p:txBody>
          <a:bodyPr/>
          <a:lstStyle/>
          <a:p>
            <a:r>
              <a:rPr lang="en-US" dirty="0"/>
              <a:t>Attackers often want to </a:t>
            </a:r>
            <a:r>
              <a:rPr lang="en-US" b="1" i="1" dirty="0"/>
              <a:t>control</a:t>
            </a:r>
            <a:r>
              <a:rPr lang="en-US" dirty="0"/>
              <a:t> the target’s behavior</a:t>
            </a:r>
          </a:p>
          <a:p>
            <a:r>
              <a:rPr lang="en-US" dirty="0"/>
              <a:t>If attackers can induce an error, may lead to desired behavior</a:t>
            </a:r>
          </a:p>
          <a:p>
            <a:r>
              <a:rPr lang="en-US" dirty="0"/>
              <a:t>Example, redirect a user to a fake website</a:t>
            </a:r>
          </a:p>
          <a:p>
            <a:r>
              <a:rPr lang="en-US" dirty="0"/>
              <a:t>What problems might a user have with this?</a:t>
            </a:r>
          </a:p>
        </p:txBody>
      </p:sp>
      <p:pic>
        <p:nvPicPr>
          <p:cNvPr id="1028" name="Picture 4" descr="Certificate Warning in Outlook After Installing Exchange 2016">
            <a:extLst>
              <a:ext uri="{FF2B5EF4-FFF2-40B4-BE49-F238E27FC236}">
                <a16:creationId xmlns:a16="http://schemas.microsoft.com/office/drawing/2014/main" id="{5766D348-266F-4B54-A64D-073777108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300599"/>
            <a:ext cx="4800600" cy="328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305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6259-86D8-4917-AB0C-06C3047559B0}"/>
              </a:ext>
            </a:extLst>
          </p:cNvPr>
          <p:cNvSpPr>
            <a:spLocks noGrp="1"/>
          </p:cNvSpPr>
          <p:nvPr>
            <p:ph type="title"/>
          </p:nvPr>
        </p:nvSpPr>
        <p:spPr/>
        <p:txBody>
          <a:bodyPr/>
          <a:lstStyle/>
          <a:p>
            <a:r>
              <a:rPr lang="en-US" dirty="0"/>
              <a:t>Attacking Machines via Human Errors  </a:t>
            </a:r>
          </a:p>
        </p:txBody>
      </p:sp>
      <p:sp>
        <p:nvSpPr>
          <p:cNvPr id="3" name="Content Placeholder 2">
            <a:extLst>
              <a:ext uri="{FF2B5EF4-FFF2-40B4-BE49-F238E27FC236}">
                <a16:creationId xmlns:a16="http://schemas.microsoft.com/office/drawing/2014/main" id="{8D329CC2-4070-423D-84B7-0ABA83A2E24D}"/>
              </a:ext>
            </a:extLst>
          </p:cNvPr>
          <p:cNvSpPr>
            <a:spLocks noGrp="1"/>
          </p:cNvSpPr>
          <p:nvPr>
            <p:ph sz="quarter" idx="13"/>
          </p:nvPr>
        </p:nvSpPr>
        <p:spPr/>
        <p:txBody>
          <a:bodyPr/>
          <a:lstStyle/>
          <a:p>
            <a:r>
              <a:rPr lang="en-US" dirty="0"/>
              <a:t>Many systems are error-prone already</a:t>
            </a:r>
          </a:p>
          <a:p>
            <a:r>
              <a:rPr lang="en-US" dirty="0"/>
              <a:t>Attacker need not directly manipulate to induce the problem</a:t>
            </a:r>
          </a:p>
          <a:p>
            <a:r>
              <a:rPr lang="en-US" dirty="0"/>
              <a:t>For example, many devices ship with default passwords</a:t>
            </a:r>
          </a:p>
          <a:p>
            <a:r>
              <a:rPr lang="en-US" dirty="0"/>
              <a:t>Users are supposed to change the password before deploying</a:t>
            </a:r>
          </a:p>
          <a:p>
            <a:r>
              <a:rPr lang="en-US" dirty="0"/>
              <a:t>But many don’t. This was used to create a “bot net” in 2016</a:t>
            </a:r>
          </a:p>
        </p:txBody>
      </p:sp>
      <p:pic>
        <p:nvPicPr>
          <p:cNvPr id="5" name="Picture 4">
            <a:extLst>
              <a:ext uri="{FF2B5EF4-FFF2-40B4-BE49-F238E27FC236}">
                <a16:creationId xmlns:a16="http://schemas.microsoft.com/office/drawing/2014/main" id="{81D537F0-FC0B-4FE0-9D63-CF81C2525153}"/>
              </a:ext>
            </a:extLst>
          </p:cNvPr>
          <p:cNvPicPr>
            <a:picLocks noChangeAspect="1"/>
          </p:cNvPicPr>
          <p:nvPr/>
        </p:nvPicPr>
        <p:blipFill>
          <a:blip r:embed="rId2"/>
          <a:stretch>
            <a:fillRect/>
          </a:stretch>
        </p:blipFill>
        <p:spPr>
          <a:xfrm>
            <a:off x="533400" y="4123528"/>
            <a:ext cx="8077200" cy="2268544"/>
          </a:xfrm>
          <a:prstGeom prst="rect">
            <a:avLst/>
          </a:prstGeom>
        </p:spPr>
      </p:pic>
    </p:spTree>
    <p:extLst>
      <p:ext uri="{BB962C8B-B14F-4D97-AF65-F5344CB8AC3E}">
        <p14:creationId xmlns:p14="http://schemas.microsoft.com/office/powerpoint/2010/main" val="2371481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3A4D-EE86-4E3B-9AA3-4632CFD32D63}"/>
              </a:ext>
            </a:extLst>
          </p:cNvPr>
          <p:cNvSpPr>
            <a:spLocks noGrp="1"/>
          </p:cNvSpPr>
          <p:nvPr>
            <p:ph type="title"/>
          </p:nvPr>
        </p:nvSpPr>
        <p:spPr/>
        <p:txBody>
          <a:bodyPr/>
          <a:lstStyle/>
          <a:p>
            <a:r>
              <a:rPr lang="en-US" dirty="0"/>
              <a:t>Psychology of Manipulation</a:t>
            </a:r>
          </a:p>
        </p:txBody>
      </p:sp>
      <p:sp>
        <p:nvSpPr>
          <p:cNvPr id="3" name="Content Placeholder 2">
            <a:extLst>
              <a:ext uri="{FF2B5EF4-FFF2-40B4-BE49-F238E27FC236}">
                <a16:creationId xmlns:a16="http://schemas.microsoft.com/office/drawing/2014/main" id="{40573D99-0C14-49C8-8F3D-0E3CAA7CD507}"/>
              </a:ext>
            </a:extLst>
          </p:cNvPr>
          <p:cNvSpPr>
            <a:spLocks noGrp="1"/>
          </p:cNvSpPr>
          <p:nvPr>
            <p:ph sz="quarter" idx="13"/>
          </p:nvPr>
        </p:nvSpPr>
        <p:spPr/>
        <p:txBody>
          <a:bodyPr/>
          <a:lstStyle/>
          <a:p>
            <a:r>
              <a:rPr lang="en-US" dirty="0"/>
              <a:t>To repeat: attackers want to </a:t>
            </a:r>
            <a:r>
              <a:rPr lang="en-US" b="1" i="1" dirty="0"/>
              <a:t>control</a:t>
            </a:r>
            <a:r>
              <a:rPr lang="en-US" dirty="0"/>
              <a:t> target behavior</a:t>
            </a:r>
          </a:p>
          <a:p>
            <a:r>
              <a:rPr lang="en-US" dirty="0"/>
              <a:t>Even if attacking a system, want defender behavior </a:t>
            </a:r>
            <a:r>
              <a:rPr lang="en-US" b="1" i="1" dirty="0"/>
              <a:t>predictable</a:t>
            </a:r>
            <a:endParaRPr lang="en-US" dirty="0"/>
          </a:p>
          <a:p>
            <a:r>
              <a:rPr lang="en-US" b="1" i="1" dirty="0"/>
              <a:t>We all like to think we’re to smart to be tricked.</a:t>
            </a:r>
            <a:r>
              <a:rPr lang="en-US" dirty="0"/>
              <a:t> </a:t>
            </a:r>
          </a:p>
          <a:p>
            <a:r>
              <a:rPr lang="en-US" dirty="0"/>
              <a:t>ALL Human minds have vulnerabilities (yours and mine too)</a:t>
            </a:r>
          </a:p>
          <a:p>
            <a:r>
              <a:rPr lang="en-US" dirty="0"/>
              <a:t>Understanding these limitations leads to solutions</a:t>
            </a:r>
          </a:p>
        </p:txBody>
      </p:sp>
    </p:spTree>
    <p:extLst>
      <p:ext uri="{BB962C8B-B14F-4D97-AF65-F5344CB8AC3E}">
        <p14:creationId xmlns:p14="http://schemas.microsoft.com/office/powerpoint/2010/main" val="2926749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Bias Toward Action</a:t>
            </a:r>
          </a:p>
        </p:txBody>
      </p:sp>
      <p:sp>
        <p:nvSpPr>
          <p:cNvPr id="3" name="Content Placeholder 2"/>
          <p:cNvSpPr>
            <a:spLocks noGrp="1"/>
          </p:cNvSpPr>
          <p:nvPr>
            <p:ph sz="quarter" idx="13"/>
          </p:nvPr>
        </p:nvSpPr>
        <p:spPr/>
        <p:txBody>
          <a:bodyPr/>
          <a:lstStyle/>
          <a:p>
            <a:r>
              <a:rPr lang="en-US" dirty="0"/>
              <a:t>Humans are designed with a bias toward action</a:t>
            </a:r>
          </a:p>
          <a:p>
            <a:r>
              <a:rPr lang="en-US" dirty="0"/>
              <a:t>There are GOOD reasons for this:</a:t>
            </a:r>
          </a:p>
          <a:p>
            <a:pPr lvl="1"/>
            <a:r>
              <a:rPr lang="en-US" dirty="0"/>
              <a:t>If we thought about everything we’d never do anything</a:t>
            </a:r>
          </a:p>
          <a:p>
            <a:pPr lvl="1"/>
            <a:r>
              <a:rPr lang="en-US" dirty="0"/>
              <a:t>Can lead to an initial action with follow-up refinement</a:t>
            </a:r>
          </a:p>
          <a:p>
            <a:r>
              <a:rPr lang="en-US" dirty="0"/>
              <a:t>But there are some very BAD consequences</a:t>
            </a:r>
          </a:p>
          <a:p>
            <a:pPr lvl="1"/>
            <a:r>
              <a:rPr lang="en-US" dirty="0"/>
              <a:t>Act without sufficient information is sometimes worse than not acting</a:t>
            </a:r>
          </a:p>
          <a:p>
            <a:pPr lvl="1"/>
            <a:r>
              <a:rPr lang="en-US" dirty="0"/>
              <a:t>In the 21</a:t>
            </a:r>
            <a:r>
              <a:rPr lang="en-US" baseline="30000" dirty="0"/>
              <a:t>st</a:t>
            </a:r>
            <a:r>
              <a:rPr lang="en-US" dirty="0"/>
              <a:t> century, there is a lot of information required to act</a:t>
            </a:r>
          </a:p>
          <a:p>
            <a:pPr lvl="1"/>
            <a:r>
              <a:rPr lang="en-US" dirty="0"/>
              <a:t>This is especially true in cybersecurity</a:t>
            </a:r>
          </a:p>
        </p:txBody>
      </p:sp>
    </p:spTree>
    <p:extLst>
      <p:ext uri="{BB962C8B-B14F-4D97-AF65-F5344CB8AC3E}">
        <p14:creationId xmlns:p14="http://schemas.microsoft.com/office/powerpoint/2010/main" val="652439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44E9-F3E2-4E12-9B2F-04975E39924A}"/>
              </a:ext>
            </a:extLst>
          </p:cNvPr>
          <p:cNvSpPr>
            <a:spLocks noGrp="1"/>
          </p:cNvSpPr>
          <p:nvPr>
            <p:ph type="title"/>
          </p:nvPr>
        </p:nvSpPr>
        <p:spPr/>
        <p:txBody>
          <a:bodyPr/>
          <a:lstStyle/>
          <a:p>
            <a:r>
              <a:rPr lang="en-US" dirty="0"/>
              <a:t>A word about “bias”</a:t>
            </a:r>
          </a:p>
        </p:txBody>
      </p:sp>
      <p:sp>
        <p:nvSpPr>
          <p:cNvPr id="3" name="Content Placeholder 2">
            <a:extLst>
              <a:ext uri="{FF2B5EF4-FFF2-40B4-BE49-F238E27FC236}">
                <a16:creationId xmlns:a16="http://schemas.microsoft.com/office/drawing/2014/main" id="{C05AFE07-3AB1-4939-AB39-1291F2F94D2B}"/>
              </a:ext>
            </a:extLst>
          </p:cNvPr>
          <p:cNvSpPr>
            <a:spLocks noGrp="1"/>
          </p:cNvSpPr>
          <p:nvPr>
            <p:ph sz="quarter" idx="13"/>
          </p:nvPr>
        </p:nvSpPr>
        <p:spPr/>
        <p:txBody>
          <a:bodyPr/>
          <a:lstStyle/>
          <a:p>
            <a:r>
              <a:rPr lang="en-US" dirty="0"/>
              <a:t>Bias has a negative connotation (e.g., racial, gender, </a:t>
            </a:r>
            <a:r>
              <a:rPr lang="en-US" dirty="0" err="1"/>
              <a:t>etc</a:t>
            </a:r>
            <a:r>
              <a:rPr lang="en-US" dirty="0"/>
              <a:t>)</a:t>
            </a:r>
          </a:p>
          <a:p>
            <a:r>
              <a:rPr lang="en-US" dirty="0"/>
              <a:t>Bias means </a:t>
            </a:r>
            <a:r>
              <a:rPr lang="en-US" i="1" dirty="0"/>
              <a:t>preferences</a:t>
            </a:r>
            <a:r>
              <a:rPr lang="en-US" dirty="0"/>
              <a:t> that are automatic, not based on study</a:t>
            </a:r>
          </a:p>
          <a:p>
            <a:r>
              <a:rPr lang="en-US" dirty="0"/>
              <a:t>Bias is an essential part of life for basic function/operation</a:t>
            </a:r>
          </a:p>
          <a:p>
            <a:r>
              <a:rPr lang="en-US" dirty="0"/>
              <a:t>We accept as an axiom that some biases are immoral</a:t>
            </a:r>
          </a:p>
          <a:p>
            <a:r>
              <a:rPr lang="en-US" dirty="0"/>
              <a:t>Through social/other training, can increase/reduce biases</a:t>
            </a:r>
          </a:p>
          <a:p>
            <a:r>
              <a:rPr lang="en-US" dirty="0"/>
              <a:t>This is probably also evolutionary</a:t>
            </a:r>
          </a:p>
        </p:txBody>
      </p:sp>
    </p:spTree>
    <p:extLst>
      <p:ext uri="{BB962C8B-B14F-4D97-AF65-F5344CB8AC3E}">
        <p14:creationId xmlns:p14="http://schemas.microsoft.com/office/powerpoint/2010/main" val="31952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Most Powerful Security Tech</a:t>
            </a:r>
          </a:p>
        </p:txBody>
      </p:sp>
      <p:sp>
        <p:nvSpPr>
          <p:cNvPr id="3" name="Content Placeholder 2"/>
          <p:cNvSpPr>
            <a:spLocks noGrp="1"/>
          </p:cNvSpPr>
          <p:nvPr>
            <p:ph sz="quarter" idx="13"/>
          </p:nvPr>
        </p:nvSpPr>
        <p:spPr/>
        <p:txBody>
          <a:bodyPr/>
          <a:lstStyle/>
          <a:p>
            <a:r>
              <a:rPr lang="en-US" dirty="0"/>
              <a:t>Year ago a Dental Hygienist asked me what was the best home security for her computer.</a:t>
            </a:r>
          </a:p>
          <a:p>
            <a:r>
              <a:rPr lang="en-US" dirty="0"/>
              <a:t>Her question was obviously broad</a:t>
            </a:r>
          </a:p>
          <a:p>
            <a:pPr lvl="1"/>
            <a:r>
              <a:rPr lang="en-US" dirty="0"/>
              <a:t>Security against worms/vulnerabilities?</a:t>
            </a:r>
          </a:p>
          <a:p>
            <a:pPr lvl="1"/>
            <a:r>
              <a:rPr lang="en-US" dirty="0"/>
              <a:t>Security against viruses?</a:t>
            </a:r>
          </a:p>
          <a:p>
            <a:pPr lvl="1"/>
            <a:r>
              <a:rPr lang="en-US" dirty="0"/>
              <a:t>Data security?</a:t>
            </a:r>
          </a:p>
          <a:p>
            <a:r>
              <a:rPr lang="en-US" dirty="0"/>
              <a:t>Anyone wish to guess my answer?</a:t>
            </a:r>
          </a:p>
        </p:txBody>
      </p:sp>
    </p:spTree>
    <p:extLst>
      <p:ext uri="{BB962C8B-B14F-4D97-AF65-F5344CB8AC3E}">
        <p14:creationId xmlns:p14="http://schemas.microsoft.com/office/powerpoint/2010/main" val="761964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E60C-674B-40B3-8740-27FE4632CD04}"/>
              </a:ext>
            </a:extLst>
          </p:cNvPr>
          <p:cNvSpPr>
            <a:spLocks noGrp="1"/>
          </p:cNvSpPr>
          <p:nvPr>
            <p:ph type="title"/>
          </p:nvPr>
        </p:nvSpPr>
        <p:spPr/>
        <p:txBody>
          <a:bodyPr/>
          <a:lstStyle/>
          <a:p>
            <a:r>
              <a:rPr lang="en-US" dirty="0"/>
              <a:t>Exploiting Bias</a:t>
            </a:r>
          </a:p>
        </p:txBody>
      </p:sp>
      <p:sp>
        <p:nvSpPr>
          <p:cNvPr id="3" name="Content Placeholder 2">
            <a:extLst>
              <a:ext uri="{FF2B5EF4-FFF2-40B4-BE49-F238E27FC236}">
                <a16:creationId xmlns:a16="http://schemas.microsoft.com/office/drawing/2014/main" id="{6445D0E0-2B3F-4BF0-A7E1-732103F516B7}"/>
              </a:ext>
            </a:extLst>
          </p:cNvPr>
          <p:cNvSpPr>
            <a:spLocks noGrp="1"/>
          </p:cNvSpPr>
          <p:nvPr>
            <p:ph sz="quarter" idx="13"/>
          </p:nvPr>
        </p:nvSpPr>
        <p:spPr/>
        <p:txBody>
          <a:bodyPr/>
          <a:lstStyle/>
          <a:p>
            <a:r>
              <a:rPr lang="en-US" dirty="0"/>
              <a:t>If an attacker knows/predicts bias, can predict human behavior</a:t>
            </a:r>
          </a:p>
          <a:p>
            <a:r>
              <a:rPr lang="en-US" dirty="0"/>
              <a:t>Serious problem:</a:t>
            </a:r>
          </a:p>
          <a:p>
            <a:pPr lvl="1"/>
            <a:r>
              <a:rPr lang="en-US" dirty="0"/>
              <a:t>A “good” bias might lead to the “right” decision 99% of the time</a:t>
            </a:r>
          </a:p>
          <a:p>
            <a:pPr lvl="1"/>
            <a:r>
              <a:rPr lang="en-US" dirty="0"/>
              <a:t>Attacker will still figure out how to exploit the 1%</a:t>
            </a:r>
          </a:p>
          <a:p>
            <a:r>
              <a:rPr lang="en-US" dirty="0"/>
              <a:t>With action bias, attacker knows that urgency leads to action</a:t>
            </a:r>
          </a:p>
          <a:p>
            <a:r>
              <a:rPr lang="en-US" dirty="0"/>
              <a:t>If the target believes the urgency, will act unless trained</a:t>
            </a:r>
          </a:p>
          <a:p>
            <a:r>
              <a:rPr lang="en-US" dirty="0"/>
              <a:t>Commonly seen in phishing</a:t>
            </a:r>
          </a:p>
        </p:txBody>
      </p:sp>
    </p:spTree>
    <p:extLst>
      <p:ext uri="{BB962C8B-B14F-4D97-AF65-F5344CB8AC3E}">
        <p14:creationId xmlns:p14="http://schemas.microsoft.com/office/powerpoint/2010/main" val="3880968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3F06-D963-4C76-8CD5-B310F69C58A2}"/>
              </a:ext>
            </a:extLst>
          </p:cNvPr>
          <p:cNvSpPr>
            <a:spLocks noGrp="1"/>
          </p:cNvSpPr>
          <p:nvPr>
            <p:ph type="title"/>
          </p:nvPr>
        </p:nvSpPr>
        <p:spPr/>
        <p:txBody>
          <a:bodyPr/>
          <a:lstStyle/>
          <a:p>
            <a:r>
              <a:rPr lang="en-US" dirty="0"/>
              <a:t>Emotional Fallback</a:t>
            </a:r>
          </a:p>
        </p:txBody>
      </p:sp>
      <p:sp>
        <p:nvSpPr>
          <p:cNvPr id="3" name="Content Placeholder 2">
            <a:extLst>
              <a:ext uri="{FF2B5EF4-FFF2-40B4-BE49-F238E27FC236}">
                <a16:creationId xmlns:a16="http://schemas.microsoft.com/office/drawing/2014/main" id="{92FB339E-169B-4A94-87C3-F2DC2571244D}"/>
              </a:ext>
            </a:extLst>
          </p:cNvPr>
          <p:cNvSpPr>
            <a:spLocks noGrp="1"/>
          </p:cNvSpPr>
          <p:nvPr>
            <p:ph sz="quarter" idx="13"/>
          </p:nvPr>
        </p:nvSpPr>
        <p:spPr/>
        <p:txBody>
          <a:bodyPr/>
          <a:lstStyle/>
          <a:p>
            <a:r>
              <a:rPr lang="en-US" dirty="0"/>
              <a:t>Pushing someone out of logical thinking into emotional response</a:t>
            </a:r>
          </a:p>
          <a:p>
            <a:r>
              <a:rPr lang="en-US" dirty="0"/>
              <a:t>Can be explicitly triggered through emotional statements</a:t>
            </a:r>
          </a:p>
          <a:p>
            <a:r>
              <a:rPr lang="en-US" dirty="0"/>
              <a:t>Can also happen when the target “runs out” of logic</a:t>
            </a:r>
          </a:p>
          <a:p>
            <a:r>
              <a:rPr lang="en-US" dirty="0"/>
              <a:t>This appears to also be evolutionary</a:t>
            </a:r>
          </a:p>
          <a:p>
            <a:pPr lvl="1"/>
            <a:r>
              <a:rPr lang="en-US" dirty="0"/>
              <a:t>We cannot know or reason through everything</a:t>
            </a:r>
          </a:p>
          <a:p>
            <a:pPr lvl="1"/>
            <a:r>
              <a:rPr lang="en-US" dirty="0"/>
              <a:t>What should we do when we don’t know what to do?</a:t>
            </a:r>
          </a:p>
          <a:p>
            <a:pPr lvl="1"/>
            <a:r>
              <a:rPr lang="en-US" dirty="0"/>
              <a:t>People often call this “intuition”</a:t>
            </a:r>
          </a:p>
        </p:txBody>
      </p:sp>
    </p:spTree>
    <p:extLst>
      <p:ext uri="{BB962C8B-B14F-4D97-AF65-F5344CB8AC3E}">
        <p14:creationId xmlns:p14="http://schemas.microsoft.com/office/powerpoint/2010/main" val="3780863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a:t>
            </a:r>
          </a:p>
        </p:txBody>
      </p:sp>
      <p:sp>
        <p:nvSpPr>
          <p:cNvPr id="3" name="Content Placeholder 2"/>
          <p:cNvSpPr>
            <a:spLocks noGrp="1"/>
          </p:cNvSpPr>
          <p:nvPr>
            <p:ph sz="quarter" idx="13"/>
          </p:nvPr>
        </p:nvSpPr>
        <p:spPr/>
        <p:txBody>
          <a:bodyPr/>
          <a:lstStyle/>
          <a:p>
            <a:r>
              <a:rPr lang="en-US" dirty="0"/>
              <a:t>Intuition (gut feel) only works with evolution (lots of time!!!)</a:t>
            </a:r>
          </a:p>
          <a:p>
            <a:r>
              <a:rPr lang="en-US" dirty="0"/>
              <a:t>Humanity has not had time to evolve with the technology</a:t>
            </a:r>
          </a:p>
          <a:p>
            <a:r>
              <a:rPr lang="en-US" dirty="0"/>
              <a:t>Complexity is accelerating (this will continue to get worse)</a:t>
            </a:r>
          </a:p>
        </p:txBody>
      </p:sp>
    </p:spTree>
    <p:extLst>
      <p:ext uri="{BB962C8B-B14F-4D97-AF65-F5344CB8AC3E}">
        <p14:creationId xmlns:p14="http://schemas.microsoft.com/office/powerpoint/2010/main" val="2512528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7504-42E6-4CA6-90BD-38FA51D9E282}"/>
              </a:ext>
            </a:extLst>
          </p:cNvPr>
          <p:cNvSpPr>
            <a:spLocks noGrp="1"/>
          </p:cNvSpPr>
          <p:nvPr>
            <p:ph type="title"/>
          </p:nvPr>
        </p:nvSpPr>
        <p:spPr/>
        <p:txBody>
          <a:bodyPr/>
          <a:lstStyle/>
          <a:p>
            <a:r>
              <a:rPr lang="en-US" dirty="0"/>
              <a:t>Exploiting Emotional Fallback</a:t>
            </a:r>
          </a:p>
        </p:txBody>
      </p:sp>
      <p:sp>
        <p:nvSpPr>
          <p:cNvPr id="3" name="Content Placeholder 2">
            <a:extLst>
              <a:ext uri="{FF2B5EF4-FFF2-40B4-BE49-F238E27FC236}">
                <a16:creationId xmlns:a16="http://schemas.microsoft.com/office/drawing/2014/main" id="{5C9C70A2-F223-417B-8EFF-C1B8F932EF96}"/>
              </a:ext>
            </a:extLst>
          </p:cNvPr>
          <p:cNvSpPr>
            <a:spLocks noGrp="1"/>
          </p:cNvSpPr>
          <p:nvPr>
            <p:ph sz="quarter" idx="13"/>
          </p:nvPr>
        </p:nvSpPr>
        <p:spPr/>
        <p:txBody>
          <a:bodyPr/>
          <a:lstStyle/>
          <a:p>
            <a:r>
              <a:rPr lang="en-US" dirty="0"/>
              <a:t>Extremely emotional language triggers emotional responses</a:t>
            </a:r>
          </a:p>
          <a:p>
            <a:r>
              <a:rPr lang="en-US" dirty="0"/>
              <a:t>Anterior Cingulate Cortex </a:t>
            </a:r>
          </a:p>
          <a:p>
            <a:pPr lvl="1"/>
            <a:r>
              <a:rPr lang="en-US" dirty="0"/>
              <a:t>Reciprocal Repression Model</a:t>
            </a:r>
          </a:p>
          <a:p>
            <a:pPr lvl="1"/>
            <a:r>
              <a:rPr lang="en-US" dirty="0"/>
              <a:t>Emotion shuts down Logic</a:t>
            </a:r>
          </a:p>
          <a:p>
            <a:r>
              <a:rPr lang="en-US" dirty="0"/>
              <a:t>Push the target to the “edge” of training</a:t>
            </a:r>
          </a:p>
          <a:p>
            <a:pPr lvl="1"/>
            <a:r>
              <a:rPr lang="en-US" dirty="0"/>
              <a:t>No matter how well trained, always something unknown</a:t>
            </a:r>
          </a:p>
          <a:p>
            <a:pPr lvl="1"/>
            <a:r>
              <a:rPr lang="en-US" b="1" i="1" dirty="0"/>
              <a:t>Attacker will almost always know more than the target</a:t>
            </a:r>
          </a:p>
        </p:txBody>
      </p:sp>
    </p:spTree>
    <p:extLst>
      <p:ext uri="{BB962C8B-B14F-4D97-AF65-F5344CB8AC3E}">
        <p14:creationId xmlns:p14="http://schemas.microsoft.com/office/powerpoint/2010/main" val="210605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3651-8F1A-43FE-AE1E-D6169382D452}"/>
              </a:ext>
            </a:extLst>
          </p:cNvPr>
          <p:cNvSpPr>
            <a:spLocks noGrp="1"/>
          </p:cNvSpPr>
          <p:nvPr>
            <p:ph type="title"/>
          </p:nvPr>
        </p:nvSpPr>
        <p:spPr/>
        <p:txBody>
          <a:bodyPr/>
          <a:lstStyle/>
          <a:p>
            <a:r>
              <a:rPr lang="en-US" dirty="0"/>
              <a:t>Social Engineering - Trust</a:t>
            </a:r>
          </a:p>
        </p:txBody>
      </p:sp>
      <p:sp>
        <p:nvSpPr>
          <p:cNvPr id="3" name="Content Placeholder 2">
            <a:extLst>
              <a:ext uri="{FF2B5EF4-FFF2-40B4-BE49-F238E27FC236}">
                <a16:creationId xmlns:a16="http://schemas.microsoft.com/office/drawing/2014/main" id="{9FC9D346-17CC-4685-93C6-4ED6B6A7DDC2}"/>
              </a:ext>
            </a:extLst>
          </p:cNvPr>
          <p:cNvSpPr>
            <a:spLocks noGrp="1"/>
          </p:cNvSpPr>
          <p:nvPr>
            <p:ph sz="quarter" idx="13"/>
          </p:nvPr>
        </p:nvSpPr>
        <p:spPr/>
        <p:txBody>
          <a:bodyPr/>
          <a:lstStyle/>
          <a:p>
            <a:r>
              <a:rPr lang="en-US" dirty="0"/>
              <a:t>Obtaining unauthorized services through false pretenses</a:t>
            </a:r>
          </a:p>
          <a:p>
            <a:r>
              <a:rPr lang="en-US" dirty="0"/>
              <a:t>Often obtained in stages, across multiple targets</a:t>
            </a:r>
          </a:p>
          <a:p>
            <a:r>
              <a:rPr lang="en-US" dirty="0"/>
              <a:t>Build a small degree of trust, then leverage for more trust</a:t>
            </a:r>
          </a:p>
          <a:p>
            <a:r>
              <a:rPr lang="en-US" dirty="0"/>
              <a:t>Common tricks to build trust:</a:t>
            </a:r>
          </a:p>
          <a:p>
            <a:pPr lvl="1"/>
            <a:r>
              <a:rPr lang="en-US" dirty="0"/>
              <a:t>We’re part of the same group: gossip, banter</a:t>
            </a:r>
          </a:p>
          <a:p>
            <a:pPr lvl="1"/>
            <a:r>
              <a:rPr lang="en-US" dirty="0"/>
              <a:t>I’m already part of the system: I know how it works</a:t>
            </a:r>
          </a:p>
          <a:p>
            <a:pPr lvl="1"/>
            <a:r>
              <a:rPr lang="en-US" dirty="0"/>
              <a:t>You can help me out: I need you</a:t>
            </a:r>
          </a:p>
          <a:p>
            <a:pPr lvl="1"/>
            <a:r>
              <a:rPr lang="en-US" dirty="0"/>
              <a:t>I can help you out: you need me</a:t>
            </a:r>
          </a:p>
        </p:txBody>
      </p:sp>
    </p:spTree>
    <p:extLst>
      <p:ext uri="{BB962C8B-B14F-4D97-AF65-F5344CB8AC3E}">
        <p14:creationId xmlns:p14="http://schemas.microsoft.com/office/powerpoint/2010/main" val="266708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Engineering - Authority</a:t>
            </a:r>
          </a:p>
        </p:txBody>
      </p:sp>
      <p:sp>
        <p:nvSpPr>
          <p:cNvPr id="3" name="Content Placeholder 2"/>
          <p:cNvSpPr>
            <a:spLocks noGrp="1"/>
          </p:cNvSpPr>
          <p:nvPr>
            <p:ph sz="quarter" idx="13"/>
          </p:nvPr>
        </p:nvSpPr>
        <p:spPr/>
        <p:txBody>
          <a:bodyPr/>
          <a:lstStyle/>
          <a:p>
            <a:r>
              <a:rPr lang="en-US" dirty="0"/>
              <a:t>Thinking also tends to shut down in deference to authority</a:t>
            </a:r>
          </a:p>
          <a:p>
            <a:r>
              <a:rPr lang="en-US" dirty="0"/>
              <a:t>Of course there are examples during war time</a:t>
            </a:r>
          </a:p>
          <a:p>
            <a:r>
              <a:rPr lang="en-US" dirty="0"/>
              <a:t>But how many of us have deferred to social authority?</a:t>
            </a:r>
          </a:p>
          <a:p>
            <a:r>
              <a:rPr lang="en-US" dirty="0"/>
              <a:t>Ironically, “rejecting” authority is often deferring to </a:t>
            </a:r>
            <a:r>
              <a:rPr lang="en-US" b="1" i="1" dirty="0"/>
              <a:t>other</a:t>
            </a:r>
            <a:r>
              <a:rPr lang="en-US" dirty="0"/>
              <a:t> authority.</a:t>
            </a:r>
          </a:p>
        </p:txBody>
      </p:sp>
    </p:spTree>
    <p:extLst>
      <p:ext uri="{BB962C8B-B14F-4D97-AF65-F5344CB8AC3E}">
        <p14:creationId xmlns:p14="http://schemas.microsoft.com/office/powerpoint/2010/main" val="1065802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8C7A-2874-42C7-8128-CD2BE1597CBF}"/>
              </a:ext>
            </a:extLst>
          </p:cNvPr>
          <p:cNvSpPr>
            <a:spLocks noGrp="1"/>
          </p:cNvSpPr>
          <p:nvPr>
            <p:ph type="title"/>
          </p:nvPr>
        </p:nvSpPr>
        <p:spPr/>
        <p:txBody>
          <a:bodyPr/>
          <a:lstStyle/>
          <a:p>
            <a:r>
              <a:rPr lang="en-US" dirty="0"/>
              <a:t>Example Abuse of Authority</a:t>
            </a:r>
          </a:p>
        </p:txBody>
      </p:sp>
      <p:pic>
        <p:nvPicPr>
          <p:cNvPr id="4" name="Online Media 3" title="Dead Poets Society - &quot;Rip it out&quot; scene">
            <a:hlinkClick r:id="" action="ppaction://media"/>
            <a:extLst>
              <a:ext uri="{FF2B5EF4-FFF2-40B4-BE49-F238E27FC236}">
                <a16:creationId xmlns:a16="http://schemas.microsoft.com/office/drawing/2014/main" id="{8A93746E-4419-49A8-9E18-AA3C0844EB50}"/>
              </a:ext>
            </a:extLst>
          </p:cNvPr>
          <p:cNvPicPr>
            <a:picLocks noRot="1" noChangeAspect="1"/>
          </p:cNvPicPr>
          <p:nvPr>
            <a:videoFile r:link="rId1"/>
          </p:nvPr>
        </p:nvPicPr>
        <p:blipFill>
          <a:blip r:embed="rId3"/>
          <a:stretch>
            <a:fillRect/>
          </a:stretch>
        </p:blipFill>
        <p:spPr>
          <a:xfrm>
            <a:off x="762000" y="1276350"/>
            <a:ext cx="7990885" cy="4514850"/>
          </a:xfrm>
          <a:prstGeom prst="rect">
            <a:avLst/>
          </a:prstGeom>
        </p:spPr>
      </p:pic>
    </p:spTree>
    <p:extLst>
      <p:ext uri="{BB962C8B-B14F-4D97-AF65-F5344CB8AC3E}">
        <p14:creationId xmlns:p14="http://schemas.microsoft.com/office/powerpoint/2010/main" val="143658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348B-27D0-4C97-958D-042C9372A96C}"/>
              </a:ext>
            </a:extLst>
          </p:cNvPr>
          <p:cNvSpPr>
            <a:spLocks noGrp="1"/>
          </p:cNvSpPr>
          <p:nvPr>
            <p:ph type="title"/>
          </p:nvPr>
        </p:nvSpPr>
        <p:spPr/>
        <p:txBody>
          <a:bodyPr/>
          <a:lstStyle/>
          <a:p>
            <a:r>
              <a:rPr lang="en-US" dirty="0"/>
              <a:t>Let’s analyze this Scene</a:t>
            </a:r>
          </a:p>
        </p:txBody>
      </p:sp>
      <p:sp>
        <p:nvSpPr>
          <p:cNvPr id="3" name="Content Placeholder 2">
            <a:extLst>
              <a:ext uri="{FF2B5EF4-FFF2-40B4-BE49-F238E27FC236}">
                <a16:creationId xmlns:a16="http://schemas.microsoft.com/office/drawing/2014/main" id="{CD0DFF01-01EE-4B4D-86B2-11C0EDB4990F}"/>
              </a:ext>
            </a:extLst>
          </p:cNvPr>
          <p:cNvSpPr>
            <a:spLocks noGrp="1"/>
          </p:cNvSpPr>
          <p:nvPr>
            <p:ph sz="quarter" idx="13"/>
          </p:nvPr>
        </p:nvSpPr>
        <p:spPr/>
        <p:txBody>
          <a:bodyPr/>
          <a:lstStyle/>
          <a:p>
            <a:r>
              <a:rPr lang="en-US" dirty="0"/>
              <a:t>Dead Poets Society was a whole movie about learning to think</a:t>
            </a:r>
          </a:p>
          <a:p>
            <a:r>
              <a:rPr lang="en-US" dirty="0"/>
              <a:t>Yet, here in a key scene, how does this teacher convince</a:t>
            </a:r>
          </a:p>
          <a:p>
            <a:r>
              <a:rPr lang="en-US" dirty="0"/>
              <a:t>Thinking? Analysis? Debate? Discussion?</a:t>
            </a:r>
          </a:p>
          <a:p>
            <a:r>
              <a:rPr lang="en-US" dirty="0"/>
              <a:t>No. He uses emotional statements and emotional activities</a:t>
            </a:r>
          </a:p>
          <a:p>
            <a:r>
              <a:rPr lang="en-US" dirty="0"/>
              <a:t>He doesn’t accept any opposition.</a:t>
            </a:r>
          </a:p>
          <a:p>
            <a:r>
              <a:rPr lang="en-US" dirty="0"/>
              <a:t>Students </a:t>
            </a:r>
            <a:r>
              <a:rPr lang="en-US" b="1" i="1" dirty="0"/>
              <a:t>required</a:t>
            </a:r>
            <a:r>
              <a:rPr lang="en-US" dirty="0"/>
              <a:t> to think the way he does</a:t>
            </a:r>
          </a:p>
        </p:txBody>
      </p:sp>
    </p:spTree>
    <p:extLst>
      <p:ext uri="{BB962C8B-B14F-4D97-AF65-F5344CB8AC3E}">
        <p14:creationId xmlns:p14="http://schemas.microsoft.com/office/powerpoint/2010/main" val="3447320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6C7E-4ACC-4C53-AEAD-7B28CF86C0D8}"/>
              </a:ext>
            </a:extLst>
          </p:cNvPr>
          <p:cNvSpPr>
            <a:spLocks noGrp="1"/>
          </p:cNvSpPr>
          <p:nvPr>
            <p:ph type="title"/>
          </p:nvPr>
        </p:nvSpPr>
        <p:spPr/>
        <p:txBody>
          <a:bodyPr/>
          <a:lstStyle/>
          <a:p>
            <a:r>
              <a:rPr lang="en-US" dirty="0"/>
              <a:t>Visual-Emotional Stimulation</a:t>
            </a:r>
          </a:p>
        </p:txBody>
      </p:sp>
      <p:sp>
        <p:nvSpPr>
          <p:cNvPr id="3" name="Content Placeholder 2">
            <a:extLst>
              <a:ext uri="{FF2B5EF4-FFF2-40B4-BE49-F238E27FC236}">
                <a16:creationId xmlns:a16="http://schemas.microsoft.com/office/drawing/2014/main" id="{09F37AFD-3D99-41BA-8C9D-32E4EBFFF860}"/>
              </a:ext>
            </a:extLst>
          </p:cNvPr>
          <p:cNvSpPr>
            <a:spLocks noGrp="1"/>
          </p:cNvSpPr>
          <p:nvPr>
            <p:ph sz="quarter" idx="13"/>
          </p:nvPr>
        </p:nvSpPr>
        <p:spPr/>
        <p:txBody>
          <a:bodyPr/>
          <a:lstStyle/>
          <a:p>
            <a:r>
              <a:rPr lang="en-US" dirty="0"/>
              <a:t>Our visual processing system is complicated</a:t>
            </a:r>
          </a:p>
          <a:p>
            <a:r>
              <a:rPr lang="en-US" dirty="0"/>
              <a:t>Pattern matching, video smoothing, </a:t>
            </a:r>
            <a:r>
              <a:rPr lang="en-US" dirty="0" err="1"/>
              <a:t>etc</a:t>
            </a:r>
            <a:endParaRPr lang="en-US" dirty="0"/>
          </a:p>
          <a:p>
            <a:r>
              <a:rPr lang="en-US" dirty="0"/>
              <a:t>But also, there is </a:t>
            </a:r>
            <a:r>
              <a:rPr lang="en-US" b="1" i="1" dirty="0"/>
              <a:t>emotional</a:t>
            </a:r>
            <a:r>
              <a:rPr lang="en-US" dirty="0"/>
              <a:t> processing in it as well</a:t>
            </a:r>
          </a:p>
          <a:p>
            <a:r>
              <a:rPr lang="en-US" dirty="0"/>
              <a:t>Man with brain damage studied for his issues in this</a:t>
            </a:r>
          </a:p>
          <a:p>
            <a:pPr lvl="1"/>
            <a:r>
              <a:rPr lang="en-US" dirty="0"/>
              <a:t>He could </a:t>
            </a:r>
            <a:r>
              <a:rPr lang="en-US" b="1" i="1" dirty="0"/>
              <a:t>recognize</a:t>
            </a:r>
            <a:r>
              <a:rPr lang="en-US" dirty="0"/>
              <a:t> his parents</a:t>
            </a:r>
          </a:p>
          <a:p>
            <a:pPr lvl="1"/>
            <a:r>
              <a:rPr lang="en-US" dirty="0"/>
              <a:t>But it didn’t feel right.</a:t>
            </a:r>
          </a:p>
          <a:p>
            <a:pPr lvl="1"/>
            <a:r>
              <a:rPr lang="en-US" dirty="0"/>
              <a:t>Convinced they were </a:t>
            </a:r>
            <a:r>
              <a:rPr lang="en-US" b="1" i="1" dirty="0"/>
              <a:t>imposters</a:t>
            </a:r>
            <a:endParaRPr lang="en-US" dirty="0"/>
          </a:p>
          <a:p>
            <a:r>
              <a:rPr lang="en-US" b="1" i="1" dirty="0"/>
              <a:t>We feel when we see things</a:t>
            </a:r>
            <a:endParaRPr lang="en-US" dirty="0"/>
          </a:p>
          <a:p>
            <a:r>
              <a:rPr lang="en-US" dirty="0"/>
              <a:t>Attackers attempt to manipulate with </a:t>
            </a:r>
            <a:r>
              <a:rPr lang="en-US" b="1" i="1" dirty="0"/>
              <a:t>emotional visuals</a:t>
            </a:r>
            <a:endParaRPr lang="en-US" dirty="0"/>
          </a:p>
        </p:txBody>
      </p:sp>
    </p:spTree>
    <p:extLst>
      <p:ext uri="{BB962C8B-B14F-4D97-AF65-F5344CB8AC3E}">
        <p14:creationId xmlns:p14="http://schemas.microsoft.com/office/powerpoint/2010/main" val="3529583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EFD7-18C7-46B1-9B78-DD17DEE4B27D}"/>
              </a:ext>
            </a:extLst>
          </p:cNvPr>
          <p:cNvSpPr>
            <a:spLocks noGrp="1"/>
          </p:cNvSpPr>
          <p:nvPr>
            <p:ph type="title"/>
          </p:nvPr>
        </p:nvSpPr>
        <p:spPr/>
        <p:txBody>
          <a:bodyPr/>
          <a:lstStyle/>
          <a:p>
            <a:r>
              <a:rPr lang="en-US" dirty="0"/>
              <a:t>Visual Stimulation Example</a:t>
            </a:r>
          </a:p>
        </p:txBody>
      </p:sp>
      <p:sp>
        <p:nvSpPr>
          <p:cNvPr id="3" name="Content Placeholder 2">
            <a:extLst>
              <a:ext uri="{FF2B5EF4-FFF2-40B4-BE49-F238E27FC236}">
                <a16:creationId xmlns:a16="http://schemas.microsoft.com/office/drawing/2014/main" id="{154428C3-3D3A-463B-95F2-59F1B4A1F3BF}"/>
              </a:ext>
            </a:extLst>
          </p:cNvPr>
          <p:cNvSpPr>
            <a:spLocks noGrp="1"/>
          </p:cNvSpPr>
          <p:nvPr>
            <p:ph sz="quarter" idx="13"/>
          </p:nvPr>
        </p:nvSpPr>
        <p:spPr/>
        <p:txBody>
          <a:bodyPr/>
          <a:lstStyle/>
          <a:p>
            <a:r>
              <a:rPr lang="en-US" dirty="0"/>
              <a:t>This was a phishing submission from a previous class</a:t>
            </a:r>
          </a:p>
          <a:p>
            <a:r>
              <a:rPr lang="en-US" dirty="0"/>
              <a:t>It “got” me</a:t>
            </a:r>
          </a:p>
        </p:txBody>
      </p:sp>
      <p:pic>
        <p:nvPicPr>
          <p:cNvPr id="4" name="Picture 3">
            <a:extLst>
              <a:ext uri="{FF2B5EF4-FFF2-40B4-BE49-F238E27FC236}">
                <a16:creationId xmlns:a16="http://schemas.microsoft.com/office/drawing/2014/main" id="{5279A86F-DAA2-4FAE-9C50-799EC3F314C5}"/>
              </a:ext>
            </a:extLst>
          </p:cNvPr>
          <p:cNvPicPr>
            <a:picLocks noChangeAspect="1"/>
          </p:cNvPicPr>
          <p:nvPr/>
        </p:nvPicPr>
        <p:blipFill>
          <a:blip r:embed="rId2"/>
          <a:stretch>
            <a:fillRect/>
          </a:stretch>
        </p:blipFill>
        <p:spPr>
          <a:xfrm>
            <a:off x="3505200" y="2133600"/>
            <a:ext cx="4409393" cy="4523377"/>
          </a:xfrm>
          <a:prstGeom prst="rect">
            <a:avLst/>
          </a:prstGeom>
        </p:spPr>
      </p:pic>
    </p:spTree>
    <p:extLst>
      <p:ext uri="{BB962C8B-B14F-4D97-AF65-F5344CB8AC3E}">
        <p14:creationId xmlns:p14="http://schemas.microsoft.com/office/powerpoint/2010/main" val="31386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 warrior’s Most Powerful Tool?</a:t>
            </a:r>
          </a:p>
        </p:txBody>
      </p:sp>
      <p:pic>
        <p:nvPicPr>
          <p:cNvPr id="3" name="Online Media 2" title="Star Wars Attack of the Clones - This Weapon is Your Life (Extended)">
            <a:hlinkClick r:id="" action="ppaction://media"/>
            <a:extLst>
              <a:ext uri="{FF2B5EF4-FFF2-40B4-BE49-F238E27FC236}">
                <a16:creationId xmlns:a16="http://schemas.microsoft.com/office/drawing/2014/main" id="{74B7FAB9-994E-4E76-ABD4-C633CE55F5F0}"/>
              </a:ext>
            </a:extLst>
          </p:cNvPr>
          <p:cNvPicPr>
            <a:picLocks noRot="1" noChangeAspect="1"/>
          </p:cNvPicPr>
          <p:nvPr>
            <a:videoFile r:link="rId1"/>
          </p:nvPr>
        </p:nvPicPr>
        <p:blipFill>
          <a:blip r:embed="rId3"/>
          <a:stretch>
            <a:fillRect/>
          </a:stretch>
        </p:blipFill>
        <p:spPr>
          <a:xfrm>
            <a:off x="1752600" y="1314450"/>
            <a:ext cx="6172200" cy="4629150"/>
          </a:xfrm>
          <a:prstGeom prst="rect">
            <a:avLst/>
          </a:prstGeom>
        </p:spPr>
      </p:pic>
    </p:spTree>
    <p:extLst>
      <p:ext uri="{BB962C8B-B14F-4D97-AF65-F5344CB8AC3E}">
        <p14:creationId xmlns:p14="http://schemas.microsoft.com/office/powerpoint/2010/main" val="231467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8DCE-E6E9-451D-8D58-A73A531EFCB6}"/>
              </a:ext>
            </a:extLst>
          </p:cNvPr>
          <p:cNvSpPr>
            <a:spLocks noGrp="1"/>
          </p:cNvSpPr>
          <p:nvPr>
            <p:ph type="title"/>
          </p:nvPr>
        </p:nvSpPr>
        <p:spPr/>
        <p:txBody>
          <a:bodyPr/>
          <a:lstStyle/>
          <a:p>
            <a:r>
              <a:rPr lang="en-US" dirty="0"/>
              <a:t>Psychology-Aware Design</a:t>
            </a:r>
          </a:p>
        </p:txBody>
      </p:sp>
      <p:sp>
        <p:nvSpPr>
          <p:cNvPr id="3" name="Content Placeholder 2">
            <a:extLst>
              <a:ext uri="{FF2B5EF4-FFF2-40B4-BE49-F238E27FC236}">
                <a16:creationId xmlns:a16="http://schemas.microsoft.com/office/drawing/2014/main" id="{46EBEB33-E2FF-4CC2-8535-9D114A3C483D}"/>
              </a:ext>
            </a:extLst>
          </p:cNvPr>
          <p:cNvSpPr>
            <a:spLocks noGrp="1"/>
          </p:cNvSpPr>
          <p:nvPr>
            <p:ph sz="quarter" idx="13"/>
          </p:nvPr>
        </p:nvSpPr>
        <p:spPr/>
        <p:txBody>
          <a:bodyPr/>
          <a:lstStyle/>
          <a:p>
            <a:r>
              <a:rPr lang="en-US" dirty="0"/>
              <a:t>First, recognize that everyone is, in fact, human</a:t>
            </a:r>
          </a:p>
          <a:p>
            <a:r>
              <a:rPr lang="en-US" dirty="0"/>
              <a:t>Design to </a:t>
            </a:r>
            <a:r>
              <a:rPr lang="en-US" b="1" i="1" dirty="0"/>
              <a:t>mitigate</a:t>
            </a:r>
            <a:r>
              <a:rPr lang="en-US" dirty="0"/>
              <a:t> human weaknesses</a:t>
            </a:r>
          </a:p>
          <a:p>
            <a:r>
              <a:rPr lang="en-US" dirty="0"/>
              <a:t>Build on human psychology rather than fighting it</a:t>
            </a:r>
          </a:p>
        </p:txBody>
      </p:sp>
    </p:spTree>
    <p:extLst>
      <p:ext uri="{BB962C8B-B14F-4D97-AF65-F5344CB8AC3E}">
        <p14:creationId xmlns:p14="http://schemas.microsoft.com/office/powerpoint/2010/main" val="2850263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356F-2B35-4766-8C7C-D457F1F21B09}"/>
              </a:ext>
            </a:extLst>
          </p:cNvPr>
          <p:cNvSpPr>
            <a:spLocks noGrp="1"/>
          </p:cNvSpPr>
          <p:nvPr>
            <p:ph type="title"/>
          </p:nvPr>
        </p:nvSpPr>
        <p:spPr/>
        <p:txBody>
          <a:bodyPr/>
          <a:lstStyle/>
          <a:p>
            <a:r>
              <a:rPr lang="en-US" dirty="0"/>
              <a:t>An example of Good Psychology</a:t>
            </a:r>
          </a:p>
        </p:txBody>
      </p:sp>
      <p:pic>
        <p:nvPicPr>
          <p:cNvPr id="5" name="Picture 4" descr="A picture containing wall, indoor, step&#10;&#10;Description automatically generated">
            <a:extLst>
              <a:ext uri="{FF2B5EF4-FFF2-40B4-BE49-F238E27FC236}">
                <a16:creationId xmlns:a16="http://schemas.microsoft.com/office/drawing/2014/main" id="{EBA1D359-D14E-49D6-A068-3DBD824D7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19200"/>
            <a:ext cx="7239000" cy="5434818"/>
          </a:xfrm>
          <a:prstGeom prst="rect">
            <a:avLst/>
          </a:prstGeom>
        </p:spPr>
      </p:pic>
    </p:spTree>
    <p:extLst>
      <p:ext uri="{BB962C8B-B14F-4D97-AF65-F5344CB8AC3E}">
        <p14:creationId xmlns:p14="http://schemas.microsoft.com/office/powerpoint/2010/main" val="3241387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2991-C0C0-48D4-A8FA-8821F57D1EA5}"/>
              </a:ext>
            </a:extLst>
          </p:cNvPr>
          <p:cNvSpPr>
            <a:spLocks noGrp="1"/>
          </p:cNvSpPr>
          <p:nvPr>
            <p:ph type="title"/>
          </p:nvPr>
        </p:nvSpPr>
        <p:spPr/>
        <p:txBody>
          <a:bodyPr/>
          <a:lstStyle/>
          <a:p>
            <a:r>
              <a:rPr lang="en-US" dirty="0"/>
              <a:t>Why is the psychology good?</a:t>
            </a:r>
          </a:p>
        </p:txBody>
      </p:sp>
      <p:sp>
        <p:nvSpPr>
          <p:cNvPr id="3" name="Content Placeholder 2">
            <a:extLst>
              <a:ext uri="{FF2B5EF4-FFF2-40B4-BE49-F238E27FC236}">
                <a16:creationId xmlns:a16="http://schemas.microsoft.com/office/drawing/2014/main" id="{79D84DE3-399F-4AA9-9390-1406C785706D}"/>
              </a:ext>
            </a:extLst>
          </p:cNvPr>
          <p:cNvSpPr>
            <a:spLocks noGrp="1"/>
          </p:cNvSpPr>
          <p:nvPr>
            <p:ph sz="quarter" idx="13"/>
          </p:nvPr>
        </p:nvSpPr>
        <p:spPr/>
        <p:txBody>
          <a:bodyPr/>
          <a:lstStyle/>
          <a:p>
            <a:r>
              <a:rPr lang="en-US" b="1" i="1" dirty="0"/>
              <a:t>ASSUMES</a:t>
            </a:r>
            <a:r>
              <a:rPr lang="en-US" dirty="0"/>
              <a:t> that the human will panic!</a:t>
            </a:r>
          </a:p>
          <a:p>
            <a:r>
              <a:rPr lang="en-US" b="1" i="1" dirty="0"/>
              <a:t>Understands</a:t>
            </a:r>
            <a:r>
              <a:rPr lang="en-US" dirty="0"/>
              <a:t> that they just need a mild cue to go the right way</a:t>
            </a:r>
          </a:p>
          <a:p>
            <a:r>
              <a:rPr lang="en-US" dirty="0"/>
              <a:t>No training required, expected</a:t>
            </a:r>
          </a:p>
          <a:p>
            <a:endParaRPr lang="en-US" dirty="0"/>
          </a:p>
          <a:p>
            <a:r>
              <a:rPr lang="en-US" b="1" dirty="0"/>
              <a:t>NOTE:</a:t>
            </a:r>
            <a:r>
              <a:rPr lang="en-US" dirty="0"/>
              <a:t> still dealing with fires, which are not conscious enemies</a:t>
            </a:r>
            <a:endParaRPr lang="en-US" b="1" dirty="0"/>
          </a:p>
        </p:txBody>
      </p:sp>
    </p:spTree>
    <p:extLst>
      <p:ext uri="{BB962C8B-B14F-4D97-AF65-F5344CB8AC3E}">
        <p14:creationId xmlns:p14="http://schemas.microsoft.com/office/powerpoint/2010/main" val="2773934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179B-68FD-4418-8A49-45FF96DB51F8}"/>
              </a:ext>
            </a:extLst>
          </p:cNvPr>
          <p:cNvSpPr>
            <a:spLocks noGrp="1"/>
          </p:cNvSpPr>
          <p:nvPr>
            <p:ph type="title"/>
          </p:nvPr>
        </p:nvSpPr>
        <p:spPr/>
        <p:txBody>
          <a:bodyPr/>
          <a:lstStyle/>
          <a:p>
            <a:r>
              <a:rPr lang="en-US" dirty="0"/>
              <a:t>Six Psychology-Aware Design Points</a:t>
            </a:r>
          </a:p>
        </p:txBody>
      </p:sp>
      <p:sp>
        <p:nvSpPr>
          <p:cNvPr id="3" name="Content Placeholder 2">
            <a:extLst>
              <a:ext uri="{FF2B5EF4-FFF2-40B4-BE49-F238E27FC236}">
                <a16:creationId xmlns:a16="http://schemas.microsoft.com/office/drawing/2014/main" id="{81F9448B-1F26-4368-AC0D-9C22A1D4B7CE}"/>
              </a:ext>
            </a:extLst>
          </p:cNvPr>
          <p:cNvSpPr>
            <a:spLocks noGrp="1"/>
          </p:cNvSpPr>
          <p:nvPr>
            <p:ph sz="quarter" idx="13"/>
          </p:nvPr>
        </p:nvSpPr>
        <p:spPr/>
        <p:txBody>
          <a:bodyPr/>
          <a:lstStyle/>
          <a:p>
            <a:r>
              <a:rPr lang="en-US" dirty="0"/>
              <a:t>Affordance – Design for proper thinking/use</a:t>
            </a:r>
          </a:p>
          <a:p>
            <a:r>
              <a:rPr lang="en-US" dirty="0"/>
              <a:t>Modes for irrational user behavior</a:t>
            </a:r>
          </a:p>
          <a:p>
            <a:r>
              <a:rPr lang="en-US" dirty="0"/>
              <a:t>Inhibit emotional response (logic inhibits emotion)</a:t>
            </a:r>
          </a:p>
          <a:p>
            <a:r>
              <a:rPr lang="en-US" dirty="0"/>
              <a:t>Design to be resilient in the face of mistakes</a:t>
            </a:r>
          </a:p>
          <a:p>
            <a:r>
              <a:rPr lang="en-US" dirty="0"/>
              <a:t>Design to be resilient to failures</a:t>
            </a:r>
          </a:p>
          <a:p>
            <a:r>
              <a:rPr lang="en-US" dirty="0"/>
              <a:t>Pushing decisions to experts</a:t>
            </a:r>
          </a:p>
        </p:txBody>
      </p:sp>
    </p:spTree>
    <p:extLst>
      <p:ext uri="{BB962C8B-B14F-4D97-AF65-F5344CB8AC3E}">
        <p14:creationId xmlns:p14="http://schemas.microsoft.com/office/powerpoint/2010/main" val="2204135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Example: CAPTCHAs</a:t>
            </a:r>
          </a:p>
        </p:txBody>
      </p:sp>
      <p:sp>
        <p:nvSpPr>
          <p:cNvPr id="3" name="Content Placeholder 2"/>
          <p:cNvSpPr>
            <a:spLocks noGrp="1"/>
          </p:cNvSpPr>
          <p:nvPr>
            <p:ph sz="quarter" idx="13"/>
          </p:nvPr>
        </p:nvSpPr>
        <p:spPr/>
        <p:txBody>
          <a:bodyPr/>
          <a:lstStyle/>
          <a:p>
            <a:r>
              <a:rPr lang="en-US" dirty="0"/>
              <a:t>Good case study!</a:t>
            </a:r>
          </a:p>
          <a:p>
            <a:pPr lvl="1"/>
            <a:r>
              <a:rPr lang="en-US" dirty="0"/>
              <a:t>Combine psychology, usability, and system design nicely</a:t>
            </a:r>
          </a:p>
          <a:p>
            <a:pPr lvl="1"/>
            <a:r>
              <a:rPr lang="en-US" dirty="0"/>
              <a:t>Designed around what humans do well that computers do not</a:t>
            </a:r>
          </a:p>
          <a:p>
            <a:pPr lvl="1"/>
            <a:r>
              <a:rPr lang="en-US" dirty="0"/>
              <a:t>“Completely Automated Public Turing Test to Tell Computers and Humans Apart”</a:t>
            </a:r>
          </a:p>
          <a:p>
            <a:pPr lvl="1"/>
            <a:r>
              <a:rPr lang="en-US" dirty="0"/>
              <a:t>Thanks Alan Turing!</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505200"/>
            <a:ext cx="27622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2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NO! NO! NO! NO!</a:t>
            </a:r>
          </a:p>
        </p:txBody>
      </p:sp>
      <p:sp>
        <p:nvSpPr>
          <p:cNvPr id="3" name="Content Placeholder 2"/>
          <p:cNvSpPr>
            <a:spLocks noGrp="1"/>
          </p:cNvSpPr>
          <p:nvPr>
            <p:ph sz="quarter" idx="13"/>
          </p:nvPr>
        </p:nvSpPr>
        <p:spPr/>
        <p:txBody>
          <a:bodyPr/>
          <a:lstStyle/>
          <a:p>
            <a:r>
              <a:rPr lang="en-US" dirty="0"/>
              <a:t>This scene convinced me the Jedi were idiots!</a:t>
            </a:r>
          </a:p>
          <a:p>
            <a:r>
              <a:rPr lang="en-US" dirty="0"/>
              <a:t>It isn’t the </a:t>
            </a:r>
            <a:r>
              <a:rPr lang="en-US" dirty="0" err="1"/>
              <a:t>Lightsaber</a:t>
            </a:r>
            <a:r>
              <a:rPr lang="en-US" dirty="0"/>
              <a:t> that made the Jedi so dangerous</a:t>
            </a:r>
          </a:p>
          <a:p>
            <a:r>
              <a:rPr lang="en-US" dirty="0"/>
              <a:t>Battles aren’t won </a:t>
            </a:r>
            <a:r>
              <a:rPr lang="en-US" b="1" i="1" dirty="0"/>
              <a:t>during</a:t>
            </a:r>
            <a:r>
              <a:rPr lang="en-US" dirty="0"/>
              <a:t> the fighting; they are won in the </a:t>
            </a:r>
            <a:r>
              <a:rPr lang="en-US" b="1" i="1" dirty="0"/>
              <a:t>thinking</a:t>
            </a:r>
            <a:r>
              <a:rPr lang="en-US" dirty="0"/>
              <a:t> before hand</a:t>
            </a:r>
          </a:p>
          <a:p>
            <a:r>
              <a:rPr lang="en-US" dirty="0"/>
              <a:t>Weapons aren’t you most powerful weapon</a:t>
            </a:r>
          </a:p>
          <a:p>
            <a:r>
              <a:rPr lang="en-US" dirty="0"/>
              <a:t>What is your </a:t>
            </a:r>
            <a:r>
              <a:rPr lang="en-US" b="1" i="1" dirty="0"/>
              <a:t>most powerful weapon</a:t>
            </a:r>
            <a:r>
              <a:rPr lang="en-US" dirty="0"/>
              <a:t>?</a:t>
            </a:r>
          </a:p>
          <a:p>
            <a:r>
              <a:rPr lang="en-US" dirty="0"/>
              <a:t>My answer to my Dental Hygienist?</a:t>
            </a:r>
          </a:p>
        </p:txBody>
      </p:sp>
    </p:spTree>
    <p:extLst>
      <p:ext uri="{BB962C8B-B14F-4D97-AF65-F5344CB8AC3E}">
        <p14:creationId xmlns:p14="http://schemas.microsoft.com/office/powerpoint/2010/main" val="161360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04575" y="1828800"/>
            <a:ext cx="6734857" cy="1323439"/>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8000" b="1" i="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YOUR MIND!</a:t>
            </a:r>
          </a:p>
        </p:txBody>
      </p:sp>
    </p:spTree>
    <p:extLst>
      <p:ext uri="{BB962C8B-B14F-4D97-AF65-F5344CB8AC3E}">
        <p14:creationId xmlns:p14="http://schemas.microsoft.com/office/powerpoint/2010/main" val="308119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Your Mind is your Most Powerful Tool</a:t>
            </a:r>
          </a:p>
        </p:txBody>
      </p:sp>
      <p:sp>
        <p:nvSpPr>
          <p:cNvPr id="3" name="Content Placeholder 2"/>
          <p:cNvSpPr>
            <a:spLocks noGrp="1"/>
          </p:cNvSpPr>
          <p:nvPr>
            <p:ph sz="quarter" idx="13"/>
          </p:nvPr>
        </p:nvSpPr>
        <p:spPr/>
        <p:txBody>
          <a:bodyPr/>
          <a:lstStyle/>
          <a:p>
            <a:r>
              <a:rPr lang="en-US" dirty="0"/>
              <a:t>“There is no knowledge that is not power” </a:t>
            </a:r>
          </a:p>
          <a:p>
            <a:pPr marL="0" indent="0">
              <a:buNone/>
            </a:pPr>
            <a:r>
              <a:rPr lang="en-US" dirty="0"/>
              <a:t>			(Ralph Waldo Emerson)</a:t>
            </a:r>
          </a:p>
          <a:p>
            <a:r>
              <a:rPr lang="en-US" dirty="0"/>
              <a:t>Tools serve to </a:t>
            </a:r>
            <a:r>
              <a:rPr lang="en-US" b="1" i="1" dirty="0"/>
              <a:t>amplify, not replace</a:t>
            </a:r>
            <a:r>
              <a:rPr lang="en-US" dirty="0"/>
              <a:t>, mental powers</a:t>
            </a:r>
          </a:p>
          <a:p>
            <a:r>
              <a:rPr lang="en-US" dirty="0"/>
              <a:t>Many effective attacks primarily target the brain, not computers</a:t>
            </a:r>
          </a:p>
          <a:p>
            <a:r>
              <a:rPr lang="en-US" dirty="0"/>
              <a:t>The Hygienist was disappointed. </a:t>
            </a:r>
            <a:r>
              <a:rPr lang="en-US" b="1" i="1" dirty="0"/>
              <a:t>She wanted to </a:t>
            </a:r>
            <a:r>
              <a:rPr lang="en-US" b="1" i="1" u="sng" dirty="0"/>
              <a:t>not think</a:t>
            </a:r>
            <a:endParaRPr lang="en-US" dirty="0"/>
          </a:p>
          <a:p>
            <a:r>
              <a:rPr lang="en-US" dirty="0"/>
              <a:t>Many want a technology </a:t>
            </a:r>
            <a:r>
              <a:rPr lang="en-US" b="1" i="1" dirty="0"/>
              <a:t>that eliminates the need for thinking</a:t>
            </a:r>
            <a:endParaRPr lang="en-US" dirty="0"/>
          </a:p>
          <a:p>
            <a:r>
              <a:rPr lang="en-US" dirty="0"/>
              <a:t>At least at this point, such technology does not exist.</a:t>
            </a:r>
          </a:p>
          <a:p>
            <a:r>
              <a:rPr lang="en-US" dirty="0"/>
              <a:t>“The real question is not whether machines think but whether men do” </a:t>
            </a:r>
          </a:p>
          <a:p>
            <a:pPr marL="0" indent="0">
              <a:buNone/>
            </a:pPr>
            <a:r>
              <a:rPr lang="en-US" dirty="0"/>
              <a:t>			(B.F. Skinner)</a:t>
            </a:r>
          </a:p>
          <a:p>
            <a:endParaRPr lang="en-US" dirty="0"/>
          </a:p>
        </p:txBody>
      </p:sp>
    </p:spTree>
    <p:extLst>
      <p:ext uri="{BB962C8B-B14F-4D97-AF65-F5344CB8AC3E}">
        <p14:creationId xmlns:p14="http://schemas.microsoft.com/office/powerpoint/2010/main" val="408292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611D-9CD1-4D9C-8BA7-4599D7F9B554}"/>
              </a:ext>
            </a:extLst>
          </p:cNvPr>
          <p:cNvSpPr>
            <a:spLocks noGrp="1"/>
          </p:cNvSpPr>
          <p:nvPr>
            <p:ph type="title"/>
          </p:nvPr>
        </p:nvSpPr>
        <p:spPr/>
        <p:txBody>
          <a:bodyPr/>
          <a:lstStyle/>
          <a:p>
            <a:r>
              <a:rPr lang="en-US" dirty="0"/>
              <a:t>Security “Smarts” Won’t Get Better</a:t>
            </a:r>
          </a:p>
        </p:txBody>
      </p:sp>
      <p:sp>
        <p:nvSpPr>
          <p:cNvPr id="3" name="Content Placeholder 2">
            <a:extLst>
              <a:ext uri="{FF2B5EF4-FFF2-40B4-BE49-F238E27FC236}">
                <a16:creationId xmlns:a16="http://schemas.microsoft.com/office/drawing/2014/main" id="{7A98C22E-3160-44BC-9DB7-2B1D92437455}"/>
              </a:ext>
            </a:extLst>
          </p:cNvPr>
          <p:cNvSpPr>
            <a:spLocks noGrp="1"/>
          </p:cNvSpPr>
          <p:nvPr>
            <p:ph sz="quarter" idx="13"/>
          </p:nvPr>
        </p:nvSpPr>
        <p:spPr/>
        <p:txBody>
          <a:bodyPr/>
          <a:lstStyle/>
          <a:p>
            <a:r>
              <a:rPr lang="en-US" dirty="0"/>
              <a:t>Some of the problem is human weakness:</a:t>
            </a:r>
          </a:p>
          <a:p>
            <a:pPr lvl="1"/>
            <a:r>
              <a:rPr lang="en-US" dirty="0"/>
              <a:t>Laziness – don’t want to learn</a:t>
            </a:r>
          </a:p>
          <a:p>
            <a:pPr lvl="1"/>
            <a:r>
              <a:rPr lang="en-US" dirty="0"/>
              <a:t>Ignorance – lack of opportunity to learn</a:t>
            </a:r>
          </a:p>
          <a:p>
            <a:pPr lvl="1"/>
            <a:endParaRPr lang="en-US" dirty="0"/>
          </a:p>
          <a:p>
            <a:r>
              <a:rPr lang="en-US" dirty="0"/>
              <a:t>Bigger problem: </a:t>
            </a:r>
            <a:r>
              <a:rPr lang="en-US" b="1" i="1" dirty="0"/>
              <a:t>specialization of complex society</a:t>
            </a:r>
            <a:endParaRPr lang="en-US" dirty="0"/>
          </a:p>
          <a:p>
            <a:pPr lvl="1"/>
            <a:r>
              <a:rPr lang="en-US" dirty="0"/>
              <a:t>Nobody can be an expert in everything</a:t>
            </a:r>
          </a:p>
          <a:p>
            <a:pPr lvl="1"/>
            <a:r>
              <a:rPr lang="en-US" dirty="0"/>
              <a:t>Complex society requires experts to do things</a:t>
            </a:r>
          </a:p>
          <a:p>
            <a:pPr lvl="1"/>
            <a:r>
              <a:rPr lang="en-US" dirty="0"/>
              <a:t>Harder to self-maintain cars, houses, </a:t>
            </a:r>
            <a:r>
              <a:rPr lang="en-US" dirty="0" err="1"/>
              <a:t>etc</a:t>
            </a:r>
            <a:endParaRPr lang="en-US" dirty="0"/>
          </a:p>
          <a:p>
            <a:pPr lvl="1"/>
            <a:r>
              <a:rPr lang="en-US" dirty="0"/>
              <a:t>Everyone trains, </a:t>
            </a:r>
            <a:r>
              <a:rPr lang="en-US" b="1" i="1" dirty="0"/>
              <a:t>a lot</a:t>
            </a:r>
            <a:r>
              <a:rPr lang="en-US" dirty="0"/>
              <a:t>, for their specialty</a:t>
            </a:r>
          </a:p>
          <a:p>
            <a:pPr lvl="1"/>
            <a:r>
              <a:rPr lang="en-US" dirty="0"/>
              <a:t>Little time/energy less for studying something else</a:t>
            </a:r>
          </a:p>
        </p:txBody>
      </p:sp>
    </p:spTree>
    <p:extLst>
      <p:ext uri="{BB962C8B-B14F-4D97-AF65-F5344CB8AC3E}">
        <p14:creationId xmlns:p14="http://schemas.microsoft.com/office/powerpoint/2010/main" val="3057839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9D4F-1286-4FD7-AEF1-37E763EC9CD7}"/>
              </a:ext>
            </a:extLst>
          </p:cNvPr>
          <p:cNvSpPr>
            <a:spLocks noGrp="1"/>
          </p:cNvSpPr>
          <p:nvPr>
            <p:ph type="title"/>
          </p:nvPr>
        </p:nvSpPr>
        <p:spPr/>
        <p:txBody>
          <a:bodyPr/>
          <a:lstStyle/>
          <a:p>
            <a:r>
              <a:rPr lang="en-US" dirty="0"/>
              <a:t>What about Out-sourcing?</a:t>
            </a:r>
          </a:p>
        </p:txBody>
      </p:sp>
      <p:sp>
        <p:nvSpPr>
          <p:cNvPr id="3" name="Content Placeholder 2">
            <a:extLst>
              <a:ext uri="{FF2B5EF4-FFF2-40B4-BE49-F238E27FC236}">
                <a16:creationId xmlns:a16="http://schemas.microsoft.com/office/drawing/2014/main" id="{77ACA2C0-3861-4EFE-BE97-39B75B38D895}"/>
              </a:ext>
            </a:extLst>
          </p:cNvPr>
          <p:cNvSpPr>
            <a:spLocks noGrp="1"/>
          </p:cNvSpPr>
          <p:nvPr>
            <p:ph sz="quarter" idx="13"/>
          </p:nvPr>
        </p:nvSpPr>
        <p:spPr/>
        <p:txBody>
          <a:bodyPr/>
          <a:lstStyle/>
          <a:p>
            <a:r>
              <a:rPr lang="en-US" dirty="0"/>
              <a:t>For our cars, we can go to a mechanic every 15,000 miles</a:t>
            </a:r>
          </a:p>
          <a:p>
            <a:r>
              <a:rPr lang="en-US" dirty="0"/>
              <a:t>For our houses, we can call a repair service to fix things</a:t>
            </a:r>
          </a:p>
          <a:p>
            <a:r>
              <a:rPr lang="en-US" dirty="0"/>
              <a:t>For medical, we can have yearly check-ups</a:t>
            </a:r>
          </a:p>
          <a:p>
            <a:r>
              <a:rPr lang="en-US" dirty="0"/>
              <a:t>Why can’t we do this for cyber-security?</a:t>
            </a:r>
          </a:p>
        </p:txBody>
      </p:sp>
    </p:spTree>
    <p:extLst>
      <p:ext uri="{BB962C8B-B14F-4D97-AF65-F5344CB8AC3E}">
        <p14:creationId xmlns:p14="http://schemas.microsoft.com/office/powerpoint/2010/main" val="1507905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4770</TotalTime>
  <Words>2182</Words>
  <Application>Microsoft Office PowerPoint</Application>
  <PresentationFormat>On-screen Show (4:3)</PresentationFormat>
  <Paragraphs>278</Paragraphs>
  <Slides>44</Slides>
  <Notes>0</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Rockwell</vt:lpstr>
      <vt:lpstr>Rockwell Condensed</vt:lpstr>
      <vt:lpstr>Wingdings</vt:lpstr>
      <vt:lpstr>Wood Type</vt:lpstr>
      <vt:lpstr>Psychology and Computer SEcurity</vt:lpstr>
      <vt:lpstr>Psychology is Significant</vt:lpstr>
      <vt:lpstr>The Most Powerful Security Tech</vt:lpstr>
      <vt:lpstr>What is a warrior’s Most Powerful Tool?</vt:lpstr>
      <vt:lpstr>NO! NO! NO! NO! NO!</vt:lpstr>
      <vt:lpstr>PowerPoint Presentation</vt:lpstr>
      <vt:lpstr>Your Mind is your Most Powerful Tool</vt:lpstr>
      <vt:lpstr>Security “Smarts” Won’t Get Better</vt:lpstr>
      <vt:lpstr>What about Out-sourcing?</vt:lpstr>
      <vt:lpstr>The problem is: THIS IS WAR!</vt:lpstr>
      <vt:lpstr>Solution?</vt:lpstr>
      <vt:lpstr>Sounds like Out-sourcing?</vt:lpstr>
      <vt:lpstr>The mind as technology</vt:lpstr>
      <vt:lpstr>How did the Mind Develop?</vt:lpstr>
      <vt:lpstr>Understanding Human Cognition</vt:lpstr>
      <vt:lpstr>Lecture Roadmap </vt:lpstr>
      <vt:lpstr>The Psychology of Human Error</vt:lpstr>
      <vt:lpstr>Source of Error: Automation</vt:lpstr>
      <vt:lpstr>Source of Error: Complex Rules</vt:lpstr>
      <vt:lpstr>Source of Error: Meta Ignorance</vt:lpstr>
      <vt:lpstr>Source of Error: Wrong Model</vt:lpstr>
      <vt:lpstr>Note about Civic Discourse</vt:lpstr>
      <vt:lpstr>Refusal to Abandon Wrong Models</vt:lpstr>
      <vt:lpstr>PowerPoint Presentation</vt:lpstr>
      <vt:lpstr>Attacking Humans via Human Errors</vt:lpstr>
      <vt:lpstr>Attacking Machines via Human Errors  </vt:lpstr>
      <vt:lpstr>Psychology of Manipulation</vt:lpstr>
      <vt:lpstr>Human Bias Toward Action</vt:lpstr>
      <vt:lpstr>A word about “bias”</vt:lpstr>
      <vt:lpstr>Exploiting Bias</vt:lpstr>
      <vt:lpstr>Emotional Fallback</vt:lpstr>
      <vt:lpstr>Intuition</vt:lpstr>
      <vt:lpstr>Exploiting Emotional Fallback</vt:lpstr>
      <vt:lpstr>Social Engineering - Trust</vt:lpstr>
      <vt:lpstr>Social Engineering - Authority</vt:lpstr>
      <vt:lpstr>Example Abuse of Authority</vt:lpstr>
      <vt:lpstr>Let’s analyze this Scene</vt:lpstr>
      <vt:lpstr>Visual-Emotional Stimulation</vt:lpstr>
      <vt:lpstr>Visual Stimulation Example</vt:lpstr>
      <vt:lpstr>Psychology-Aware Design</vt:lpstr>
      <vt:lpstr>An example of Good Psychology</vt:lpstr>
      <vt:lpstr>Why is the psychology good?</vt:lpstr>
      <vt:lpstr>Six Psychology-Aware Design Points</vt:lpstr>
      <vt:lpstr>Security Example: CAPTCHAs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Usable Security Design</dc:title>
  <dc:creator>Seth Nielson</dc:creator>
  <cp:lastModifiedBy>Seth Nielson</cp:lastModifiedBy>
  <cp:revision>34</cp:revision>
  <dcterms:created xsi:type="dcterms:W3CDTF">2014-01-16T20:48:15Z</dcterms:created>
  <dcterms:modified xsi:type="dcterms:W3CDTF">2023-02-06T21:51:31Z</dcterms:modified>
</cp:coreProperties>
</file>