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5" r:id="rId4"/>
    <p:sldId id="277" r:id="rId5"/>
    <p:sldId id="278" r:id="rId6"/>
    <p:sldId id="279" r:id="rId7"/>
    <p:sldId id="276" r:id="rId8"/>
    <p:sldId id="290" r:id="rId9"/>
    <p:sldId id="291" r:id="rId10"/>
    <p:sldId id="260" r:id="rId11"/>
    <p:sldId id="261" r:id="rId12"/>
    <p:sldId id="273" r:id="rId13"/>
    <p:sldId id="274" r:id="rId14"/>
    <p:sldId id="262" r:id="rId15"/>
    <p:sldId id="263" r:id="rId16"/>
    <p:sldId id="264" r:id="rId17"/>
    <p:sldId id="265" r:id="rId18"/>
    <p:sldId id="280" r:id="rId19"/>
    <p:sldId id="281" r:id="rId20"/>
    <p:sldId id="282" r:id="rId21"/>
    <p:sldId id="283" r:id="rId22"/>
    <p:sldId id="266" r:id="rId23"/>
    <p:sldId id="284" r:id="rId24"/>
    <p:sldId id="267" r:id="rId25"/>
    <p:sldId id="285" r:id="rId26"/>
    <p:sldId id="286" r:id="rId27"/>
    <p:sldId id="287" r:id="rId28"/>
    <p:sldId id="288" r:id="rId29"/>
    <p:sldId id="289" r:id="rId30"/>
    <p:sldId id="292" r:id="rId31"/>
    <p:sldId id="270" r:id="rId32"/>
    <p:sldId id="271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149" d="100"/>
          <a:sy n="149" d="100"/>
        </p:scale>
        <p:origin x="19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LAW396V</a:t>
            </a:r>
          </a:p>
          <a:p>
            <a:r>
              <a:rPr lang="en-US" b="1" dirty="0"/>
              <a:t>Spring 2023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41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  <a:p>
            <a:r>
              <a:rPr lang="en-US" dirty="0"/>
              <a:t>Relationship to MAC:</a:t>
            </a:r>
          </a:p>
          <a:p>
            <a:pPr lvl="1"/>
            <a:r>
              <a:rPr lang="en-US" dirty="0"/>
              <a:t>Some use it interchangeably</a:t>
            </a:r>
          </a:p>
          <a:p>
            <a:pPr lvl="1"/>
            <a:r>
              <a:rPr lang="en-US" dirty="0"/>
              <a:t>Some define parts of such a system as MAC (see next slide)</a:t>
            </a:r>
          </a:p>
          <a:p>
            <a:pPr lvl="1"/>
            <a:r>
              <a:rPr lang="en-US" dirty="0"/>
              <a:t>Anderson does not say the policy is MAC, but the controls that enforce it are</a:t>
            </a:r>
          </a:p>
          <a:p>
            <a:pPr lvl="1"/>
            <a:r>
              <a:rPr lang="en-US" b="1" i="1" dirty="0"/>
              <a:t>I prefer Anderson’s formulation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Three protection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pPr lvl="1"/>
            <a:r>
              <a:rPr lang="en-US" dirty="0"/>
              <a:t>Discretionary Access Controls </a:t>
            </a:r>
            <a:r>
              <a:rPr lang="en-US" b="1" i="1" dirty="0"/>
              <a:t>within the 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Read Up/No Write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736C-D504-8313-CB48-B24AF0225AFA}"/>
              </a:ext>
            </a:extLst>
          </p:cNvPr>
          <p:cNvSpPr/>
          <p:nvPr/>
        </p:nvSpPr>
        <p:spPr>
          <a:xfrm>
            <a:off x="1143000" y="3048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A361-18C2-CE78-8B0F-7D1170E6B581}"/>
              </a:ext>
            </a:extLst>
          </p:cNvPr>
          <p:cNvSpPr/>
          <p:nvPr/>
        </p:nvSpPr>
        <p:spPr>
          <a:xfrm>
            <a:off x="1143000" y="38401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83080-9C39-A6DA-F237-B4E9079EC26C}"/>
              </a:ext>
            </a:extLst>
          </p:cNvPr>
          <p:cNvSpPr/>
          <p:nvPr/>
        </p:nvSpPr>
        <p:spPr>
          <a:xfrm>
            <a:off x="1143000" y="46323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A65A31-11B6-340A-E0CB-C22564DC9CFA}"/>
              </a:ext>
            </a:extLst>
          </p:cNvPr>
          <p:cNvSpPr/>
          <p:nvPr/>
        </p:nvSpPr>
        <p:spPr>
          <a:xfrm rot="16200000">
            <a:off x="4439412" y="37139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5548B8-CF98-F965-71E4-48341A95B536}"/>
              </a:ext>
            </a:extLst>
          </p:cNvPr>
          <p:cNvSpPr/>
          <p:nvPr/>
        </p:nvSpPr>
        <p:spPr>
          <a:xfrm rot="5400000">
            <a:off x="4058412" y="41391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5297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as a Model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lvl="1"/>
            <a:r>
              <a:rPr lang="en-US" sz="2400" dirty="0"/>
              <a:t>BLP is a well defined security policy</a:t>
            </a:r>
          </a:p>
          <a:p>
            <a:pPr lvl="1"/>
            <a:r>
              <a:rPr lang="en-US" sz="2400" dirty="0"/>
              <a:t>So… is a system with BLP </a:t>
            </a:r>
            <a:r>
              <a:rPr lang="en-US" sz="2400" b="1" i="1" dirty="0"/>
              <a:t>secure?</a:t>
            </a:r>
            <a:endParaRPr lang="en-US" sz="2400" dirty="0"/>
          </a:p>
          <a:p>
            <a:pPr lvl="1"/>
            <a:r>
              <a:rPr lang="en-US" sz="2400" dirty="0"/>
              <a:t>BLP itself is relatively easy to understand and enforce, </a:t>
            </a:r>
            <a:r>
              <a:rPr lang="en-US" sz="2400" b="1" i="1" dirty="0"/>
              <a:t>BUT:</a:t>
            </a:r>
            <a:endParaRPr lang="en-US" sz="2400" dirty="0"/>
          </a:p>
          <a:p>
            <a:pPr lvl="2"/>
            <a:r>
              <a:rPr lang="en-US" sz="2000" b="1" dirty="0"/>
              <a:t>Is it the </a:t>
            </a:r>
            <a:r>
              <a:rPr lang="en-US" sz="2000" b="1" u="sng" dirty="0"/>
              <a:t>right</a:t>
            </a:r>
            <a:r>
              <a:rPr lang="en-US" sz="2000" b="1" dirty="0"/>
              <a:t> security policy?</a:t>
            </a:r>
          </a:p>
          <a:p>
            <a:pPr lvl="2"/>
            <a:r>
              <a:rPr lang="en-US" sz="2000" b="1" dirty="0"/>
              <a:t>Is it going to work </a:t>
            </a:r>
            <a:r>
              <a:rPr lang="en-US" sz="2000" b="1" u="sng" dirty="0"/>
              <a:t>at the edges</a:t>
            </a:r>
            <a:r>
              <a:rPr lang="en-US" sz="2000" b="1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2ED5-A9A6-B34C-3D4D-30BEC1E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#1: Declassifying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87F0-3617-BD93-55B7-16D89BC496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What if we </a:t>
            </a:r>
            <a:r>
              <a:rPr lang="en-US" sz="2400" b="1" i="1" dirty="0"/>
              <a:t>do</a:t>
            </a:r>
            <a:r>
              <a:rPr lang="en-US" sz="2400" dirty="0"/>
              <a:t> want to write data down?</a:t>
            </a:r>
          </a:p>
          <a:p>
            <a:pPr lvl="1"/>
            <a:r>
              <a:rPr lang="en-US" sz="2400" dirty="0"/>
              <a:t>Original BLP “gets around” this by having trusted subjects</a:t>
            </a:r>
          </a:p>
          <a:p>
            <a:pPr lvl="1"/>
            <a:r>
              <a:rPr lang="en-US" sz="2400" dirty="0"/>
              <a:t>The NWD policy only applies to </a:t>
            </a:r>
            <a:r>
              <a:rPr lang="en-US" sz="2400" b="1" i="1" dirty="0"/>
              <a:t>untrusted </a:t>
            </a:r>
            <a:r>
              <a:rPr lang="en-US" sz="2400" dirty="0"/>
              <a:t>subjects</a:t>
            </a:r>
          </a:p>
          <a:p>
            <a:pPr lvl="1"/>
            <a:r>
              <a:rPr lang="en-US" sz="2400" dirty="0"/>
              <a:t>But there is no definition for trusted/untrusted</a:t>
            </a:r>
          </a:p>
          <a:p>
            <a:pPr lvl="1"/>
            <a:r>
              <a:rPr lang="en-US" sz="2400" dirty="0"/>
              <a:t>Trusted subjects introduce </a:t>
            </a:r>
            <a:r>
              <a:rPr lang="en-US" sz="2400" b="1" i="1" dirty="0"/>
              <a:t>two</a:t>
            </a:r>
            <a:r>
              <a:rPr lang="en-US" sz="2400" dirty="0"/>
              <a:t> risks:</a:t>
            </a:r>
          </a:p>
          <a:p>
            <a:pPr lvl="2"/>
            <a:r>
              <a:rPr lang="en-US" sz="2000" dirty="0"/>
              <a:t>Risks for any trusted subject</a:t>
            </a:r>
          </a:p>
          <a:p>
            <a:pPr lvl="2"/>
            <a:r>
              <a:rPr lang="en-US" sz="2000" dirty="0"/>
              <a:t>Risks that designers will make too many subjects trusted</a:t>
            </a:r>
          </a:p>
          <a:p>
            <a:pPr lvl="1"/>
            <a:r>
              <a:rPr lang="en-US" sz="2400" dirty="0"/>
              <a:t>Other solutions: security officer, additional policy,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76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#2: Creation of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Model does not say how to create data, subjects, or labels</a:t>
            </a:r>
          </a:p>
          <a:p>
            <a:pPr lvl="1"/>
            <a:r>
              <a:rPr lang="en-US" sz="2400" dirty="0"/>
              <a:t>Described by the creators of BLP, but not part of the model</a:t>
            </a:r>
          </a:p>
          <a:p>
            <a:pPr lvl="1"/>
            <a:r>
              <a:rPr lang="en-US" sz="2400" dirty="0"/>
              <a:t>Common solutions are data created by subject at same level</a:t>
            </a:r>
          </a:p>
          <a:p>
            <a:pPr lvl="1"/>
            <a:r>
              <a:rPr lang="en-US" sz="2400" dirty="0"/>
              <a:t>But how do subjects get their level?</a:t>
            </a:r>
          </a:p>
        </p:txBody>
      </p:sp>
    </p:spTree>
    <p:extLst>
      <p:ext uri="{BB962C8B-B14F-4D97-AF65-F5344CB8AC3E}">
        <p14:creationId xmlns:p14="http://schemas.microsoft.com/office/powerpoint/2010/main" val="331214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Additional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pPr lvl="1"/>
            <a:r>
              <a:rPr lang="en-US" sz="2400" b="1" dirty="0"/>
              <a:t>Strong tranquility</a:t>
            </a:r>
            <a:r>
              <a:rPr lang="en-US" sz="2400" dirty="0"/>
              <a:t>: security labels never change during operation</a:t>
            </a:r>
          </a:p>
          <a:p>
            <a:pPr lvl="2"/>
            <a:r>
              <a:rPr lang="en-US" sz="2000" dirty="0"/>
              <a:t>Example: put system into offline state to make changes</a:t>
            </a:r>
          </a:p>
          <a:p>
            <a:pPr lvl="1"/>
            <a:r>
              <a:rPr lang="en-US" sz="2400" b="1" dirty="0"/>
              <a:t>Weak tranquility</a:t>
            </a:r>
            <a:r>
              <a:rPr lang="en-US" sz="2400" dirty="0"/>
              <a:t>: labels never change in a way that violates security policy</a:t>
            </a:r>
          </a:p>
          <a:p>
            <a:pPr lvl="2"/>
            <a:r>
              <a:rPr lang="en-US" sz="1800" dirty="0"/>
              <a:t>As subject accesses info that is higher, their level increases</a:t>
            </a:r>
          </a:p>
          <a:p>
            <a:pPr lvl="2"/>
            <a:r>
              <a:rPr lang="en-US" sz="1800" dirty="0"/>
              <a:t>At any given time, the NWD policy is enforced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#3: Data Doesn’t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The model can “work too well.”</a:t>
            </a:r>
          </a:p>
          <a:p>
            <a:pPr lvl="1"/>
            <a:r>
              <a:rPr lang="en-US" sz="2400" dirty="0"/>
              <a:t>Data becomes compartmentalized</a:t>
            </a:r>
          </a:p>
          <a:p>
            <a:pPr lvl="1"/>
            <a:r>
              <a:rPr lang="en-US" sz="2400" dirty="0"/>
              <a:t>Data flows upward, duplication, etc., etc., etc.</a:t>
            </a:r>
          </a:p>
          <a:p>
            <a:pPr lvl="1"/>
            <a:r>
              <a:rPr lang="en-US" sz="2400" dirty="0"/>
              <a:t>In other words, sometimes even working “right” is “wrong”</a:t>
            </a:r>
          </a:p>
        </p:txBody>
      </p:sp>
    </p:spTree>
    <p:extLst>
      <p:ext uri="{BB962C8B-B14F-4D97-AF65-F5344CB8AC3E}">
        <p14:creationId xmlns:p14="http://schemas.microsoft.com/office/powerpoint/2010/main" val="380756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50CF8-1A21-D766-064B-11F3CFEF3252}"/>
              </a:ext>
            </a:extLst>
          </p:cNvPr>
          <p:cNvSpPr/>
          <p:nvPr/>
        </p:nvSpPr>
        <p:spPr>
          <a:xfrm>
            <a:off x="1905000" y="39624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EF6F-7066-216D-A16D-39C67FFCA806}"/>
              </a:ext>
            </a:extLst>
          </p:cNvPr>
          <p:cNvSpPr/>
          <p:nvPr/>
        </p:nvSpPr>
        <p:spPr>
          <a:xfrm>
            <a:off x="1905000" y="47545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CC695-A9F9-E57D-DDC6-68A90F287DD5}"/>
              </a:ext>
            </a:extLst>
          </p:cNvPr>
          <p:cNvSpPr/>
          <p:nvPr/>
        </p:nvSpPr>
        <p:spPr>
          <a:xfrm>
            <a:off x="1905000" y="55467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8EAD7B-7B8C-EFBB-ED5B-E87405D1A02A}"/>
              </a:ext>
            </a:extLst>
          </p:cNvPr>
          <p:cNvSpPr/>
          <p:nvPr/>
        </p:nvSpPr>
        <p:spPr>
          <a:xfrm rot="5400000">
            <a:off x="5201412" y="46283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4A21A-A6E3-6F58-B61C-F6F2440C99B0}"/>
              </a:ext>
            </a:extLst>
          </p:cNvPr>
          <p:cNvSpPr/>
          <p:nvPr/>
        </p:nvSpPr>
        <p:spPr>
          <a:xfrm rot="16200000">
            <a:off x="4820412" y="50535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D73-D1A0-5432-DBF8-EA87118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BLP or Biba?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20D-6E59-90DF-ED10-6C92423273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BLP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confidentiality</a:t>
            </a:r>
          </a:p>
          <a:p>
            <a:pPr lvl="1"/>
            <a:r>
              <a:rPr lang="en-US" sz="2400" dirty="0"/>
              <a:t>Biba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integrity</a:t>
            </a:r>
            <a:endParaRPr lang="en-US" sz="2400" dirty="0"/>
          </a:p>
          <a:p>
            <a:pPr lvl="1"/>
            <a:r>
              <a:rPr lang="en-US" sz="2400" dirty="0"/>
              <a:t>Obviously, picking the </a:t>
            </a:r>
            <a:r>
              <a:rPr lang="en-US" sz="2400" b="1" i="1" dirty="0"/>
              <a:t>right</a:t>
            </a:r>
            <a:r>
              <a:rPr lang="en-US" sz="2400" dirty="0"/>
              <a:t> model for a system is crucial</a:t>
            </a:r>
          </a:p>
          <a:p>
            <a:pPr lvl="1"/>
            <a:r>
              <a:rPr lang="en-US" sz="2400" dirty="0"/>
              <a:t>Remember: many systems fail because the designers </a:t>
            </a:r>
            <a:r>
              <a:rPr lang="en-US" sz="2400" b="1" i="1" dirty="0"/>
              <a:t>protect the wrong things</a:t>
            </a:r>
            <a:r>
              <a:rPr lang="en-US" sz="2400" dirty="0"/>
              <a:t> or protect the right things but </a:t>
            </a:r>
            <a:r>
              <a:rPr lang="en-US" sz="2400" b="1" i="1" dirty="0"/>
              <a:t>in the wrong way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8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Domain and Type Enforcement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DTE assigns a “type” to data objects (e.g., files)</a:t>
            </a:r>
          </a:p>
          <a:p>
            <a:pPr lvl="1"/>
            <a:r>
              <a:rPr lang="en-US" sz="2400" dirty="0"/>
              <a:t>DTE assigns a “domain” to subjects (e.g., user processes)</a:t>
            </a:r>
          </a:p>
          <a:p>
            <a:pPr lvl="1"/>
            <a:r>
              <a:rPr lang="en-US" sz="2400" dirty="0"/>
              <a:t>Rules for domain-to-domain and domain-to-type</a:t>
            </a:r>
          </a:p>
          <a:p>
            <a:pPr lvl="1"/>
            <a:r>
              <a:rPr lang="en-US" sz="2400" dirty="0"/>
              <a:t>Used in SE-Linux and Android</a:t>
            </a:r>
          </a:p>
          <a:p>
            <a:pPr lvl="1"/>
            <a:r>
              <a:rPr lang="en-US" sz="2400" dirty="0"/>
              <a:t>Powerful, but can be complicated/hard to use</a:t>
            </a:r>
          </a:p>
          <a:p>
            <a:pPr lvl="1"/>
            <a:r>
              <a:rPr lang="en-US" sz="2400" dirty="0"/>
              <a:t>Perhaps not a real model, but a </a:t>
            </a:r>
            <a:r>
              <a:rPr lang="en-US" sz="2400" b="1" i="1" dirty="0"/>
              <a:t>model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79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RBAC is widely used commercially</a:t>
            </a:r>
          </a:p>
          <a:p>
            <a:pPr lvl="1"/>
            <a:r>
              <a:rPr lang="en-US" sz="2400" dirty="0"/>
              <a:t>Each user of the system has one or more roles</a:t>
            </a:r>
          </a:p>
          <a:p>
            <a:pPr lvl="1"/>
            <a:r>
              <a:rPr lang="en-US" sz="2400" dirty="0"/>
              <a:t>Each role has various permissions (can be MAC or DAC)</a:t>
            </a:r>
          </a:p>
          <a:p>
            <a:pPr lvl="1"/>
            <a:r>
              <a:rPr lang="en-US" sz="2400" dirty="0"/>
              <a:t>Each role’s permissions should be specific/limited</a:t>
            </a:r>
          </a:p>
          <a:p>
            <a:pPr lvl="1"/>
            <a:r>
              <a:rPr lang="en-US" sz="2400" dirty="0"/>
              <a:t>User may switch roles as needed</a:t>
            </a:r>
          </a:p>
          <a:p>
            <a:pPr lvl="1"/>
            <a:r>
              <a:rPr lang="en-US" sz="2400" dirty="0"/>
              <a:t>Problems include role-creep, data rot, etc.</a:t>
            </a:r>
          </a:p>
        </p:txBody>
      </p:sp>
    </p:spTree>
    <p:extLst>
      <p:ext uri="{BB962C8B-B14F-4D97-AF65-F5344CB8AC3E}">
        <p14:creationId xmlns:p14="http://schemas.microsoft.com/office/powerpoint/2010/main" val="422085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ABAC includes all of RBAC but adds additional information</a:t>
            </a:r>
          </a:p>
          <a:p>
            <a:pPr lvl="1"/>
            <a:r>
              <a:rPr lang="en-US" sz="2400" dirty="0"/>
              <a:t>ABAC also includes attributes: time of day, device, etc.</a:t>
            </a:r>
          </a:p>
          <a:p>
            <a:pPr lvl="1"/>
            <a:r>
              <a:rPr lang="en-US" sz="2400" dirty="0"/>
              <a:t>ABAC is seen as being exceptionally expressive</a:t>
            </a:r>
          </a:p>
          <a:p>
            <a:pPr lvl="1"/>
            <a:r>
              <a:rPr lang="en-US" sz="2400" dirty="0"/>
              <a:t>Like DTE, can be very complicated and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168097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774-CAEC-20BF-B45E-33F5732F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BB19-336D-8978-EC1C-2B0397C3F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Least privilege</a:t>
            </a:r>
          </a:p>
          <a:p>
            <a:pPr lvl="1"/>
            <a:r>
              <a:rPr lang="en-US" sz="2400" dirty="0"/>
              <a:t>Separation of duties/concerns</a:t>
            </a:r>
          </a:p>
          <a:p>
            <a:pPr lvl="1"/>
            <a:r>
              <a:rPr lang="en-US" sz="2400" dirty="0"/>
              <a:t>Accountability/Auditability</a:t>
            </a:r>
          </a:p>
          <a:p>
            <a:pPr lvl="1"/>
            <a:r>
              <a:rPr lang="en-US" sz="2400" dirty="0"/>
              <a:t>“Conditional” Access</a:t>
            </a:r>
          </a:p>
        </p:txBody>
      </p:sp>
    </p:spTree>
    <p:extLst>
      <p:ext uri="{BB962C8B-B14F-4D97-AF65-F5344CB8AC3E}">
        <p14:creationId xmlns:p14="http://schemas.microsoft.com/office/powerpoint/2010/main" val="22055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EB4-8ADE-1D4F-7B6F-3ED61B23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Access Controls are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4F05-2A2F-946D-CE9A-D8609A6EAE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lvl="1"/>
            <a:r>
              <a:rPr lang="en-US" sz="2800" dirty="0"/>
              <a:t>Hard to model all usage</a:t>
            </a:r>
          </a:p>
          <a:p>
            <a:pPr lvl="1"/>
            <a:r>
              <a:rPr lang="en-US" sz="2800" dirty="0"/>
              <a:t>For example “Side Channels”</a:t>
            </a:r>
          </a:p>
          <a:p>
            <a:pPr lvl="1"/>
            <a:r>
              <a:rPr lang="en-US" sz="2800" dirty="0"/>
              <a:t>Another example “Inference Controls”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8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is </a:t>
            </a:r>
            <a:r>
              <a:rPr lang="en-US" b="1" i="1" dirty="0"/>
              <a:t>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Generic platitude statements</a:t>
            </a:r>
          </a:p>
          <a:p>
            <a:pPr lvl="1"/>
            <a:r>
              <a:rPr lang="en-US" sz="3200" dirty="0"/>
              <a:t>Butt-covering for legal/regulation</a:t>
            </a:r>
          </a:p>
          <a:p>
            <a:pPr lvl="1"/>
            <a:r>
              <a:rPr lang="en-US" sz="3200" dirty="0"/>
              <a:t>Aspirational, motivational,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92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</a:t>
            </a:r>
            <a:r>
              <a:rPr lang="en-US" b="1" i="1" dirty="0"/>
              <a:t>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Specific, testable properties </a:t>
            </a:r>
          </a:p>
          <a:p>
            <a:pPr lvl="1"/>
            <a:r>
              <a:rPr lang="en-US" sz="3200" dirty="0"/>
              <a:t>A strategy for security</a:t>
            </a:r>
          </a:p>
          <a:p>
            <a:pPr lvl="1"/>
            <a:r>
              <a:rPr lang="en-US" sz="3200" dirty="0"/>
              <a:t>Example:</a:t>
            </a:r>
          </a:p>
          <a:p>
            <a:pPr marL="201168" lvl="1" indent="0">
              <a:buNone/>
            </a:pPr>
            <a:endParaRPr lang="en-US" sz="3200" dirty="0"/>
          </a:p>
          <a:p>
            <a:pPr marL="201168" lvl="1" indent="0">
              <a:buNone/>
            </a:pPr>
            <a:r>
              <a:rPr lang="en-US" sz="3200" dirty="0"/>
              <a:t>“</a:t>
            </a:r>
            <a:r>
              <a:rPr lang="en-US" sz="3200" i="1" dirty="0"/>
              <a:t>All checks over $10,000 must be signed by two managers.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 Policy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I prefer “policy” for each statement</a:t>
            </a:r>
          </a:p>
          <a:p>
            <a:pPr lvl="1"/>
            <a:r>
              <a:rPr lang="en-US" sz="3200" dirty="0"/>
              <a:t>I prefer “policy model” for the combination</a:t>
            </a:r>
          </a:p>
          <a:p>
            <a:pPr lvl="1"/>
            <a:r>
              <a:rPr lang="en-US" sz="3200" dirty="0"/>
              <a:t>Anderson uses them interchangeably</a:t>
            </a:r>
          </a:p>
          <a:p>
            <a:pPr lvl="1"/>
            <a:r>
              <a:rPr lang="en-US" sz="3200" dirty="0"/>
              <a:t>There are other formulations</a:t>
            </a:r>
          </a:p>
        </p:txBody>
      </p:sp>
    </p:spTree>
    <p:extLst>
      <p:ext uri="{BB962C8B-B14F-4D97-AF65-F5344CB8AC3E}">
        <p14:creationId xmlns:p14="http://schemas.microsoft.com/office/powerpoint/2010/main" val="17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Policy (model) is the security strategy</a:t>
            </a:r>
          </a:p>
          <a:p>
            <a:pPr lvl="1"/>
            <a:r>
              <a:rPr lang="en-US" sz="3200" dirty="0"/>
              <a:t>Testable security statements</a:t>
            </a:r>
          </a:p>
          <a:p>
            <a:pPr lvl="1"/>
            <a:r>
              <a:rPr lang="en-US" sz="3200" b="1" i="1" dirty="0"/>
              <a:t>Often an authorization model</a:t>
            </a:r>
            <a:endParaRPr lang="en-US" sz="3200" dirty="0"/>
          </a:p>
          <a:p>
            <a:pPr lvl="1"/>
            <a:r>
              <a:rPr lang="en-US" sz="3200" dirty="0"/>
              <a:t>(Policy defines what is authorized)</a:t>
            </a:r>
          </a:p>
        </p:txBody>
      </p:sp>
    </p:spTree>
    <p:extLst>
      <p:ext uri="{BB962C8B-B14F-4D97-AF65-F5344CB8AC3E}">
        <p14:creationId xmlns:p14="http://schemas.microsoft.com/office/powerpoint/2010/main" val="162801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4691-BDAB-6151-619E-460BCC3B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Policy Does/Does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4829-6975-4E61-129B-FF87BAFA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i="1" dirty="0"/>
              <a:t>Defines</a:t>
            </a:r>
            <a:r>
              <a:rPr lang="en-US" sz="2800" dirty="0"/>
              <a:t> a way of measuring/testing security</a:t>
            </a:r>
          </a:p>
          <a:p>
            <a:pPr lvl="1"/>
            <a:r>
              <a:rPr lang="en-US" sz="2800" dirty="0"/>
              <a:t>See previous “signed by 2 managers” example</a:t>
            </a:r>
          </a:p>
          <a:p>
            <a:pPr lvl="1"/>
            <a:r>
              <a:rPr lang="en-US" sz="2800" dirty="0"/>
              <a:t>Does </a:t>
            </a:r>
            <a:r>
              <a:rPr lang="en-US" sz="2800" b="1" i="1" dirty="0"/>
              <a:t>not</a:t>
            </a:r>
            <a:r>
              <a:rPr lang="en-US" sz="2800" dirty="0"/>
              <a:t> prevent “something bad happening”</a:t>
            </a:r>
          </a:p>
          <a:p>
            <a:pPr lvl="1"/>
            <a:r>
              <a:rPr lang="en-US" sz="2800" dirty="0"/>
              <a:t>Is </a:t>
            </a:r>
            <a:r>
              <a:rPr lang="en-US" sz="2800" b="1" i="1" dirty="0"/>
              <a:t>not</a:t>
            </a:r>
            <a:r>
              <a:rPr lang="en-US" sz="2800" dirty="0"/>
              <a:t> guaranteed to be “right”</a:t>
            </a:r>
          </a:p>
          <a:p>
            <a:pPr lvl="1"/>
            <a:r>
              <a:rPr lang="en-US" sz="2800" dirty="0"/>
              <a:t>If policy is right, bad things </a:t>
            </a:r>
            <a:r>
              <a:rPr lang="en-US" sz="2800" b="1" i="1" dirty="0"/>
              <a:t>can</a:t>
            </a:r>
            <a:r>
              <a:rPr lang="en-US" sz="2800" dirty="0"/>
              <a:t> happen</a:t>
            </a:r>
          </a:p>
          <a:p>
            <a:pPr lvl="1"/>
            <a:r>
              <a:rPr lang="en-US" sz="2800" dirty="0"/>
              <a:t>If policy is wrong, bad things </a:t>
            </a:r>
            <a:r>
              <a:rPr lang="en-US" sz="2800" b="1" i="1" dirty="0"/>
              <a:t>will</a:t>
            </a:r>
            <a:r>
              <a:rPr lang="en-US" sz="2800" dirty="0"/>
              <a:t> happen</a:t>
            </a:r>
          </a:p>
        </p:txBody>
      </p:sp>
    </p:spTree>
    <p:extLst>
      <p:ext uri="{BB962C8B-B14F-4D97-AF65-F5344CB8AC3E}">
        <p14:creationId xmlns:p14="http://schemas.microsoft.com/office/powerpoint/2010/main" val="147554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DE98-8481-25BD-8687-5DEF6D9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C655-F25E-4A2B-4FD2-31AFC8A1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Nothing here is </a:t>
            </a:r>
            <a:r>
              <a:rPr lang="en-US" sz="2800" b="1" i="1" dirty="0"/>
              <a:t>implementation</a:t>
            </a:r>
            <a:endParaRPr lang="en-US" sz="2800" dirty="0"/>
          </a:p>
          <a:p>
            <a:pPr lvl="1"/>
            <a:r>
              <a:rPr lang="en-US" sz="2800" dirty="0"/>
              <a:t>There are still conceptual components:</a:t>
            </a:r>
          </a:p>
          <a:p>
            <a:pPr lvl="2"/>
            <a:r>
              <a:rPr lang="en-US" sz="2000" b="1" i="1" dirty="0"/>
              <a:t>Permission Models</a:t>
            </a:r>
          </a:p>
          <a:p>
            <a:pPr lvl="2"/>
            <a:r>
              <a:rPr lang="en-US" sz="2000" b="1" i="1" dirty="0"/>
              <a:t>User Models</a:t>
            </a:r>
          </a:p>
          <a:p>
            <a:pPr lvl="2"/>
            <a:r>
              <a:rPr lang="en-US" sz="2000" b="1" i="1" dirty="0"/>
              <a:t>Data Models</a:t>
            </a:r>
          </a:p>
          <a:p>
            <a:pPr lvl="2"/>
            <a:r>
              <a:rPr lang="en-US" sz="2000" b="1" i="1" dirty="0"/>
              <a:t>Enforcement Models</a:t>
            </a:r>
          </a:p>
          <a:p>
            <a:pPr lvl="2"/>
            <a:r>
              <a:rPr lang="en-US" sz="2000" b="1" i="1" dirty="0"/>
              <a:t>Objectives</a:t>
            </a:r>
          </a:p>
          <a:p>
            <a:pPr lvl="2"/>
            <a:endParaRPr lang="en-US" sz="2000" b="1" i="1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874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1212</Words>
  <Application>Microsoft Office PowerPoint</Application>
  <PresentationFormat>On-screen Show (4:3)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Authorization</vt:lpstr>
      <vt:lpstr>Authentication/Authorization</vt:lpstr>
      <vt:lpstr>A Framework</vt:lpstr>
      <vt:lpstr>What a Security Policy is NOT</vt:lpstr>
      <vt:lpstr>What a Security Policy IS</vt:lpstr>
      <vt:lpstr>Policy vs Policy Model</vt:lpstr>
      <vt:lpstr>Policy and Authorization</vt:lpstr>
      <vt:lpstr>What Policy Does/Does Not</vt:lpstr>
      <vt:lpstr>Conceptual Building Blocks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No Read Up/No Write Down</vt:lpstr>
      <vt:lpstr>BLP as a Model Security Policy</vt:lpstr>
      <vt:lpstr>BLP Edge #1: Declassifying Data</vt:lpstr>
      <vt:lpstr>BLP Edge #2: Creation of labels</vt:lpstr>
      <vt:lpstr>Example of Additional Policy</vt:lpstr>
      <vt:lpstr>BLP Edge #3: Data Doesn’t Flow</vt:lpstr>
      <vt:lpstr>Biba model</vt:lpstr>
      <vt:lpstr>Why BLP or Biba?</vt:lpstr>
      <vt:lpstr>Domain and Type Enforcement</vt:lpstr>
      <vt:lpstr>Role-Based Access Controls</vt:lpstr>
      <vt:lpstr>Attribute-Based Access Controls</vt:lpstr>
      <vt:lpstr>Access Control Principles</vt:lpstr>
      <vt:lpstr>Why Access Controls are Hard</vt:lpstr>
      <vt:lpstr>Inference</vt:lpstr>
      <vt:lpstr>Inference Control</vt:lpstr>
      <vt:lpstr>Query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6</cp:revision>
  <dcterms:created xsi:type="dcterms:W3CDTF">2020-09-02T18:48:34Z</dcterms:created>
  <dcterms:modified xsi:type="dcterms:W3CDTF">2023-02-20T22:33:14Z</dcterms:modified>
</cp:coreProperties>
</file>