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88" r:id="rId3"/>
    <p:sldId id="317" r:id="rId4"/>
    <p:sldId id="320" r:id="rId5"/>
    <p:sldId id="354" r:id="rId6"/>
    <p:sldId id="355" r:id="rId7"/>
    <p:sldId id="356" r:id="rId8"/>
    <p:sldId id="357" r:id="rId9"/>
    <p:sldId id="358" r:id="rId10"/>
    <p:sldId id="359" r:id="rId11"/>
    <p:sldId id="366" r:id="rId12"/>
    <p:sldId id="360" r:id="rId13"/>
    <p:sldId id="361" r:id="rId14"/>
    <p:sldId id="362" r:id="rId15"/>
    <p:sldId id="318" r:id="rId16"/>
    <p:sldId id="319" r:id="rId17"/>
    <p:sldId id="347" r:id="rId18"/>
    <p:sldId id="329" r:id="rId19"/>
    <p:sldId id="367" r:id="rId20"/>
    <p:sldId id="328" r:id="rId21"/>
    <p:sldId id="364" r:id="rId22"/>
    <p:sldId id="339" r:id="rId23"/>
    <p:sldId id="338" r:id="rId24"/>
    <p:sldId id="353" r:id="rId25"/>
    <p:sldId id="336" r:id="rId26"/>
    <p:sldId id="351" r:id="rId27"/>
    <p:sldId id="352" r:id="rId28"/>
    <p:sldId id="335" r:id="rId29"/>
    <p:sldId id="341" r:id="rId30"/>
    <p:sldId id="348" r:id="rId31"/>
    <p:sldId id="349" r:id="rId32"/>
    <p:sldId id="350" r:id="rId33"/>
    <p:sldId id="342" r:id="rId34"/>
    <p:sldId id="344" r:id="rId35"/>
    <p:sldId id="368" r:id="rId36"/>
    <p:sldId id="259" r:id="rId37"/>
    <p:sldId id="260" r:id="rId38"/>
    <p:sldId id="287" r:id="rId39"/>
    <p:sldId id="257" r:id="rId40"/>
    <p:sldId id="261" r:id="rId41"/>
    <p:sldId id="264" r:id="rId42"/>
    <p:sldId id="265" r:id="rId43"/>
    <p:sldId id="262" r:id="rId44"/>
    <p:sldId id="263" r:id="rId45"/>
    <p:sldId id="266" r:id="rId46"/>
    <p:sldId id="269" r:id="rId47"/>
    <p:sldId id="268" r:id="rId48"/>
    <p:sldId id="271" r:id="rId49"/>
    <p:sldId id="272" r:id="rId50"/>
    <p:sldId id="267" r:id="rId51"/>
    <p:sldId id="270" r:id="rId52"/>
    <p:sldId id="273" r:id="rId53"/>
    <p:sldId id="345" r:id="rId54"/>
    <p:sldId id="36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0" autoAdjust="0"/>
    <p:restoredTop sz="94351" autoAdjust="0"/>
  </p:normalViewPr>
  <p:slideViewPr>
    <p:cSldViewPr>
      <p:cViewPr varScale="1">
        <p:scale>
          <a:sx n="129" d="100"/>
          <a:sy n="129" d="100"/>
        </p:scale>
        <p:origin x="160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CB03EA0-2F37-4F62-93D1-61BCD1BEDED7}" type="datetimeFigureOut">
              <a:rPr lang="en-US" smtClean="0"/>
              <a:t>1/22/2024</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33796840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92145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58512723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5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60038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755765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41092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10790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158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19952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100842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6CB03EA0-2F37-4F62-93D1-61BCD1BEDED7}" type="datetimeFigureOut">
              <a:rPr lang="en-US" smtClean="0"/>
              <a:t>1/22/2024</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1057695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6CB03EA0-2F37-4F62-93D1-61BCD1BEDED7}" type="datetimeFigureOut">
              <a:rPr lang="en-US" smtClean="0"/>
              <a:t>1/22/2024</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35616714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Technology of </a:t>
            </a:r>
            <a:r>
              <a:rPr lang="en-US" sz="6600" dirty="0"/>
              <a:t>Cybersecurity</a:t>
            </a:r>
            <a:endParaRPr lang="en-US" dirty="0"/>
          </a:p>
        </p:txBody>
      </p:sp>
      <p:sp>
        <p:nvSpPr>
          <p:cNvPr id="3" name="Subtitle 2"/>
          <p:cNvSpPr>
            <a:spLocks noGrp="1"/>
          </p:cNvSpPr>
          <p:nvPr>
            <p:ph type="subTitle" idx="1"/>
          </p:nvPr>
        </p:nvSpPr>
        <p:spPr/>
        <p:txBody>
          <a:bodyPr>
            <a:noAutofit/>
          </a:bodyPr>
          <a:lstStyle/>
          <a:p>
            <a:r>
              <a:rPr lang="en-US" b="1" dirty="0"/>
              <a:t>UT LAW 396V</a:t>
            </a:r>
          </a:p>
          <a:p>
            <a:r>
              <a:rPr lang="en-US" b="1" dirty="0"/>
              <a:t>Spring 2024</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870B-7BA8-2193-3D36-5032FBFCB2A4}"/>
              </a:ext>
            </a:extLst>
          </p:cNvPr>
          <p:cNvSpPr>
            <a:spLocks noGrp="1"/>
          </p:cNvSpPr>
          <p:nvPr>
            <p:ph type="title"/>
          </p:nvPr>
        </p:nvSpPr>
        <p:spPr/>
        <p:txBody>
          <a:bodyPr/>
          <a:lstStyle/>
          <a:p>
            <a:r>
              <a:rPr lang="en-US" dirty="0"/>
              <a:t>This is a Technical Class</a:t>
            </a:r>
          </a:p>
        </p:txBody>
      </p:sp>
      <p:sp>
        <p:nvSpPr>
          <p:cNvPr id="3" name="Content Placeholder 2">
            <a:extLst>
              <a:ext uri="{FF2B5EF4-FFF2-40B4-BE49-F238E27FC236}">
                <a16:creationId xmlns:a16="http://schemas.microsoft.com/office/drawing/2014/main" id="{80CD6EF8-95F5-FC2C-A4AF-27B668824D1E}"/>
              </a:ext>
            </a:extLst>
          </p:cNvPr>
          <p:cNvSpPr>
            <a:spLocks noGrp="1"/>
          </p:cNvSpPr>
          <p:nvPr>
            <p:ph idx="1"/>
          </p:nvPr>
        </p:nvSpPr>
        <p:spPr/>
        <p:txBody>
          <a:bodyPr/>
          <a:lstStyle/>
          <a:p>
            <a:pPr marL="457200" indent="-457200">
              <a:buFont typeface="+mj-lt"/>
              <a:buAutoNum type="arabicPeriod"/>
            </a:pPr>
            <a:r>
              <a:rPr lang="en-US" dirty="0"/>
              <a:t>If you don’t think it’s technical, </a:t>
            </a:r>
            <a:r>
              <a:rPr lang="en-US" b="1" i="1" u="sng" dirty="0"/>
              <a:t>you don’t understand</a:t>
            </a:r>
            <a:endParaRPr lang="en-US" u="sng" dirty="0"/>
          </a:p>
          <a:p>
            <a:pPr marL="457200" indent="-457200">
              <a:buFont typeface="+mj-lt"/>
              <a:buAutoNum type="arabicPeriod"/>
            </a:pPr>
            <a:r>
              <a:rPr lang="en-US" dirty="0"/>
              <a:t>There are other policy classes. </a:t>
            </a:r>
            <a:r>
              <a:rPr lang="en-US" b="1" i="1" u="sng" dirty="0"/>
              <a:t>This is not one of them</a:t>
            </a:r>
            <a:r>
              <a:rPr lang="en-US" dirty="0"/>
              <a:t>.</a:t>
            </a:r>
          </a:p>
          <a:p>
            <a:pPr marL="457200" indent="-457200">
              <a:buFont typeface="+mj-lt"/>
              <a:buAutoNum type="arabicPeriod"/>
            </a:pPr>
            <a:r>
              <a:rPr lang="en-US" dirty="0"/>
              <a:t>I was asked to teach at technical class.</a:t>
            </a:r>
          </a:p>
        </p:txBody>
      </p:sp>
    </p:spTree>
    <p:extLst>
      <p:ext uri="{BB962C8B-B14F-4D97-AF65-F5344CB8AC3E}">
        <p14:creationId xmlns:p14="http://schemas.microsoft.com/office/powerpoint/2010/main" val="214668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870B-7BA8-2193-3D36-5032FBFCB2A4}"/>
              </a:ext>
            </a:extLst>
          </p:cNvPr>
          <p:cNvSpPr>
            <a:spLocks noGrp="1"/>
          </p:cNvSpPr>
          <p:nvPr>
            <p:ph type="title"/>
          </p:nvPr>
        </p:nvSpPr>
        <p:spPr>
          <a:xfrm>
            <a:off x="492919" y="499533"/>
            <a:ext cx="8346281" cy="1658198"/>
          </a:xfrm>
        </p:spPr>
        <p:txBody>
          <a:bodyPr/>
          <a:lstStyle/>
          <a:p>
            <a:r>
              <a:rPr lang="en-US" dirty="0"/>
              <a:t>…For Students with No Background</a:t>
            </a:r>
          </a:p>
        </p:txBody>
      </p:sp>
      <p:sp>
        <p:nvSpPr>
          <p:cNvPr id="3" name="Content Placeholder 2">
            <a:extLst>
              <a:ext uri="{FF2B5EF4-FFF2-40B4-BE49-F238E27FC236}">
                <a16:creationId xmlns:a16="http://schemas.microsoft.com/office/drawing/2014/main" id="{80CD6EF8-95F5-FC2C-A4AF-27B668824D1E}"/>
              </a:ext>
            </a:extLst>
          </p:cNvPr>
          <p:cNvSpPr>
            <a:spLocks noGrp="1"/>
          </p:cNvSpPr>
          <p:nvPr>
            <p:ph idx="1"/>
          </p:nvPr>
        </p:nvSpPr>
        <p:spPr/>
        <p:txBody>
          <a:bodyPr/>
          <a:lstStyle/>
          <a:p>
            <a:pPr marL="457200" indent="-457200">
              <a:buFont typeface="+mj-lt"/>
              <a:buAutoNum type="arabicPeriod"/>
            </a:pPr>
            <a:r>
              <a:rPr lang="en-US" dirty="0"/>
              <a:t>This is insanely hard to do</a:t>
            </a:r>
          </a:p>
          <a:p>
            <a:pPr marL="457200" indent="-457200">
              <a:buFont typeface="+mj-lt"/>
              <a:buAutoNum type="arabicPeriod"/>
            </a:pPr>
            <a:r>
              <a:rPr lang="en-US" dirty="0"/>
              <a:t>I have put in hundreds of hours trying to find ways to do it</a:t>
            </a:r>
          </a:p>
          <a:p>
            <a:pPr marL="457200" indent="-457200">
              <a:buFont typeface="+mj-lt"/>
              <a:buAutoNum type="arabicPeriod"/>
            </a:pPr>
            <a:r>
              <a:rPr lang="en-US" b="1" i="1" u="sng" dirty="0"/>
              <a:t>It works best when YOU work WITH me</a:t>
            </a:r>
          </a:p>
        </p:txBody>
      </p:sp>
    </p:spTree>
    <p:extLst>
      <p:ext uri="{BB962C8B-B14F-4D97-AF65-F5344CB8AC3E}">
        <p14:creationId xmlns:p14="http://schemas.microsoft.com/office/powerpoint/2010/main" val="97766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626B-FC50-171F-0683-1CE30B76BF1E}"/>
              </a:ext>
            </a:extLst>
          </p:cNvPr>
          <p:cNvSpPr>
            <a:spLocks noGrp="1"/>
          </p:cNvSpPr>
          <p:nvPr>
            <p:ph type="title"/>
          </p:nvPr>
        </p:nvSpPr>
        <p:spPr/>
        <p:txBody>
          <a:bodyPr/>
          <a:lstStyle/>
          <a:p>
            <a:r>
              <a:rPr lang="en-US" dirty="0"/>
              <a:t>Workload Feedback</a:t>
            </a:r>
          </a:p>
        </p:txBody>
      </p:sp>
      <p:pic>
        <p:nvPicPr>
          <p:cNvPr id="5" name="Picture 4">
            <a:extLst>
              <a:ext uri="{FF2B5EF4-FFF2-40B4-BE49-F238E27FC236}">
                <a16:creationId xmlns:a16="http://schemas.microsoft.com/office/drawing/2014/main" id="{B20439C1-C52A-1AB7-4C6C-77858457182C}"/>
              </a:ext>
            </a:extLst>
          </p:cNvPr>
          <p:cNvPicPr>
            <a:picLocks noChangeAspect="1"/>
          </p:cNvPicPr>
          <p:nvPr/>
        </p:nvPicPr>
        <p:blipFill>
          <a:blip r:embed="rId2"/>
          <a:stretch>
            <a:fillRect/>
          </a:stretch>
        </p:blipFill>
        <p:spPr>
          <a:xfrm>
            <a:off x="147918" y="1752600"/>
            <a:ext cx="8848164" cy="2667000"/>
          </a:xfrm>
          <a:prstGeom prst="rect">
            <a:avLst/>
          </a:prstGeom>
        </p:spPr>
      </p:pic>
      <p:pic>
        <p:nvPicPr>
          <p:cNvPr id="7" name="Picture 6">
            <a:extLst>
              <a:ext uri="{FF2B5EF4-FFF2-40B4-BE49-F238E27FC236}">
                <a16:creationId xmlns:a16="http://schemas.microsoft.com/office/drawing/2014/main" id="{5273B578-F83E-2144-E51A-423A45F812C9}"/>
              </a:ext>
            </a:extLst>
          </p:cNvPr>
          <p:cNvPicPr>
            <a:picLocks noChangeAspect="1"/>
          </p:cNvPicPr>
          <p:nvPr/>
        </p:nvPicPr>
        <p:blipFill>
          <a:blip r:embed="rId3"/>
          <a:stretch>
            <a:fillRect/>
          </a:stretch>
        </p:blipFill>
        <p:spPr>
          <a:xfrm>
            <a:off x="228601" y="4485333"/>
            <a:ext cx="8848164" cy="499624"/>
          </a:xfrm>
          <a:prstGeom prst="rect">
            <a:avLst/>
          </a:prstGeom>
        </p:spPr>
      </p:pic>
      <p:pic>
        <p:nvPicPr>
          <p:cNvPr id="9" name="Picture 8">
            <a:extLst>
              <a:ext uri="{FF2B5EF4-FFF2-40B4-BE49-F238E27FC236}">
                <a16:creationId xmlns:a16="http://schemas.microsoft.com/office/drawing/2014/main" id="{360D06C1-52B4-B907-0D71-74B972E18A39}"/>
              </a:ext>
            </a:extLst>
          </p:cNvPr>
          <p:cNvPicPr>
            <a:picLocks noChangeAspect="1"/>
          </p:cNvPicPr>
          <p:nvPr/>
        </p:nvPicPr>
        <p:blipFill>
          <a:blip r:embed="rId4"/>
          <a:stretch>
            <a:fillRect/>
          </a:stretch>
        </p:blipFill>
        <p:spPr>
          <a:xfrm>
            <a:off x="228601" y="5141086"/>
            <a:ext cx="8762999" cy="531581"/>
          </a:xfrm>
          <a:prstGeom prst="rect">
            <a:avLst/>
          </a:prstGeom>
        </p:spPr>
      </p:pic>
    </p:spTree>
    <p:extLst>
      <p:ext uri="{BB962C8B-B14F-4D97-AF65-F5344CB8AC3E}">
        <p14:creationId xmlns:p14="http://schemas.microsoft.com/office/powerpoint/2010/main" val="364080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533E-546A-D498-BD8D-9F795308FFD1}"/>
              </a:ext>
            </a:extLst>
          </p:cNvPr>
          <p:cNvSpPr>
            <a:spLocks noGrp="1"/>
          </p:cNvSpPr>
          <p:nvPr>
            <p:ph type="title"/>
          </p:nvPr>
        </p:nvSpPr>
        <p:spPr/>
        <p:txBody>
          <a:bodyPr/>
          <a:lstStyle/>
          <a:p>
            <a:r>
              <a:rPr lang="en-US" dirty="0"/>
              <a:t>No Good Deed Goes Unpunished</a:t>
            </a:r>
          </a:p>
        </p:txBody>
      </p:sp>
      <p:sp>
        <p:nvSpPr>
          <p:cNvPr id="3" name="Content Placeholder 2">
            <a:extLst>
              <a:ext uri="{FF2B5EF4-FFF2-40B4-BE49-F238E27FC236}">
                <a16:creationId xmlns:a16="http://schemas.microsoft.com/office/drawing/2014/main" id="{4E3E7B6E-76C9-43F0-30D7-8A176D176A3E}"/>
              </a:ext>
            </a:extLst>
          </p:cNvPr>
          <p:cNvSpPr>
            <a:spLocks noGrp="1"/>
          </p:cNvSpPr>
          <p:nvPr>
            <p:ph idx="1"/>
          </p:nvPr>
        </p:nvSpPr>
        <p:spPr/>
        <p:txBody>
          <a:bodyPr/>
          <a:lstStyle/>
          <a:p>
            <a:r>
              <a:rPr lang="en-US" dirty="0"/>
              <a:t>This class was not originally pass/fail</a:t>
            </a:r>
          </a:p>
          <a:p>
            <a:r>
              <a:rPr lang="en-US" dirty="0"/>
              <a:t>But I felt the curve was unfair for material that was new</a:t>
            </a:r>
          </a:p>
          <a:p>
            <a:r>
              <a:rPr lang="en-US" dirty="0"/>
              <a:t>We switched to pass/fail to not mess with grades</a:t>
            </a:r>
          </a:p>
          <a:p>
            <a:r>
              <a:rPr lang="en-US" dirty="0"/>
              <a:t>But the workload remains the same</a:t>
            </a:r>
          </a:p>
          <a:p>
            <a:r>
              <a:rPr lang="en-US" dirty="0"/>
              <a:t>Any questions?</a:t>
            </a:r>
          </a:p>
        </p:txBody>
      </p:sp>
    </p:spTree>
    <p:extLst>
      <p:ext uri="{BB962C8B-B14F-4D97-AF65-F5344CB8AC3E}">
        <p14:creationId xmlns:p14="http://schemas.microsoft.com/office/powerpoint/2010/main" val="23266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94A5-4DF0-BEB4-95EF-CD8541EE253C}"/>
              </a:ext>
            </a:extLst>
          </p:cNvPr>
          <p:cNvSpPr>
            <a:spLocks noGrp="1"/>
          </p:cNvSpPr>
          <p:nvPr>
            <p:ph type="title"/>
          </p:nvPr>
        </p:nvSpPr>
        <p:spPr/>
        <p:txBody>
          <a:bodyPr/>
          <a:lstStyle/>
          <a:p>
            <a:r>
              <a:rPr lang="en-US" dirty="0"/>
              <a:t>Please Don’t Whine at the End</a:t>
            </a:r>
          </a:p>
        </p:txBody>
      </p:sp>
      <p:sp>
        <p:nvSpPr>
          <p:cNvPr id="3" name="Content Placeholder 2">
            <a:extLst>
              <a:ext uri="{FF2B5EF4-FFF2-40B4-BE49-F238E27FC236}">
                <a16:creationId xmlns:a16="http://schemas.microsoft.com/office/drawing/2014/main" id="{179DDB12-D872-B412-2737-A6012A08ED18}"/>
              </a:ext>
            </a:extLst>
          </p:cNvPr>
          <p:cNvSpPr>
            <a:spLocks noGrp="1"/>
          </p:cNvSpPr>
          <p:nvPr>
            <p:ph idx="1"/>
          </p:nvPr>
        </p:nvSpPr>
        <p:spPr/>
        <p:txBody>
          <a:bodyPr/>
          <a:lstStyle/>
          <a:p>
            <a:r>
              <a:rPr lang="en-US" dirty="0"/>
              <a:t>I am very approachable</a:t>
            </a:r>
          </a:p>
          <a:p>
            <a:r>
              <a:rPr lang="en-US" dirty="0"/>
              <a:t>I never retaliate</a:t>
            </a:r>
          </a:p>
          <a:p>
            <a:r>
              <a:rPr lang="en-US" dirty="0"/>
              <a:t>I really want students to learn</a:t>
            </a:r>
          </a:p>
          <a:p>
            <a:r>
              <a:rPr lang="en-US" dirty="0"/>
              <a:t>I teach part time because I love teaching</a:t>
            </a:r>
          </a:p>
          <a:p>
            <a:r>
              <a:rPr lang="en-US" b="1" i="1" dirty="0"/>
              <a:t>Early</a:t>
            </a:r>
            <a:r>
              <a:rPr lang="en-US" dirty="0"/>
              <a:t>, constructive feedback is better for me and you</a:t>
            </a:r>
          </a:p>
        </p:txBody>
      </p:sp>
    </p:spTree>
    <p:extLst>
      <p:ext uri="{BB962C8B-B14F-4D97-AF65-F5344CB8AC3E}">
        <p14:creationId xmlns:p14="http://schemas.microsoft.com/office/powerpoint/2010/main" val="176951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normAutofit lnSpcReduction="10000"/>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normAutofit lnSpcReduction="10000"/>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602557" y="2396978"/>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602557" y="3239835"/>
            <a:ext cx="7169843"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801189" y="2790810"/>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783717" y="3794619"/>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80F8-9ED3-4A1A-BBAE-B6BF181170B6}"/>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CE277006-A1AA-45A0-A843-9E07BAAB0B32}"/>
              </a:ext>
            </a:extLst>
          </p:cNvPr>
          <p:cNvSpPr>
            <a:spLocks noGrp="1"/>
          </p:cNvSpPr>
          <p:nvPr>
            <p:ph idx="1"/>
          </p:nvPr>
        </p:nvSpPr>
        <p:spPr/>
        <p:txBody>
          <a:bodyPr/>
          <a:lstStyle/>
          <a:p>
            <a:r>
              <a:rPr lang="en-US" dirty="0"/>
              <a:t>Learn some basics about technology</a:t>
            </a:r>
          </a:p>
          <a:p>
            <a:r>
              <a:rPr lang="en-US" dirty="0"/>
              <a:t>Learn about how technology protects systems</a:t>
            </a:r>
          </a:p>
          <a:p>
            <a:r>
              <a:rPr lang="en-US" dirty="0"/>
              <a:t>Learn about how attackers get in anyway</a:t>
            </a:r>
          </a:p>
          <a:p>
            <a:r>
              <a:rPr lang="en-US" dirty="0"/>
              <a:t>Learn </a:t>
            </a:r>
            <a:r>
              <a:rPr lang="en-US" b="1" i="1" dirty="0"/>
              <a:t>principles</a:t>
            </a:r>
            <a:r>
              <a:rPr lang="en-US" dirty="0"/>
              <a:t> that allow you to evaluate technology</a:t>
            </a:r>
          </a:p>
        </p:txBody>
      </p:sp>
    </p:spTree>
    <p:extLst>
      <p:ext uri="{BB962C8B-B14F-4D97-AF65-F5344CB8AC3E}">
        <p14:creationId xmlns:p14="http://schemas.microsoft.com/office/powerpoint/2010/main" val="148264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Syllabus Review</a:t>
            </a:r>
          </a:p>
        </p:txBody>
      </p:sp>
      <p:sp>
        <p:nvSpPr>
          <p:cNvPr id="5" name="Content Placeholder 2">
            <a:extLst>
              <a:ext uri="{FF2B5EF4-FFF2-40B4-BE49-F238E27FC236}">
                <a16:creationId xmlns:a16="http://schemas.microsoft.com/office/drawing/2014/main" id="{67D2751E-8907-1E55-DB51-607F92532FBE}"/>
              </a:ext>
            </a:extLst>
          </p:cNvPr>
          <p:cNvSpPr>
            <a:spLocks noGrp="1"/>
          </p:cNvSpPr>
          <p:nvPr>
            <p:ph idx="1"/>
          </p:nvPr>
        </p:nvSpPr>
        <p:spPr>
          <a:xfrm>
            <a:off x="507206" y="1993393"/>
            <a:ext cx="8065294" cy="3766185"/>
          </a:xfrm>
        </p:spPr>
        <p:txBody>
          <a:bodyPr/>
          <a:lstStyle/>
          <a:p>
            <a:r>
              <a:rPr lang="en-US" dirty="0"/>
              <a:t>Review Schedule</a:t>
            </a:r>
          </a:p>
          <a:p>
            <a:r>
              <a:rPr lang="en-US" dirty="0"/>
              <a:t>Review Topics</a:t>
            </a:r>
          </a:p>
          <a:p>
            <a:r>
              <a:rPr lang="en-US" dirty="0"/>
              <a:t>Review Reading</a:t>
            </a:r>
          </a:p>
          <a:p>
            <a:r>
              <a:rPr lang="en-US" dirty="0"/>
              <a:t>Review Labs</a:t>
            </a:r>
          </a:p>
          <a:p>
            <a:r>
              <a:rPr lang="en-US" dirty="0"/>
              <a:t>Review Midterms</a:t>
            </a:r>
          </a:p>
        </p:txBody>
      </p:sp>
    </p:spTree>
    <p:extLst>
      <p:ext uri="{BB962C8B-B14F-4D97-AF65-F5344CB8AC3E}">
        <p14:creationId xmlns:p14="http://schemas.microsoft.com/office/powerpoint/2010/main" val="542938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Why These Topics?</a:t>
            </a:r>
          </a:p>
        </p:txBody>
      </p:sp>
      <p:sp>
        <p:nvSpPr>
          <p:cNvPr id="5" name="Content Placeholder 2">
            <a:extLst>
              <a:ext uri="{FF2B5EF4-FFF2-40B4-BE49-F238E27FC236}">
                <a16:creationId xmlns:a16="http://schemas.microsoft.com/office/drawing/2014/main" id="{67D2751E-8907-1E55-DB51-607F92532FBE}"/>
              </a:ext>
            </a:extLst>
          </p:cNvPr>
          <p:cNvSpPr>
            <a:spLocks noGrp="1"/>
          </p:cNvSpPr>
          <p:nvPr>
            <p:ph idx="1"/>
          </p:nvPr>
        </p:nvSpPr>
        <p:spPr>
          <a:xfrm>
            <a:off x="507206" y="1993393"/>
            <a:ext cx="8065294" cy="3766185"/>
          </a:xfrm>
        </p:spPr>
        <p:txBody>
          <a:bodyPr/>
          <a:lstStyle/>
          <a:p>
            <a:r>
              <a:rPr lang="en-US" dirty="0"/>
              <a:t>Cybersecurity is broader than you can imagine</a:t>
            </a:r>
          </a:p>
          <a:p>
            <a:r>
              <a:rPr lang="en-US" dirty="0"/>
              <a:t>I had to pick a small subset of topics</a:t>
            </a:r>
          </a:p>
          <a:p>
            <a:r>
              <a:rPr lang="en-US" dirty="0"/>
              <a:t>And I had to include enough background for these topics</a:t>
            </a:r>
          </a:p>
          <a:p>
            <a:r>
              <a:rPr lang="en-US" dirty="0"/>
              <a:t>This is my best effort to pick the right set of topics</a:t>
            </a:r>
          </a:p>
          <a:p>
            <a:r>
              <a:rPr lang="en-US" b="1" i="1" dirty="0"/>
              <a:t>If you have other interests, please send me requests by email</a:t>
            </a:r>
          </a:p>
        </p:txBody>
      </p:sp>
    </p:spTree>
    <p:extLst>
      <p:ext uri="{BB962C8B-B14F-4D97-AF65-F5344CB8AC3E}">
        <p14:creationId xmlns:p14="http://schemas.microsoft.com/office/powerpoint/2010/main" val="81099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5660424"/>
            <a:ext cx="4000500" cy="741806"/>
          </a:xfrm>
          <a:prstGeom prst="rect">
            <a:avLst/>
          </a:prstGeom>
          <a:no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no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a:t>
            </a:r>
            <a:r>
              <a:rPr lang="en-US" b="1" i="1" dirty="0"/>
              <a:t>come prepared to discuss</a:t>
            </a:r>
            <a:endParaRPr lang="en-US" dirty="0"/>
          </a:p>
          <a:p>
            <a:r>
              <a:rPr lang="en-US" dirty="0"/>
              <a:t>In an effort to make this easier, you can text me questions:</a:t>
            </a:r>
          </a:p>
          <a:p>
            <a:endParaRPr lang="en-US" dirty="0"/>
          </a:p>
          <a:p>
            <a:pPr algn="ctr"/>
            <a:r>
              <a:rPr lang="en-US" sz="6000" b="1" dirty="0"/>
              <a:t>410-497-7384</a:t>
            </a:r>
          </a:p>
          <a:p>
            <a:pPr marL="0" indent="0">
              <a:buNone/>
            </a:pPr>
            <a:endParaRPr lang="en-US" dirty="0"/>
          </a:p>
        </p:txBody>
      </p:sp>
    </p:spTree>
    <p:extLst>
      <p:ext uri="{BB962C8B-B14F-4D97-AF65-F5344CB8AC3E}">
        <p14:creationId xmlns:p14="http://schemas.microsoft.com/office/powerpoint/2010/main" val="307206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4DA8-7FD2-5520-1595-B82B6301EB39}"/>
              </a:ext>
            </a:extLst>
          </p:cNvPr>
          <p:cNvSpPr>
            <a:spLocks noGrp="1"/>
          </p:cNvSpPr>
          <p:nvPr>
            <p:ph type="title"/>
          </p:nvPr>
        </p:nvSpPr>
        <p:spPr/>
        <p:txBody>
          <a:bodyPr/>
          <a:lstStyle/>
          <a:p>
            <a:r>
              <a:rPr lang="en-US" dirty="0"/>
              <a:t>More Feedback</a:t>
            </a:r>
          </a:p>
        </p:txBody>
      </p:sp>
      <p:sp>
        <p:nvSpPr>
          <p:cNvPr id="3" name="Content Placeholder 2">
            <a:extLst>
              <a:ext uri="{FF2B5EF4-FFF2-40B4-BE49-F238E27FC236}">
                <a16:creationId xmlns:a16="http://schemas.microsoft.com/office/drawing/2014/main" id="{57E3C3DE-57AB-00C0-D69B-190A50AC0958}"/>
              </a:ext>
            </a:extLst>
          </p:cNvPr>
          <p:cNvSpPr>
            <a:spLocks noGrp="1"/>
          </p:cNvSpPr>
          <p:nvPr>
            <p:ph idx="1"/>
          </p:nvPr>
        </p:nvSpPr>
        <p:spPr/>
        <p:txBody>
          <a:bodyPr/>
          <a:lstStyle/>
          <a:p>
            <a:endParaRPr lang="en-US" dirty="0"/>
          </a:p>
          <a:p>
            <a:endParaRPr lang="en-US" dirty="0"/>
          </a:p>
          <a:p>
            <a:pPr marL="0" indent="0">
              <a:buNone/>
            </a:pPr>
            <a:endParaRPr lang="en-US" dirty="0"/>
          </a:p>
          <a:p>
            <a:r>
              <a:rPr lang="en-US" dirty="0"/>
              <a:t>This one actually made me really frustrated</a:t>
            </a:r>
          </a:p>
          <a:p>
            <a:r>
              <a:rPr lang="en-US" dirty="0"/>
              <a:t>I added in all the in-class labs to make it better</a:t>
            </a:r>
          </a:p>
          <a:p>
            <a:r>
              <a:rPr lang="en-US" dirty="0"/>
              <a:t>Also, </a:t>
            </a:r>
            <a:r>
              <a:rPr lang="en-US" b="1" i="1" dirty="0"/>
              <a:t>I practically beg you students to participate</a:t>
            </a:r>
            <a:endParaRPr lang="en-US" dirty="0"/>
          </a:p>
          <a:p>
            <a:r>
              <a:rPr lang="en-US" dirty="0"/>
              <a:t>You want it more interactive? </a:t>
            </a:r>
            <a:r>
              <a:rPr lang="en-US" b="1" i="1" dirty="0"/>
              <a:t>COME PREPARED TO DISCUSS</a:t>
            </a:r>
            <a:endParaRPr lang="en-US" dirty="0"/>
          </a:p>
        </p:txBody>
      </p:sp>
      <p:pic>
        <p:nvPicPr>
          <p:cNvPr id="4" name="Picture 3">
            <a:extLst>
              <a:ext uri="{FF2B5EF4-FFF2-40B4-BE49-F238E27FC236}">
                <a16:creationId xmlns:a16="http://schemas.microsoft.com/office/drawing/2014/main" id="{75EFD7BC-62F3-397E-5898-F53ADA765511}"/>
              </a:ext>
            </a:extLst>
          </p:cNvPr>
          <p:cNvPicPr>
            <a:picLocks noChangeAspect="1"/>
          </p:cNvPicPr>
          <p:nvPr/>
        </p:nvPicPr>
        <p:blipFill>
          <a:blip r:embed="rId2"/>
          <a:stretch>
            <a:fillRect/>
          </a:stretch>
        </p:blipFill>
        <p:spPr>
          <a:xfrm>
            <a:off x="507205" y="2157731"/>
            <a:ext cx="8109127" cy="661669"/>
          </a:xfrm>
          <a:prstGeom prst="rect">
            <a:avLst/>
          </a:prstGeom>
        </p:spPr>
      </p:pic>
    </p:spTree>
    <p:extLst>
      <p:ext uri="{BB962C8B-B14F-4D97-AF65-F5344CB8AC3E}">
        <p14:creationId xmlns:p14="http://schemas.microsoft.com/office/powerpoint/2010/main" val="118939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 wrote the textbook for this class</a:t>
            </a:r>
          </a:p>
          <a:p>
            <a:r>
              <a:rPr lang="en-US" dirty="0"/>
              <a:t>Previous classes got the preprints</a:t>
            </a:r>
          </a:p>
          <a:p>
            <a:r>
              <a:rPr lang="en-US" dirty="0"/>
              <a:t>You are the first class to get a published version</a:t>
            </a:r>
          </a:p>
          <a:p>
            <a:r>
              <a:rPr lang="en-US" dirty="0"/>
              <a:t>It can still improve; please be willing to help future students</a:t>
            </a:r>
          </a:p>
          <a:p>
            <a:r>
              <a:rPr lang="en-US" b="1" dirty="0"/>
              <a:t>ASSIGNMENT: Post a discussion/comment for each reading</a:t>
            </a:r>
          </a:p>
        </p:txBody>
      </p:sp>
    </p:spTree>
    <p:extLst>
      <p:ext uri="{BB962C8B-B14F-4D97-AF65-F5344CB8AC3E}">
        <p14:creationId xmlns:p14="http://schemas.microsoft.com/office/powerpoint/2010/main" val="43820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Class contract, binary numbers, learning about your computer</a:t>
            </a:r>
          </a:p>
          <a:p>
            <a:r>
              <a:rPr lang="en-US" dirty="0"/>
              <a:t>lab 2 - Password Cracking</a:t>
            </a:r>
          </a:p>
          <a:p>
            <a:r>
              <a:rPr lang="en-US" dirty="0"/>
              <a:t>lab 3 - Ransomware Lab</a:t>
            </a:r>
          </a:p>
          <a:p>
            <a:r>
              <a:rPr lang="en-US" dirty="0"/>
              <a:t>lab 4 - Phishing Contest </a:t>
            </a:r>
          </a:p>
          <a:p>
            <a:pPr lvl="1"/>
            <a:r>
              <a:rPr lang="en-US" dirty="0"/>
              <a:t>(Note, this last lab is easy and fun)</a:t>
            </a:r>
          </a:p>
        </p:txBody>
      </p:sp>
    </p:spTree>
    <p:extLst>
      <p:ext uri="{BB962C8B-B14F-4D97-AF65-F5344CB8AC3E}">
        <p14:creationId xmlns:p14="http://schemas.microsoft.com/office/powerpoint/2010/main" val="374863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a:t>In-class Experiences (ICX)</a:t>
            </a:r>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Binary, Mini Processor Demo</a:t>
            </a:r>
          </a:p>
          <a:p>
            <a:r>
              <a:rPr lang="en-US" dirty="0"/>
              <a:t>lab 2 - Symmetric/Asymmetric Cryptography</a:t>
            </a:r>
          </a:p>
          <a:p>
            <a:r>
              <a:rPr lang="en-US" dirty="0"/>
              <a:t>lab 3 - Wireshark, Creating a Secure Authenticated Channel</a:t>
            </a:r>
          </a:p>
          <a:p>
            <a:r>
              <a:rPr lang="en-US" dirty="0"/>
              <a:t>lab 4 - Website Cookie Demo</a:t>
            </a:r>
          </a:p>
        </p:txBody>
      </p:sp>
    </p:spTree>
    <p:extLst>
      <p:ext uri="{BB962C8B-B14F-4D97-AF65-F5344CB8AC3E}">
        <p14:creationId xmlns:p14="http://schemas.microsoft.com/office/powerpoint/2010/main" val="330940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You may talk to other students about the labs</a:t>
            </a:r>
          </a:p>
          <a:p>
            <a:r>
              <a:rPr lang="en-US" dirty="0"/>
              <a:t>But you must do your own work</a:t>
            </a:r>
          </a:p>
          <a:p>
            <a:r>
              <a:rPr lang="en-US" dirty="0"/>
              <a:t>I also will provide help sections as needed</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CF6-F505-4660-9855-7D5652D1271F}"/>
              </a:ext>
            </a:extLst>
          </p:cNvPr>
          <p:cNvSpPr>
            <a:spLocks noGrp="1"/>
          </p:cNvSpPr>
          <p:nvPr>
            <p:ph type="title"/>
          </p:nvPr>
        </p:nvSpPr>
        <p:spPr/>
        <p:txBody>
          <a:bodyPr/>
          <a:lstStyle/>
          <a:p>
            <a:r>
              <a:rPr lang="en-US" dirty="0"/>
              <a:t>Individual Presentations</a:t>
            </a:r>
          </a:p>
        </p:txBody>
      </p:sp>
      <p:sp>
        <p:nvSpPr>
          <p:cNvPr id="3" name="Content Placeholder 2">
            <a:extLst>
              <a:ext uri="{FF2B5EF4-FFF2-40B4-BE49-F238E27FC236}">
                <a16:creationId xmlns:a16="http://schemas.microsoft.com/office/drawing/2014/main" id="{B1EC7CE7-E32B-47C6-921F-5B5787889C9B}"/>
              </a:ext>
            </a:extLst>
          </p:cNvPr>
          <p:cNvSpPr>
            <a:spLocks noGrp="1"/>
          </p:cNvSpPr>
          <p:nvPr>
            <p:ph idx="1"/>
          </p:nvPr>
        </p:nvSpPr>
        <p:spPr/>
        <p:txBody>
          <a:bodyPr/>
          <a:lstStyle/>
          <a:p>
            <a:r>
              <a:rPr lang="en-US" dirty="0"/>
              <a:t>Students will record themselves teaching a lecture</a:t>
            </a:r>
          </a:p>
          <a:p>
            <a:r>
              <a:rPr lang="en-US" dirty="0"/>
              <a:t>You will pick the class topic you wish to teach</a:t>
            </a:r>
          </a:p>
          <a:p>
            <a:r>
              <a:rPr lang="en-US" dirty="0"/>
              <a:t>You will share a YouTube video with me</a:t>
            </a:r>
          </a:p>
          <a:p>
            <a:r>
              <a:rPr lang="en-US" dirty="0"/>
              <a:t>I request them to be public (private if you must)</a:t>
            </a:r>
          </a:p>
          <a:p>
            <a:r>
              <a:rPr lang="en-US" dirty="0"/>
              <a:t>They do need to be visible to other classmates</a:t>
            </a:r>
          </a:p>
        </p:txBody>
      </p:sp>
    </p:spTree>
    <p:extLst>
      <p:ext uri="{BB962C8B-B14F-4D97-AF65-F5344CB8AC3E}">
        <p14:creationId xmlns:p14="http://schemas.microsoft.com/office/powerpoint/2010/main" val="1087127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56DD-0AC9-4150-A0A1-BE2FA3F7B5C4}"/>
              </a:ext>
            </a:extLst>
          </p:cNvPr>
          <p:cNvSpPr>
            <a:spLocks noGrp="1"/>
          </p:cNvSpPr>
          <p:nvPr>
            <p:ph type="title"/>
          </p:nvPr>
        </p:nvSpPr>
        <p:spPr/>
        <p:txBody>
          <a:bodyPr/>
          <a:lstStyle/>
          <a:p>
            <a:r>
              <a:rPr lang="en-US" dirty="0"/>
              <a:t>Presentation Details</a:t>
            </a:r>
          </a:p>
        </p:txBody>
      </p:sp>
      <p:sp>
        <p:nvSpPr>
          <p:cNvPr id="3" name="Content Placeholder 2">
            <a:extLst>
              <a:ext uri="{FF2B5EF4-FFF2-40B4-BE49-F238E27FC236}">
                <a16:creationId xmlns:a16="http://schemas.microsoft.com/office/drawing/2014/main" id="{76989BEA-EC40-481B-ABEC-0130195A2A7F}"/>
              </a:ext>
            </a:extLst>
          </p:cNvPr>
          <p:cNvSpPr>
            <a:spLocks noGrp="1"/>
          </p:cNvSpPr>
          <p:nvPr>
            <p:ph idx="1"/>
          </p:nvPr>
        </p:nvSpPr>
        <p:spPr/>
        <p:txBody>
          <a:bodyPr/>
          <a:lstStyle/>
          <a:p>
            <a:r>
              <a:rPr lang="en-US" dirty="0"/>
              <a:t>Your video is due by the last day of class (2024-04-29)</a:t>
            </a:r>
          </a:p>
          <a:p>
            <a:r>
              <a:rPr lang="en-US" dirty="0"/>
              <a:t>You will also watch 2 videos of classmates</a:t>
            </a:r>
          </a:p>
          <a:p>
            <a:r>
              <a:rPr lang="en-US" dirty="0"/>
              <a:t>Please submit a brief 1 paragraph review for each</a:t>
            </a:r>
          </a:p>
          <a:p>
            <a:r>
              <a:rPr lang="en-US" dirty="0"/>
              <a:t>Due by the end of finals</a:t>
            </a:r>
          </a:p>
        </p:txBody>
      </p:sp>
    </p:spTree>
    <p:extLst>
      <p:ext uri="{BB962C8B-B14F-4D97-AF65-F5344CB8AC3E}">
        <p14:creationId xmlns:p14="http://schemas.microsoft.com/office/powerpoint/2010/main" val="277856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Ha </a:t>
            </a:r>
            <a:r>
              <a:rPr lang="en-US" dirty="0" err="1"/>
              <a:t>Ha</a:t>
            </a:r>
            <a:r>
              <a:rPr lang="en-US" dirty="0"/>
              <a:t>, Just kidding. It’s Pass/Fail</a:t>
            </a:r>
          </a:p>
          <a:p>
            <a:r>
              <a:rPr lang="en-US" dirty="0"/>
              <a:t>You must complete all labs and in-class experiences (ICXs)</a:t>
            </a:r>
          </a:p>
          <a:p>
            <a:r>
              <a:rPr lang="en-US" dirty="0"/>
              <a:t>10/12 readings</a:t>
            </a:r>
          </a:p>
          <a:p>
            <a:r>
              <a:rPr lang="en-US" dirty="0"/>
              <a:t>Pass on both midterms</a:t>
            </a:r>
          </a:p>
          <a:p>
            <a:r>
              <a:rPr lang="en-US" dirty="0"/>
              <a:t>Submit your video and watch/review 2 others</a:t>
            </a:r>
          </a:p>
        </p:txBody>
      </p:sp>
    </p:spTree>
    <p:extLst>
      <p:ext uri="{BB962C8B-B14F-4D97-AF65-F5344CB8AC3E}">
        <p14:creationId xmlns:p14="http://schemas.microsoft.com/office/powerpoint/2010/main" val="2756902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Midterm 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a:p>
            <a:r>
              <a:rPr lang="en-US" b="1" dirty="0"/>
              <a:t>REQUIRED CHAT-GPT</a:t>
            </a:r>
          </a:p>
        </p:txBody>
      </p:sp>
    </p:spTree>
    <p:extLst>
      <p:ext uri="{BB962C8B-B14F-4D97-AF65-F5344CB8AC3E}">
        <p14:creationId xmlns:p14="http://schemas.microsoft.com/office/powerpoint/2010/main" val="190647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technology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BB6A-CBC9-48EA-AE2D-3A1DB843ED06}"/>
              </a:ext>
            </a:extLst>
          </p:cNvPr>
          <p:cNvSpPr>
            <a:spLocks noGrp="1"/>
          </p:cNvSpPr>
          <p:nvPr>
            <p:ph type="title"/>
          </p:nvPr>
        </p:nvSpPr>
        <p:spPr/>
        <p:txBody>
          <a:bodyPr/>
          <a:lstStyle/>
          <a:p>
            <a:r>
              <a:rPr lang="en-US" dirty="0"/>
              <a:t>Technology Evaluation</a:t>
            </a:r>
          </a:p>
        </p:txBody>
      </p:sp>
      <p:sp>
        <p:nvSpPr>
          <p:cNvPr id="3" name="Content Placeholder 2">
            <a:extLst>
              <a:ext uri="{FF2B5EF4-FFF2-40B4-BE49-F238E27FC236}">
                <a16:creationId xmlns:a16="http://schemas.microsoft.com/office/drawing/2014/main" id="{06DB7661-9E3D-43F9-A2CD-0009FAAE3610}"/>
              </a:ext>
            </a:extLst>
          </p:cNvPr>
          <p:cNvSpPr>
            <a:spLocks noGrp="1"/>
          </p:cNvSpPr>
          <p:nvPr>
            <p:ph idx="1"/>
          </p:nvPr>
        </p:nvSpPr>
        <p:spPr/>
        <p:txBody>
          <a:bodyPr/>
          <a:lstStyle/>
          <a:p>
            <a:r>
              <a:rPr lang="en-US" dirty="0"/>
              <a:t>Forces behind design/development</a:t>
            </a:r>
          </a:p>
          <a:p>
            <a:r>
              <a:rPr lang="en-US" dirty="0"/>
              <a:t>Intended Purpose</a:t>
            </a:r>
          </a:p>
          <a:p>
            <a:r>
              <a:rPr lang="en-US" dirty="0"/>
              <a:t>Feature Set</a:t>
            </a:r>
          </a:p>
          <a:p>
            <a:r>
              <a:rPr lang="en-US" dirty="0"/>
              <a:t>Strengths and Weaknesses</a:t>
            </a:r>
          </a:p>
          <a:p>
            <a:r>
              <a:rPr lang="en-US" dirty="0"/>
              <a:t>Context and Requirements</a:t>
            </a:r>
          </a:p>
          <a:p>
            <a:r>
              <a:rPr lang="en-US" dirty="0"/>
              <a:t>Deployment in Practice</a:t>
            </a:r>
          </a:p>
          <a:p>
            <a:r>
              <a:rPr lang="en-US" dirty="0"/>
              <a:t>Lessons Learned</a:t>
            </a:r>
          </a:p>
        </p:txBody>
      </p:sp>
    </p:spTree>
    <p:extLst>
      <p:ext uri="{BB962C8B-B14F-4D97-AF65-F5344CB8AC3E}">
        <p14:creationId xmlns:p14="http://schemas.microsoft.com/office/powerpoint/2010/main" val="714000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2617-3AA1-40B8-8B32-A7E1B13F448B}"/>
              </a:ext>
            </a:extLst>
          </p:cNvPr>
          <p:cNvSpPr>
            <a:spLocks noGrp="1"/>
          </p:cNvSpPr>
          <p:nvPr>
            <p:ph type="title"/>
          </p:nvPr>
        </p:nvSpPr>
        <p:spPr/>
        <p:txBody>
          <a:bodyPr/>
          <a:lstStyle/>
          <a:p>
            <a:r>
              <a:rPr lang="en-US" dirty="0"/>
              <a:t>Evaluation of New Tech</a:t>
            </a:r>
          </a:p>
        </p:txBody>
      </p:sp>
      <p:sp>
        <p:nvSpPr>
          <p:cNvPr id="3" name="Content Placeholder 2">
            <a:extLst>
              <a:ext uri="{FF2B5EF4-FFF2-40B4-BE49-F238E27FC236}">
                <a16:creationId xmlns:a16="http://schemas.microsoft.com/office/drawing/2014/main" id="{F1D99E98-454D-4D3A-B432-1C01CACF9BA4}"/>
              </a:ext>
            </a:extLst>
          </p:cNvPr>
          <p:cNvSpPr>
            <a:spLocks noGrp="1"/>
          </p:cNvSpPr>
          <p:nvPr>
            <p:ph idx="1"/>
          </p:nvPr>
        </p:nvSpPr>
        <p:spPr/>
        <p:txBody>
          <a:bodyPr/>
          <a:lstStyle/>
          <a:p>
            <a:r>
              <a:rPr lang="en-US" dirty="0"/>
              <a:t>GOAL: You can evaluate tech at a basic level</a:t>
            </a:r>
          </a:p>
          <a:p>
            <a:r>
              <a:rPr lang="en-US" dirty="0"/>
              <a:t>Especially cut through the vendor marketing</a:t>
            </a:r>
          </a:p>
          <a:p>
            <a:r>
              <a:rPr lang="en-US" dirty="0"/>
              <a:t>No technology is “magic”</a:t>
            </a:r>
          </a:p>
          <a:p>
            <a:r>
              <a:rPr lang="en-US" dirty="0"/>
              <a:t>Governed by principles</a:t>
            </a:r>
          </a:p>
          <a:p>
            <a:r>
              <a:rPr lang="en-US" dirty="0"/>
              <a:t>Use the principles to understand the specifics</a:t>
            </a:r>
          </a:p>
          <a:p>
            <a:endParaRPr lang="en-US" dirty="0"/>
          </a:p>
        </p:txBody>
      </p:sp>
    </p:spTree>
    <p:extLst>
      <p:ext uri="{BB962C8B-B14F-4D97-AF65-F5344CB8AC3E}">
        <p14:creationId xmlns:p14="http://schemas.microsoft.com/office/powerpoint/2010/main" val="278345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E52C-1721-4A45-B9B7-7BA59E65B754}"/>
              </a:ext>
            </a:extLst>
          </p:cNvPr>
          <p:cNvSpPr>
            <a:spLocks noGrp="1"/>
          </p:cNvSpPr>
          <p:nvPr>
            <p:ph type="title"/>
          </p:nvPr>
        </p:nvSpPr>
        <p:spPr/>
        <p:txBody>
          <a:bodyPr/>
          <a:lstStyle/>
          <a:p>
            <a:r>
              <a:rPr lang="en-US" dirty="0"/>
              <a:t>Peek Ahead Example</a:t>
            </a:r>
          </a:p>
        </p:txBody>
      </p:sp>
      <p:sp>
        <p:nvSpPr>
          <p:cNvPr id="3" name="Content Placeholder 2">
            <a:extLst>
              <a:ext uri="{FF2B5EF4-FFF2-40B4-BE49-F238E27FC236}">
                <a16:creationId xmlns:a16="http://schemas.microsoft.com/office/drawing/2014/main" id="{2906E143-DE06-4C39-8BBF-46071115E072}"/>
              </a:ext>
            </a:extLst>
          </p:cNvPr>
          <p:cNvSpPr>
            <a:spLocks noGrp="1"/>
          </p:cNvSpPr>
          <p:nvPr>
            <p:ph idx="1"/>
          </p:nvPr>
        </p:nvSpPr>
        <p:spPr/>
        <p:txBody>
          <a:bodyPr/>
          <a:lstStyle/>
          <a:p>
            <a:r>
              <a:rPr lang="en-US" dirty="0"/>
              <a:t>Authentication is verifying an identity</a:t>
            </a:r>
          </a:p>
          <a:p>
            <a:r>
              <a:rPr lang="en-US" dirty="0"/>
              <a:t>Three basic approaches</a:t>
            </a:r>
          </a:p>
          <a:p>
            <a:pPr lvl="1"/>
            <a:r>
              <a:rPr lang="en-US" dirty="0"/>
              <a:t>Something you know (passwords)</a:t>
            </a:r>
          </a:p>
          <a:p>
            <a:pPr lvl="1"/>
            <a:r>
              <a:rPr lang="en-US" dirty="0"/>
              <a:t>Something you have (phone or security token)</a:t>
            </a:r>
          </a:p>
          <a:p>
            <a:pPr lvl="1"/>
            <a:r>
              <a:rPr lang="en-US" dirty="0"/>
              <a:t>Something you are (biometrics)</a:t>
            </a:r>
          </a:p>
          <a:p>
            <a:r>
              <a:rPr lang="en-US" dirty="0"/>
              <a:t>Knowing just this better enables you to evaluate</a:t>
            </a:r>
          </a:p>
        </p:txBody>
      </p:sp>
    </p:spTree>
    <p:extLst>
      <p:ext uri="{BB962C8B-B14F-4D97-AF65-F5344CB8AC3E}">
        <p14:creationId xmlns:p14="http://schemas.microsoft.com/office/powerpoint/2010/main" val="151648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New This Semester</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Stories, stories, stories</a:t>
            </a:r>
          </a:p>
          <a:p>
            <a:r>
              <a:rPr lang="en-US" dirty="0"/>
              <a:t>Marketing literature from current technology</a:t>
            </a:r>
          </a:p>
        </p:txBody>
      </p:sp>
    </p:spTree>
    <p:extLst>
      <p:ext uri="{BB962C8B-B14F-4D97-AF65-F5344CB8AC3E}">
        <p14:creationId xmlns:p14="http://schemas.microsoft.com/office/powerpoint/2010/main" val="3946206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Introducing Cybersecurity</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This is a very broad concept</a:t>
            </a:r>
          </a:p>
          <a:p>
            <a:r>
              <a:rPr lang="en-US" dirty="0"/>
              <a:t>Includes concepts of technology, psychology, </a:t>
            </a:r>
            <a:r>
              <a:rPr lang="en-US" dirty="0" err="1"/>
              <a:t>etc</a:t>
            </a:r>
            <a:r>
              <a:rPr lang="en-US" dirty="0"/>
              <a:t> </a:t>
            </a:r>
            <a:r>
              <a:rPr lang="en-US" dirty="0" err="1"/>
              <a:t>etc</a:t>
            </a:r>
            <a:endParaRPr lang="en-US" dirty="0"/>
          </a:p>
          <a:p>
            <a:r>
              <a:rPr lang="en-US" dirty="0"/>
              <a:t>Where to start?</a:t>
            </a:r>
          </a:p>
          <a:p>
            <a:r>
              <a:rPr lang="en-US" dirty="0"/>
              <a:t>Let’s start with Ross Anderson’s “Security Engineering”</a:t>
            </a:r>
          </a:p>
        </p:txBody>
      </p:sp>
    </p:spTree>
    <p:extLst>
      <p:ext uri="{BB962C8B-B14F-4D97-AF65-F5344CB8AC3E}">
        <p14:creationId xmlns:p14="http://schemas.microsoft.com/office/powerpoint/2010/main" val="112387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sz="quarter" idx="13"/>
          </p:nvPr>
        </p:nvSpPr>
        <p:spPr/>
        <p:txBody>
          <a:bodyPr/>
          <a:lstStyle/>
          <a:p>
            <a:r>
              <a:rPr lang="en-US" dirty="0"/>
              <a:t>Confidentiality, Integrity, Availability (CIA Triad)</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Security</a:t>
            </a:r>
          </a:p>
        </p:txBody>
      </p:sp>
      <p:sp>
        <p:nvSpPr>
          <p:cNvPr id="3" name="Content Placeholder 2"/>
          <p:cNvSpPr>
            <a:spLocks noGrp="1"/>
          </p:cNvSpPr>
          <p:nvPr>
            <p:ph sz="quarter" idx="13"/>
          </p:nvPr>
        </p:nvSpPr>
        <p:spPr/>
        <p:txBody>
          <a:bodyPr>
            <a:normAutofit/>
          </a:bodyPr>
          <a:lstStyle/>
          <a:p>
            <a:r>
              <a:rPr lang="en-US" dirty="0"/>
              <a:t> Everyone wants “security”. But how?</a:t>
            </a:r>
          </a:p>
          <a:p>
            <a:r>
              <a:rPr lang="en-US" dirty="0"/>
              <a:t>“</a:t>
            </a:r>
            <a:r>
              <a:rPr lang="en-US" b="1" i="1" dirty="0"/>
              <a:t>Whoever thinks his problem can be solved using cryptography, doesn’t understand his problem and doesn’t understand cryptography.</a:t>
            </a:r>
            <a:r>
              <a:rPr lang="en-US" dirty="0"/>
              <a:t>”</a:t>
            </a:r>
            <a:endParaRPr lang="en-US" b="1" i="1" dirty="0"/>
          </a:p>
          <a:p>
            <a:pPr lvl="1"/>
            <a:r>
              <a:rPr lang="en-US" dirty="0"/>
              <a:t>— Attributed by Roger Needham and Butler Lampson to Each Other</a:t>
            </a:r>
          </a:p>
        </p:txBody>
      </p:sp>
    </p:spTree>
    <p:extLst>
      <p:ext uri="{BB962C8B-B14F-4D97-AF65-F5344CB8AC3E}">
        <p14:creationId xmlns:p14="http://schemas.microsoft.com/office/powerpoint/2010/main" val="2337615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continues to develop and evolve</a:t>
            </a:r>
          </a:p>
          <a:p>
            <a:r>
              <a:rPr lang="en-US" dirty="0"/>
              <a:t>I make changes based on what works and what doesn’t</a:t>
            </a:r>
          </a:p>
          <a:p>
            <a:r>
              <a:rPr lang="en-US" dirty="0"/>
              <a:t>Every semester has new labs and assignments</a:t>
            </a:r>
          </a:p>
          <a:p>
            <a:r>
              <a:rPr lang="en-US" dirty="0"/>
              <a:t>Textbook is published! (</a:t>
            </a:r>
            <a:r>
              <a:rPr lang="en-US" b="1" i="1" dirty="0"/>
              <a:t>but it is not perfect</a:t>
            </a:r>
            <a:r>
              <a:rPr lang="en-US" dirty="0"/>
              <a:t>)</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FD8-9C87-4CFF-8624-FFDF352D8466}"/>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4C6E35F9-2A7A-4D82-B9B4-461C4C6C7D4A}"/>
              </a:ext>
            </a:extLst>
          </p:cNvPr>
          <p:cNvSpPr>
            <a:spLocks noGrp="1"/>
          </p:cNvSpPr>
          <p:nvPr>
            <p:ph idx="1"/>
          </p:nvPr>
        </p:nvSpPr>
        <p:spPr/>
        <p:txBody>
          <a:bodyPr/>
          <a:lstStyle/>
          <a:p>
            <a:r>
              <a:rPr lang="en-US" dirty="0"/>
              <a:t>System – Tech + Auxiliary Tech + Staff + Users + etc.</a:t>
            </a:r>
          </a:p>
          <a:p>
            <a:r>
              <a:rPr lang="en-US" dirty="0"/>
              <a:t>Subject – Physical “person”</a:t>
            </a:r>
          </a:p>
          <a:p>
            <a:r>
              <a:rPr lang="en-US" dirty="0"/>
              <a:t>Principal – Entity in the system</a:t>
            </a:r>
          </a:p>
          <a:p>
            <a:r>
              <a:rPr lang="en-US" dirty="0"/>
              <a:t>Identity – Unique label attached to a unique principal</a:t>
            </a:r>
          </a:p>
          <a:p>
            <a:r>
              <a:rPr lang="en-US" dirty="0"/>
              <a:t>Trusted – Failure results in compromise</a:t>
            </a:r>
          </a:p>
          <a:p>
            <a:r>
              <a:rPr lang="en-US" dirty="0"/>
              <a:t>Trustworthy – Failure is unlikely</a:t>
            </a:r>
          </a:p>
          <a:p>
            <a:endParaRPr lang="en-US" dirty="0"/>
          </a:p>
        </p:txBody>
      </p:sp>
    </p:spTree>
    <p:extLst>
      <p:ext uri="{BB962C8B-B14F-4D97-AF65-F5344CB8AC3E}">
        <p14:creationId xmlns:p14="http://schemas.microsoft.com/office/powerpoint/2010/main" val="1500077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17F-63A8-4634-BD58-197C236E14CE}"/>
              </a:ext>
            </a:extLst>
          </p:cNvPr>
          <p:cNvSpPr>
            <a:spLocks noGrp="1"/>
          </p:cNvSpPr>
          <p:nvPr>
            <p:ph type="title"/>
          </p:nvPr>
        </p:nvSpPr>
        <p:spPr/>
        <p:txBody>
          <a:bodyPr/>
          <a:lstStyle/>
          <a:p>
            <a:r>
              <a:rPr lang="en-US" dirty="0"/>
              <a:t>CIA (Not the Spies)</a:t>
            </a:r>
          </a:p>
        </p:txBody>
      </p:sp>
      <p:sp>
        <p:nvSpPr>
          <p:cNvPr id="3" name="Content Placeholder 2">
            <a:extLst>
              <a:ext uri="{FF2B5EF4-FFF2-40B4-BE49-F238E27FC236}">
                <a16:creationId xmlns:a16="http://schemas.microsoft.com/office/drawing/2014/main" id="{AF2A5878-2E47-4DA3-86F6-CDA9527A9F83}"/>
              </a:ext>
            </a:extLst>
          </p:cNvPr>
          <p:cNvSpPr>
            <a:spLocks noGrp="1"/>
          </p:cNvSpPr>
          <p:nvPr>
            <p:ph idx="1"/>
          </p:nvPr>
        </p:nvSpPr>
        <p:spPr/>
        <p:txBody>
          <a:bodyPr/>
          <a:lstStyle/>
          <a:p>
            <a:r>
              <a:rPr lang="en-US" dirty="0"/>
              <a:t>Confidentiality – Cannot be read</a:t>
            </a:r>
          </a:p>
          <a:p>
            <a:r>
              <a:rPr lang="en-US" dirty="0"/>
              <a:t>Integrity – Cannot be altered</a:t>
            </a:r>
          </a:p>
          <a:p>
            <a:r>
              <a:rPr lang="en-US" dirty="0"/>
              <a:t>Availability – Cannot be interrupted</a:t>
            </a:r>
          </a:p>
        </p:txBody>
      </p:sp>
    </p:spTree>
    <p:extLst>
      <p:ext uri="{BB962C8B-B14F-4D97-AF65-F5344CB8AC3E}">
        <p14:creationId xmlns:p14="http://schemas.microsoft.com/office/powerpoint/2010/main" val="903457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03FE-178C-4A55-8935-C424B39AD63B}"/>
              </a:ext>
            </a:extLst>
          </p:cNvPr>
          <p:cNvSpPr>
            <a:spLocks noGrp="1"/>
          </p:cNvSpPr>
          <p:nvPr>
            <p:ph type="title"/>
          </p:nvPr>
        </p:nvSpPr>
        <p:spPr/>
        <p:txBody>
          <a:bodyPr/>
          <a:lstStyle/>
          <a:p>
            <a:r>
              <a:rPr lang="en-US" dirty="0"/>
              <a:t>Understand This</a:t>
            </a:r>
          </a:p>
        </p:txBody>
      </p:sp>
      <p:pic>
        <p:nvPicPr>
          <p:cNvPr id="4" name="Picture 3">
            <a:extLst>
              <a:ext uri="{FF2B5EF4-FFF2-40B4-BE49-F238E27FC236}">
                <a16:creationId xmlns:a16="http://schemas.microsoft.com/office/drawing/2014/main" id="{CD442A17-C1BA-4A73-8103-46CEE4D5E35C}"/>
              </a:ext>
            </a:extLst>
          </p:cNvPr>
          <p:cNvPicPr>
            <a:picLocks noChangeAspect="1"/>
          </p:cNvPicPr>
          <p:nvPr/>
        </p:nvPicPr>
        <p:blipFill>
          <a:blip r:embed="rId2"/>
          <a:stretch>
            <a:fillRect/>
          </a:stretch>
        </p:blipFill>
        <p:spPr>
          <a:xfrm>
            <a:off x="304800" y="2514600"/>
            <a:ext cx="8534400" cy="1247247"/>
          </a:xfrm>
          <a:prstGeom prst="rect">
            <a:avLst/>
          </a:prstGeom>
        </p:spPr>
      </p:pic>
      <p:pic>
        <p:nvPicPr>
          <p:cNvPr id="5" name="Picture 4">
            <a:extLst>
              <a:ext uri="{FF2B5EF4-FFF2-40B4-BE49-F238E27FC236}">
                <a16:creationId xmlns:a16="http://schemas.microsoft.com/office/drawing/2014/main" id="{F0AD4156-27E8-443E-9507-C9443AE6E040}"/>
              </a:ext>
            </a:extLst>
          </p:cNvPr>
          <p:cNvPicPr>
            <a:picLocks noChangeAspect="1"/>
          </p:cNvPicPr>
          <p:nvPr/>
        </p:nvPicPr>
        <p:blipFill>
          <a:blip r:embed="rId3"/>
          <a:stretch>
            <a:fillRect/>
          </a:stretch>
        </p:blipFill>
        <p:spPr>
          <a:xfrm>
            <a:off x="307369" y="3761847"/>
            <a:ext cx="1216631" cy="370783"/>
          </a:xfrm>
          <a:prstGeom prst="rect">
            <a:avLst/>
          </a:prstGeom>
        </p:spPr>
      </p:pic>
      <p:sp>
        <p:nvSpPr>
          <p:cNvPr id="6" name="TextBox 5">
            <a:extLst>
              <a:ext uri="{FF2B5EF4-FFF2-40B4-BE49-F238E27FC236}">
                <a16:creationId xmlns:a16="http://schemas.microsoft.com/office/drawing/2014/main" id="{1ED8F75B-0112-4CB3-B0A6-FBE77AC61C6C}"/>
              </a:ext>
            </a:extLst>
          </p:cNvPr>
          <p:cNvSpPr txBox="1"/>
          <p:nvPr/>
        </p:nvSpPr>
        <p:spPr>
          <a:xfrm>
            <a:off x="4568007" y="4109692"/>
            <a:ext cx="3698257" cy="461665"/>
          </a:xfrm>
          <a:prstGeom prst="rect">
            <a:avLst/>
          </a:prstGeom>
          <a:noFill/>
        </p:spPr>
        <p:txBody>
          <a:bodyPr wrap="none" rtlCol="0">
            <a:spAutoFit/>
          </a:bodyPr>
          <a:lstStyle/>
          <a:p>
            <a:r>
              <a:rPr lang="en-US" sz="2400" b="1" dirty="0"/>
              <a:t>Anderson, Ch 25, p. 816</a:t>
            </a:r>
          </a:p>
        </p:txBody>
      </p:sp>
    </p:spTree>
    <p:extLst>
      <p:ext uri="{BB962C8B-B14F-4D97-AF65-F5344CB8AC3E}">
        <p14:creationId xmlns:p14="http://schemas.microsoft.com/office/powerpoint/2010/main" val="2090050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0D55-C1FC-4BD8-834D-74C30F67D438}"/>
              </a:ext>
            </a:extLst>
          </p:cNvPr>
          <p:cNvSpPr>
            <a:spLocks noGrp="1"/>
          </p:cNvSpPr>
          <p:nvPr>
            <p:ph type="title"/>
          </p:nvPr>
        </p:nvSpPr>
        <p:spPr/>
        <p:txBody>
          <a:bodyPr/>
          <a:lstStyle/>
          <a:p>
            <a:r>
              <a:rPr lang="en-US" dirty="0"/>
              <a:t>Anderson’s Examples</a:t>
            </a:r>
          </a:p>
        </p:txBody>
      </p:sp>
      <p:sp>
        <p:nvSpPr>
          <p:cNvPr id="3" name="Content Placeholder 2">
            <a:extLst>
              <a:ext uri="{FF2B5EF4-FFF2-40B4-BE49-F238E27FC236}">
                <a16:creationId xmlns:a16="http://schemas.microsoft.com/office/drawing/2014/main" id="{3BBEE837-F17F-483D-9717-D1AB80CCAA07}"/>
              </a:ext>
            </a:extLst>
          </p:cNvPr>
          <p:cNvSpPr>
            <a:spLocks noGrp="1"/>
          </p:cNvSpPr>
          <p:nvPr>
            <p:ph idx="1"/>
          </p:nvPr>
        </p:nvSpPr>
        <p:spPr/>
        <p:txBody>
          <a:bodyPr/>
          <a:lstStyle/>
          <a:p>
            <a:r>
              <a:rPr lang="en-US" dirty="0"/>
              <a:t>Bank</a:t>
            </a:r>
          </a:p>
          <a:p>
            <a:r>
              <a:rPr lang="en-US" dirty="0"/>
              <a:t>Military</a:t>
            </a:r>
          </a:p>
          <a:p>
            <a:r>
              <a:rPr lang="en-US" dirty="0"/>
              <a:t>Hospital</a:t>
            </a:r>
          </a:p>
          <a:p>
            <a:r>
              <a:rPr lang="en-US" dirty="0"/>
              <a:t>Home</a:t>
            </a:r>
          </a:p>
        </p:txBody>
      </p:sp>
    </p:spTree>
    <p:extLst>
      <p:ext uri="{BB962C8B-B14F-4D97-AF65-F5344CB8AC3E}">
        <p14:creationId xmlns:p14="http://schemas.microsoft.com/office/powerpoint/2010/main" val="3612603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E027-C52B-492F-A4F5-4F1CF19417AD}"/>
              </a:ext>
            </a:extLst>
          </p:cNvPr>
          <p:cNvSpPr>
            <a:spLocks noGrp="1"/>
          </p:cNvSpPr>
          <p:nvPr>
            <p:ph type="title"/>
          </p:nvPr>
        </p:nvSpPr>
        <p:spPr/>
        <p:txBody>
          <a:bodyPr/>
          <a:lstStyle/>
          <a:p>
            <a:r>
              <a:rPr lang="en-US" dirty="0"/>
              <a:t>IAAA</a:t>
            </a:r>
          </a:p>
        </p:txBody>
      </p:sp>
      <p:sp>
        <p:nvSpPr>
          <p:cNvPr id="3" name="Content Placeholder 2">
            <a:extLst>
              <a:ext uri="{FF2B5EF4-FFF2-40B4-BE49-F238E27FC236}">
                <a16:creationId xmlns:a16="http://schemas.microsoft.com/office/drawing/2014/main" id="{371AE53E-9946-4F5F-86B1-0C734A8962FD}"/>
              </a:ext>
            </a:extLst>
          </p:cNvPr>
          <p:cNvSpPr>
            <a:spLocks noGrp="1"/>
          </p:cNvSpPr>
          <p:nvPr>
            <p:ph idx="1"/>
          </p:nvPr>
        </p:nvSpPr>
        <p:spPr/>
        <p:txBody>
          <a:bodyPr/>
          <a:lstStyle/>
          <a:p>
            <a:r>
              <a:rPr lang="en-US" dirty="0"/>
              <a:t>Identity – Unique label for a unique principal</a:t>
            </a:r>
          </a:p>
          <a:p>
            <a:r>
              <a:rPr lang="en-US" dirty="0"/>
              <a:t>Authentication – Validation of the principal’s identity</a:t>
            </a:r>
          </a:p>
          <a:p>
            <a:r>
              <a:rPr lang="en-US" dirty="0"/>
              <a:t>Authorization – Permissions granted the </a:t>
            </a:r>
            <a:r>
              <a:rPr lang="en-US" dirty="0" err="1"/>
              <a:t>prinicpal</a:t>
            </a:r>
            <a:endParaRPr lang="en-US" dirty="0"/>
          </a:p>
          <a:p>
            <a:r>
              <a:rPr lang="en-US" dirty="0"/>
              <a:t>Accountability – Metering and auditing of principal</a:t>
            </a:r>
          </a:p>
          <a:p>
            <a:endParaRPr lang="en-US" dirty="0"/>
          </a:p>
          <a:p>
            <a:r>
              <a:rPr lang="en-US" dirty="0"/>
              <a:t>(Message Authenticity – Integrity + Freshness)</a:t>
            </a:r>
          </a:p>
        </p:txBody>
      </p:sp>
    </p:spTree>
    <p:extLst>
      <p:ext uri="{BB962C8B-B14F-4D97-AF65-F5344CB8AC3E}">
        <p14:creationId xmlns:p14="http://schemas.microsoft.com/office/powerpoint/2010/main" val="2495595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Grasp the Context</a:t>
            </a:r>
          </a:p>
        </p:txBody>
      </p:sp>
      <p:sp>
        <p:nvSpPr>
          <p:cNvPr id="3" name="Content Placeholder 2"/>
          <p:cNvSpPr>
            <a:spLocks noGrp="1"/>
          </p:cNvSpPr>
          <p:nvPr>
            <p:ph sz="quarter" idx="13"/>
          </p:nvPr>
        </p:nvSpPr>
        <p:spPr/>
        <p:txBody>
          <a:bodyPr/>
          <a:lstStyle/>
          <a:p>
            <a:r>
              <a:rPr lang="en-US" dirty="0"/>
              <a:t>SECURITY IS ABOUT CONTEXT (Repeat after me)</a:t>
            </a:r>
          </a:p>
          <a:p>
            <a:r>
              <a:rPr lang="en-US" dirty="0"/>
              <a:t>What does it mean when you say “system </a:t>
            </a:r>
            <a:r>
              <a:rPr lang="en-US" i="1" dirty="0"/>
              <a:t>X</a:t>
            </a:r>
            <a:r>
              <a:rPr lang="en-US" dirty="0"/>
              <a:t> is secure”?</a:t>
            </a:r>
          </a:p>
          <a:p>
            <a:pPr lvl="1"/>
            <a:r>
              <a:rPr lang="en-US" dirty="0"/>
              <a:t>Secure against </a:t>
            </a:r>
            <a:r>
              <a:rPr lang="en-US" i="1" dirty="0"/>
              <a:t>whom</a:t>
            </a:r>
            <a:r>
              <a:rPr lang="en-US" dirty="0"/>
              <a:t>?</a:t>
            </a:r>
          </a:p>
          <a:p>
            <a:pPr lvl="1"/>
            <a:r>
              <a:rPr lang="en-US" dirty="0"/>
              <a:t>Secure under </a:t>
            </a:r>
            <a:r>
              <a:rPr lang="en-US" i="1" dirty="0"/>
              <a:t>what conditions</a:t>
            </a:r>
            <a:r>
              <a:rPr lang="en-US" dirty="0"/>
              <a:t>?</a:t>
            </a:r>
          </a:p>
          <a:p>
            <a:pPr lvl="1"/>
            <a:r>
              <a:rPr lang="en-US" dirty="0"/>
              <a:t>Are we even protecting what matters?!</a:t>
            </a:r>
          </a:p>
          <a:p>
            <a:r>
              <a:rPr lang="en-US" dirty="0"/>
              <a:t>Take voting security</a:t>
            </a:r>
          </a:p>
          <a:p>
            <a:pPr lvl="1"/>
            <a:r>
              <a:rPr lang="en-US" dirty="0"/>
              <a:t>Who are the potential attackers?</a:t>
            </a:r>
          </a:p>
          <a:p>
            <a:pPr lvl="1"/>
            <a:r>
              <a:rPr lang="en-US" dirty="0"/>
              <a:t>How does the context change if a nation decides to be the attacker?</a:t>
            </a:r>
          </a:p>
        </p:txBody>
      </p:sp>
    </p:spTree>
    <p:extLst>
      <p:ext uri="{BB962C8B-B14F-4D97-AF65-F5344CB8AC3E}">
        <p14:creationId xmlns:p14="http://schemas.microsoft.com/office/powerpoint/2010/main" val="1066338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AD49-F077-FD0B-3E95-D823E9E1A171}"/>
              </a:ext>
            </a:extLst>
          </p:cNvPr>
          <p:cNvSpPr>
            <a:spLocks noGrp="1"/>
          </p:cNvSpPr>
          <p:nvPr>
            <p:ph type="title"/>
          </p:nvPr>
        </p:nvSpPr>
        <p:spPr/>
        <p:txBody>
          <a:bodyPr/>
          <a:lstStyle/>
          <a:p>
            <a:r>
              <a:rPr lang="en-US" dirty="0"/>
              <a:t>Review of Spring 2023 Feedback</a:t>
            </a:r>
          </a:p>
        </p:txBody>
      </p:sp>
      <p:pic>
        <p:nvPicPr>
          <p:cNvPr id="5" name="Picture 4">
            <a:extLst>
              <a:ext uri="{FF2B5EF4-FFF2-40B4-BE49-F238E27FC236}">
                <a16:creationId xmlns:a16="http://schemas.microsoft.com/office/drawing/2014/main" id="{4AD8DDF9-F866-910E-D748-381D22169C20}"/>
              </a:ext>
            </a:extLst>
          </p:cNvPr>
          <p:cNvPicPr>
            <a:picLocks noChangeAspect="1"/>
          </p:cNvPicPr>
          <p:nvPr/>
        </p:nvPicPr>
        <p:blipFill>
          <a:blip r:embed="rId2"/>
          <a:stretch>
            <a:fillRect/>
          </a:stretch>
        </p:blipFill>
        <p:spPr>
          <a:xfrm>
            <a:off x="56743" y="2033270"/>
            <a:ext cx="9030513" cy="2667000"/>
          </a:xfrm>
          <a:prstGeom prst="rect">
            <a:avLst/>
          </a:prstGeom>
        </p:spPr>
      </p:pic>
      <p:sp>
        <p:nvSpPr>
          <p:cNvPr id="6" name="TextBox 5">
            <a:extLst>
              <a:ext uri="{FF2B5EF4-FFF2-40B4-BE49-F238E27FC236}">
                <a16:creationId xmlns:a16="http://schemas.microsoft.com/office/drawing/2014/main" id="{03BB3B85-E596-689F-0969-A621E9D3E80A}"/>
              </a:ext>
            </a:extLst>
          </p:cNvPr>
          <p:cNvSpPr txBox="1"/>
          <p:nvPr/>
        </p:nvSpPr>
        <p:spPr>
          <a:xfrm>
            <a:off x="4038600" y="5056201"/>
            <a:ext cx="4208203" cy="523220"/>
          </a:xfrm>
          <a:prstGeom prst="rect">
            <a:avLst/>
          </a:prstGeom>
          <a:noFill/>
        </p:spPr>
        <p:txBody>
          <a:bodyPr wrap="none" rtlCol="0">
            <a:spAutoFit/>
          </a:bodyPr>
          <a:lstStyle/>
          <a:p>
            <a:r>
              <a:rPr lang="en-US" sz="2800" dirty="0"/>
              <a:t>This </a:t>
            </a:r>
            <a:r>
              <a:rPr lang="en-US" sz="2800" b="1" dirty="0"/>
              <a:t>really</a:t>
            </a:r>
            <a:r>
              <a:rPr lang="en-US" sz="2800" dirty="0"/>
              <a:t> surprised me.</a:t>
            </a:r>
          </a:p>
        </p:txBody>
      </p:sp>
      <p:sp>
        <p:nvSpPr>
          <p:cNvPr id="7" name="Rectangle 6">
            <a:extLst>
              <a:ext uri="{FF2B5EF4-FFF2-40B4-BE49-F238E27FC236}">
                <a16:creationId xmlns:a16="http://schemas.microsoft.com/office/drawing/2014/main" id="{66D88060-751F-FD92-1365-58077BB6E167}"/>
              </a:ext>
            </a:extLst>
          </p:cNvPr>
          <p:cNvSpPr/>
          <p:nvPr/>
        </p:nvSpPr>
        <p:spPr>
          <a:xfrm>
            <a:off x="1981200" y="2909570"/>
            <a:ext cx="1599728" cy="671828"/>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9341B064-4589-58DB-A380-F13EBE5E0A3E}"/>
              </a:ext>
            </a:extLst>
          </p:cNvPr>
          <p:cNvSpPr/>
          <p:nvPr/>
        </p:nvSpPr>
        <p:spPr>
          <a:xfrm rot="13689309">
            <a:off x="3326994" y="4192350"/>
            <a:ext cx="1856797" cy="484632"/>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009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05EA-B2CF-4987-846D-940C5F65654C}"/>
              </a:ext>
            </a:extLst>
          </p:cNvPr>
          <p:cNvSpPr>
            <a:spLocks noGrp="1"/>
          </p:cNvSpPr>
          <p:nvPr>
            <p:ph type="title"/>
          </p:nvPr>
        </p:nvSpPr>
        <p:spPr/>
        <p:txBody>
          <a:bodyPr/>
          <a:lstStyle/>
          <a:p>
            <a:r>
              <a:rPr lang="en-US" dirty="0"/>
              <a:t>Important Security Principles</a:t>
            </a:r>
          </a:p>
        </p:txBody>
      </p:sp>
      <p:sp>
        <p:nvSpPr>
          <p:cNvPr id="3" name="Content Placeholder 2">
            <a:extLst>
              <a:ext uri="{FF2B5EF4-FFF2-40B4-BE49-F238E27FC236}">
                <a16:creationId xmlns:a16="http://schemas.microsoft.com/office/drawing/2014/main" id="{7DE571E5-5A83-43E8-90A2-11FA30896B43}"/>
              </a:ext>
            </a:extLst>
          </p:cNvPr>
          <p:cNvSpPr>
            <a:spLocks noGrp="1"/>
          </p:cNvSpPr>
          <p:nvPr>
            <p:ph sz="quarter" idx="13"/>
          </p:nvPr>
        </p:nvSpPr>
        <p:spPr/>
        <p:txBody>
          <a:bodyPr/>
          <a:lstStyle/>
          <a:p>
            <a:r>
              <a:rPr lang="en-US" dirty="0"/>
              <a:t>Least privilege</a:t>
            </a:r>
          </a:p>
          <a:p>
            <a:r>
              <a:rPr lang="en-US" dirty="0"/>
              <a:t>Minimize attack surface</a:t>
            </a:r>
          </a:p>
          <a:p>
            <a:r>
              <a:rPr lang="en-US" dirty="0"/>
              <a:t>Defense in depth</a:t>
            </a:r>
          </a:p>
          <a:p>
            <a:r>
              <a:rPr lang="en-US" dirty="0"/>
              <a:t>Separation of duties and responsibilities</a:t>
            </a:r>
          </a:p>
          <a:p>
            <a:r>
              <a:rPr lang="en-US" dirty="0"/>
              <a:t>Crowdsourcing</a:t>
            </a:r>
          </a:p>
          <a:p>
            <a:r>
              <a:rPr lang="en-US" dirty="0"/>
              <a:t>Open systems</a:t>
            </a:r>
          </a:p>
          <a:p>
            <a:r>
              <a:rPr lang="en-US" dirty="0"/>
              <a:t>Fail Safe/Fail Secure</a:t>
            </a:r>
          </a:p>
        </p:txBody>
      </p:sp>
    </p:spTree>
    <p:extLst>
      <p:ext uri="{BB962C8B-B14F-4D97-AF65-F5344CB8AC3E}">
        <p14:creationId xmlns:p14="http://schemas.microsoft.com/office/powerpoint/2010/main" val="1333095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D4E-87BF-472D-A3A8-E9BA782E13D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AA2C205E-1B9E-4F7D-9AF5-444134D42C9F}"/>
              </a:ext>
            </a:extLst>
          </p:cNvPr>
          <p:cNvSpPr>
            <a:spLocks noGrp="1"/>
          </p:cNvSpPr>
          <p:nvPr>
            <p:ph sz="quarter" idx="13"/>
          </p:nvPr>
        </p:nvSpPr>
        <p:spPr/>
        <p:txBody>
          <a:bodyPr/>
          <a:lstStyle/>
          <a:p>
            <a:r>
              <a:rPr lang="en-US" dirty="0"/>
              <a:t>Learn basics of how computer systems work</a:t>
            </a:r>
          </a:p>
          <a:p>
            <a:r>
              <a:rPr lang="en-US" dirty="0"/>
              <a:t>Learn about </a:t>
            </a:r>
            <a:r>
              <a:rPr lang="en-US" b="1" i="1" dirty="0"/>
              <a:t>some</a:t>
            </a:r>
            <a:r>
              <a:rPr lang="en-US" dirty="0"/>
              <a:t> of the current security technology</a:t>
            </a:r>
          </a:p>
          <a:p>
            <a:r>
              <a:rPr lang="en-US" dirty="0"/>
              <a:t>More importantly, the principles behind the technology</a:t>
            </a:r>
          </a:p>
          <a:p>
            <a:r>
              <a:rPr lang="en-US" dirty="0"/>
              <a:t>Know how to think and evaluate technology</a:t>
            </a:r>
          </a:p>
          <a:p>
            <a:r>
              <a:rPr lang="en-US" dirty="0"/>
              <a:t>It will change; be ready to change with it</a:t>
            </a:r>
          </a:p>
        </p:txBody>
      </p:sp>
    </p:spTree>
    <p:extLst>
      <p:ext uri="{BB962C8B-B14F-4D97-AF65-F5344CB8AC3E}">
        <p14:creationId xmlns:p14="http://schemas.microsoft.com/office/powerpoint/2010/main" val="1463214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5440-3627-58DA-0FCC-8F78C7A05DA8}"/>
              </a:ext>
            </a:extLst>
          </p:cNvPr>
          <p:cNvSpPr>
            <a:spLocks noGrp="1"/>
          </p:cNvSpPr>
          <p:nvPr>
            <p:ph type="title"/>
          </p:nvPr>
        </p:nvSpPr>
        <p:spPr/>
        <p:txBody>
          <a:bodyPr/>
          <a:lstStyle/>
          <a:p>
            <a:r>
              <a:rPr lang="en-US" dirty="0"/>
              <a:t>Testing for Class Software</a:t>
            </a:r>
          </a:p>
        </p:txBody>
      </p:sp>
      <p:sp>
        <p:nvSpPr>
          <p:cNvPr id="3" name="Content Placeholder 2">
            <a:extLst>
              <a:ext uri="{FF2B5EF4-FFF2-40B4-BE49-F238E27FC236}">
                <a16:creationId xmlns:a16="http://schemas.microsoft.com/office/drawing/2014/main" id="{D1C5E746-A8C5-A5DB-3CE3-8466BF9F1DAE}"/>
              </a:ext>
            </a:extLst>
          </p:cNvPr>
          <p:cNvSpPr>
            <a:spLocks noGrp="1"/>
          </p:cNvSpPr>
          <p:nvPr>
            <p:ph sz="quarter" idx="13"/>
          </p:nvPr>
        </p:nvSpPr>
        <p:spPr/>
        <p:txBody>
          <a:bodyPr/>
          <a:lstStyle/>
          <a:p>
            <a:r>
              <a:rPr lang="en-US" dirty="0"/>
              <a:t>This semester is much easier</a:t>
            </a:r>
          </a:p>
          <a:p>
            <a:r>
              <a:rPr lang="en-US" dirty="0"/>
              <a:t>Install Wireshark</a:t>
            </a:r>
          </a:p>
          <a:p>
            <a:r>
              <a:rPr lang="en-US"/>
              <a:t>Test JavaScript</a:t>
            </a:r>
          </a:p>
        </p:txBody>
      </p:sp>
    </p:spTree>
    <p:extLst>
      <p:ext uri="{BB962C8B-B14F-4D97-AF65-F5344CB8AC3E}">
        <p14:creationId xmlns:p14="http://schemas.microsoft.com/office/powerpoint/2010/main" val="53777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636C-7CAF-0B5B-5779-B9B8EDF4CC19}"/>
              </a:ext>
            </a:extLst>
          </p:cNvPr>
          <p:cNvSpPr>
            <a:spLocks noGrp="1"/>
          </p:cNvSpPr>
          <p:nvPr>
            <p:ph type="title"/>
          </p:nvPr>
        </p:nvSpPr>
        <p:spPr/>
        <p:txBody>
          <a:bodyPr/>
          <a:lstStyle/>
          <a:p>
            <a:r>
              <a:rPr lang="en-US" dirty="0"/>
              <a:t>Review of Spring 2023 Feedback</a:t>
            </a:r>
          </a:p>
        </p:txBody>
      </p:sp>
      <p:pic>
        <p:nvPicPr>
          <p:cNvPr id="5" name="Picture 4">
            <a:extLst>
              <a:ext uri="{FF2B5EF4-FFF2-40B4-BE49-F238E27FC236}">
                <a16:creationId xmlns:a16="http://schemas.microsoft.com/office/drawing/2014/main" id="{A0CC7CE3-6D15-5F40-7A3C-CEF211412D5F}"/>
              </a:ext>
            </a:extLst>
          </p:cNvPr>
          <p:cNvPicPr>
            <a:picLocks noChangeAspect="1"/>
          </p:cNvPicPr>
          <p:nvPr/>
        </p:nvPicPr>
        <p:blipFill>
          <a:blip r:embed="rId2"/>
          <a:stretch>
            <a:fillRect/>
          </a:stretch>
        </p:blipFill>
        <p:spPr>
          <a:xfrm>
            <a:off x="109647" y="2157731"/>
            <a:ext cx="8924706" cy="2642869"/>
          </a:xfrm>
          <a:prstGeom prst="rect">
            <a:avLst/>
          </a:prstGeom>
        </p:spPr>
      </p:pic>
      <p:sp>
        <p:nvSpPr>
          <p:cNvPr id="6" name="TextBox 5">
            <a:extLst>
              <a:ext uri="{FF2B5EF4-FFF2-40B4-BE49-F238E27FC236}">
                <a16:creationId xmlns:a16="http://schemas.microsoft.com/office/drawing/2014/main" id="{5CAC0AEC-DA3A-0D04-0C68-B314EC6F3ECA}"/>
              </a:ext>
            </a:extLst>
          </p:cNvPr>
          <p:cNvSpPr txBox="1"/>
          <p:nvPr/>
        </p:nvSpPr>
        <p:spPr>
          <a:xfrm>
            <a:off x="4038600" y="5056201"/>
            <a:ext cx="3259097" cy="523220"/>
          </a:xfrm>
          <a:prstGeom prst="rect">
            <a:avLst/>
          </a:prstGeom>
          <a:noFill/>
        </p:spPr>
        <p:txBody>
          <a:bodyPr wrap="none" rtlCol="0">
            <a:spAutoFit/>
          </a:bodyPr>
          <a:lstStyle/>
          <a:p>
            <a:r>
              <a:rPr lang="en-US" sz="2800" dirty="0"/>
              <a:t>How is this possible?</a:t>
            </a:r>
          </a:p>
        </p:txBody>
      </p:sp>
      <p:sp>
        <p:nvSpPr>
          <p:cNvPr id="7" name="Rectangle 6">
            <a:extLst>
              <a:ext uri="{FF2B5EF4-FFF2-40B4-BE49-F238E27FC236}">
                <a16:creationId xmlns:a16="http://schemas.microsoft.com/office/drawing/2014/main" id="{FF28CC82-CC25-AA26-768C-A63FA570F0AE}"/>
              </a:ext>
            </a:extLst>
          </p:cNvPr>
          <p:cNvSpPr/>
          <p:nvPr/>
        </p:nvSpPr>
        <p:spPr>
          <a:xfrm>
            <a:off x="1905000" y="2966360"/>
            <a:ext cx="1447800" cy="457200"/>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4F3D533F-8C4E-3C7D-4DB3-8A37E066E27B}"/>
              </a:ext>
            </a:extLst>
          </p:cNvPr>
          <p:cNvSpPr/>
          <p:nvPr/>
        </p:nvSpPr>
        <p:spPr>
          <a:xfrm rot="13689309">
            <a:off x="3326994" y="4116150"/>
            <a:ext cx="1856797" cy="484632"/>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AD47DE-7ADD-A518-7EC7-EB6881AFFAAF}"/>
              </a:ext>
            </a:extLst>
          </p:cNvPr>
          <p:cNvPicPr>
            <a:picLocks noChangeAspect="1"/>
          </p:cNvPicPr>
          <p:nvPr/>
        </p:nvPicPr>
        <p:blipFill>
          <a:blip r:embed="rId2"/>
          <a:stretch>
            <a:fillRect/>
          </a:stretch>
        </p:blipFill>
        <p:spPr>
          <a:xfrm>
            <a:off x="76744" y="2103786"/>
            <a:ext cx="8990511" cy="2650428"/>
          </a:xfrm>
          <a:prstGeom prst="rect">
            <a:avLst/>
          </a:prstGeom>
        </p:spPr>
      </p:pic>
      <p:sp>
        <p:nvSpPr>
          <p:cNvPr id="2" name="Title 1">
            <a:extLst>
              <a:ext uri="{FF2B5EF4-FFF2-40B4-BE49-F238E27FC236}">
                <a16:creationId xmlns:a16="http://schemas.microsoft.com/office/drawing/2014/main" id="{2323636C-7CAF-0B5B-5779-B9B8EDF4CC19}"/>
              </a:ext>
            </a:extLst>
          </p:cNvPr>
          <p:cNvSpPr>
            <a:spLocks noGrp="1"/>
          </p:cNvSpPr>
          <p:nvPr>
            <p:ph type="title"/>
          </p:nvPr>
        </p:nvSpPr>
        <p:spPr/>
        <p:txBody>
          <a:bodyPr/>
          <a:lstStyle/>
          <a:p>
            <a:r>
              <a:rPr lang="en-US" dirty="0"/>
              <a:t>Review of Spring 2023 Feedback</a:t>
            </a:r>
          </a:p>
        </p:txBody>
      </p:sp>
      <p:sp>
        <p:nvSpPr>
          <p:cNvPr id="6" name="TextBox 5">
            <a:extLst>
              <a:ext uri="{FF2B5EF4-FFF2-40B4-BE49-F238E27FC236}">
                <a16:creationId xmlns:a16="http://schemas.microsoft.com/office/drawing/2014/main" id="{5CAC0AEC-DA3A-0D04-0C68-B314EC6F3ECA}"/>
              </a:ext>
            </a:extLst>
          </p:cNvPr>
          <p:cNvSpPr txBox="1"/>
          <p:nvPr/>
        </p:nvSpPr>
        <p:spPr>
          <a:xfrm>
            <a:off x="4038600" y="5056201"/>
            <a:ext cx="2185214" cy="523220"/>
          </a:xfrm>
          <a:prstGeom prst="rect">
            <a:avLst/>
          </a:prstGeom>
          <a:noFill/>
        </p:spPr>
        <p:txBody>
          <a:bodyPr wrap="none" rtlCol="0">
            <a:spAutoFit/>
          </a:bodyPr>
          <a:lstStyle/>
          <a:p>
            <a:r>
              <a:rPr lang="en-US" sz="2800" dirty="0"/>
              <a:t>Ok, seriously?</a:t>
            </a:r>
          </a:p>
        </p:txBody>
      </p:sp>
      <p:sp>
        <p:nvSpPr>
          <p:cNvPr id="7" name="Rectangle 6">
            <a:extLst>
              <a:ext uri="{FF2B5EF4-FFF2-40B4-BE49-F238E27FC236}">
                <a16:creationId xmlns:a16="http://schemas.microsoft.com/office/drawing/2014/main" id="{FF28CC82-CC25-AA26-768C-A63FA570F0AE}"/>
              </a:ext>
            </a:extLst>
          </p:cNvPr>
          <p:cNvSpPr/>
          <p:nvPr/>
        </p:nvSpPr>
        <p:spPr>
          <a:xfrm>
            <a:off x="1905000" y="2959636"/>
            <a:ext cx="1447800" cy="457200"/>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4F3D533F-8C4E-3C7D-4DB3-8A37E066E27B}"/>
              </a:ext>
            </a:extLst>
          </p:cNvPr>
          <p:cNvSpPr/>
          <p:nvPr/>
        </p:nvSpPr>
        <p:spPr>
          <a:xfrm rot="13689309">
            <a:off x="3326994" y="4116150"/>
            <a:ext cx="1856797" cy="484632"/>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06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870B-7BA8-2193-3D36-5032FBFCB2A4}"/>
              </a:ext>
            </a:extLst>
          </p:cNvPr>
          <p:cNvSpPr>
            <a:spLocks noGrp="1"/>
          </p:cNvSpPr>
          <p:nvPr>
            <p:ph type="title"/>
          </p:nvPr>
        </p:nvSpPr>
        <p:spPr/>
        <p:txBody>
          <a:bodyPr/>
          <a:lstStyle/>
          <a:p>
            <a:r>
              <a:rPr lang="en-US" dirty="0"/>
              <a:t>Your Responsibilities</a:t>
            </a:r>
          </a:p>
        </p:txBody>
      </p:sp>
      <p:sp>
        <p:nvSpPr>
          <p:cNvPr id="3" name="Content Placeholder 2">
            <a:extLst>
              <a:ext uri="{FF2B5EF4-FFF2-40B4-BE49-F238E27FC236}">
                <a16:creationId xmlns:a16="http://schemas.microsoft.com/office/drawing/2014/main" id="{80CD6EF8-95F5-FC2C-A4AF-27B668824D1E}"/>
              </a:ext>
            </a:extLst>
          </p:cNvPr>
          <p:cNvSpPr>
            <a:spLocks noGrp="1"/>
          </p:cNvSpPr>
          <p:nvPr>
            <p:ph idx="1"/>
          </p:nvPr>
        </p:nvSpPr>
        <p:spPr/>
        <p:txBody>
          <a:bodyPr/>
          <a:lstStyle/>
          <a:p>
            <a:pPr marL="457200" indent="-457200">
              <a:buFont typeface="+mj-lt"/>
              <a:buAutoNum type="arabicPeriod"/>
            </a:pPr>
            <a:r>
              <a:rPr lang="en-US" dirty="0"/>
              <a:t>If you don’t feel like you’re understanding, </a:t>
            </a:r>
            <a:r>
              <a:rPr lang="en-US" b="1" i="1" dirty="0"/>
              <a:t>come talk to me</a:t>
            </a:r>
            <a:endParaRPr lang="en-US" dirty="0"/>
          </a:p>
          <a:p>
            <a:pPr marL="457200" indent="-457200">
              <a:buFont typeface="+mj-lt"/>
              <a:buAutoNum type="arabicPeriod"/>
            </a:pPr>
            <a:r>
              <a:rPr lang="en-US" dirty="0"/>
              <a:t>If you don’t get new skills, </a:t>
            </a:r>
            <a:r>
              <a:rPr lang="en-US" b="1" i="1" dirty="0"/>
              <a:t>come talk to me</a:t>
            </a:r>
            <a:endParaRPr lang="en-US" dirty="0"/>
          </a:p>
          <a:p>
            <a:pPr marL="457200" indent="-457200">
              <a:buFont typeface="+mj-lt"/>
              <a:buAutoNum type="arabicPeriod"/>
            </a:pPr>
            <a:r>
              <a:rPr lang="en-US" b="1" u="sng" dirty="0"/>
              <a:t>You will largely decide your outcomes in this class</a:t>
            </a:r>
          </a:p>
        </p:txBody>
      </p:sp>
    </p:spTree>
    <p:extLst>
      <p:ext uri="{BB962C8B-B14F-4D97-AF65-F5344CB8AC3E}">
        <p14:creationId xmlns:p14="http://schemas.microsoft.com/office/powerpoint/2010/main" val="263934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67F6-CCF5-AAD9-EB2E-96C9B3E62919}"/>
              </a:ext>
            </a:extLst>
          </p:cNvPr>
          <p:cNvSpPr>
            <a:spLocks noGrp="1"/>
          </p:cNvSpPr>
          <p:nvPr>
            <p:ph type="title"/>
          </p:nvPr>
        </p:nvSpPr>
        <p:spPr/>
        <p:txBody>
          <a:bodyPr/>
          <a:lstStyle/>
          <a:p>
            <a:r>
              <a:rPr lang="en-US" dirty="0"/>
              <a:t>More Interesting Feedback</a:t>
            </a:r>
          </a:p>
        </p:txBody>
      </p:sp>
      <p:pic>
        <p:nvPicPr>
          <p:cNvPr id="5" name="Content Placeholder 4">
            <a:extLst>
              <a:ext uri="{FF2B5EF4-FFF2-40B4-BE49-F238E27FC236}">
                <a16:creationId xmlns:a16="http://schemas.microsoft.com/office/drawing/2014/main" id="{A2368FBC-18F2-63E1-8AB0-484BF85FB009}"/>
              </a:ext>
            </a:extLst>
          </p:cNvPr>
          <p:cNvPicPr>
            <a:picLocks noGrp="1" noChangeAspect="1"/>
          </p:cNvPicPr>
          <p:nvPr>
            <p:ph idx="1"/>
          </p:nvPr>
        </p:nvPicPr>
        <p:blipFill>
          <a:blip r:embed="rId2"/>
          <a:stretch>
            <a:fillRect/>
          </a:stretch>
        </p:blipFill>
        <p:spPr>
          <a:xfrm>
            <a:off x="111953" y="2871298"/>
            <a:ext cx="8920094" cy="533400"/>
          </a:xfrm>
        </p:spPr>
      </p:pic>
      <p:pic>
        <p:nvPicPr>
          <p:cNvPr id="9" name="Picture 8">
            <a:extLst>
              <a:ext uri="{FF2B5EF4-FFF2-40B4-BE49-F238E27FC236}">
                <a16:creationId xmlns:a16="http://schemas.microsoft.com/office/drawing/2014/main" id="{2A14A42C-444E-9EAC-B669-635CF249F48E}"/>
              </a:ext>
            </a:extLst>
          </p:cNvPr>
          <p:cNvPicPr>
            <a:picLocks noChangeAspect="1"/>
          </p:cNvPicPr>
          <p:nvPr/>
        </p:nvPicPr>
        <p:blipFill>
          <a:blip r:embed="rId3"/>
          <a:stretch>
            <a:fillRect/>
          </a:stretch>
        </p:blipFill>
        <p:spPr>
          <a:xfrm>
            <a:off x="94076" y="4191000"/>
            <a:ext cx="8955848" cy="457200"/>
          </a:xfrm>
          <a:prstGeom prst="rect">
            <a:avLst/>
          </a:prstGeom>
        </p:spPr>
      </p:pic>
    </p:spTree>
    <p:extLst>
      <p:ext uri="{BB962C8B-B14F-4D97-AF65-F5344CB8AC3E}">
        <p14:creationId xmlns:p14="http://schemas.microsoft.com/office/powerpoint/2010/main" val="29791274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4335</TotalTime>
  <Words>1851</Words>
  <Application>Microsoft Office PowerPoint</Application>
  <PresentationFormat>On-screen Show (4:3)</PresentationFormat>
  <Paragraphs>286</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Metropolitan</vt:lpstr>
      <vt:lpstr>The Technology of Cybersecurity</vt:lpstr>
      <vt:lpstr>About the Instructor</vt:lpstr>
      <vt:lpstr>What about You?</vt:lpstr>
      <vt:lpstr>A Few Introductory Notes</vt:lpstr>
      <vt:lpstr>Review of Spring 2023 Feedback</vt:lpstr>
      <vt:lpstr>Review of Spring 2023 Feedback</vt:lpstr>
      <vt:lpstr>Review of Spring 2023 Feedback</vt:lpstr>
      <vt:lpstr>Your Responsibilities</vt:lpstr>
      <vt:lpstr>More Interesting Feedback</vt:lpstr>
      <vt:lpstr>This is a Technical Class</vt:lpstr>
      <vt:lpstr>…For Students with No Background</vt:lpstr>
      <vt:lpstr>Workload Feedback</vt:lpstr>
      <vt:lpstr>No Good Deed Goes Unpunished</vt:lpstr>
      <vt:lpstr>Please Don’t Whine at the End</vt:lpstr>
      <vt:lpstr>The 5 Orders of Ignorance</vt:lpstr>
      <vt:lpstr>The 5 Orders of Ignorance</vt:lpstr>
      <vt:lpstr>Course Objectives</vt:lpstr>
      <vt:lpstr>Syllabus Review</vt:lpstr>
      <vt:lpstr>Why These Topics?</vt:lpstr>
      <vt:lpstr>Class Discussions</vt:lpstr>
      <vt:lpstr>More Feedback</vt:lpstr>
      <vt:lpstr>Readings</vt:lpstr>
      <vt:lpstr>Labwork</vt:lpstr>
      <vt:lpstr>In-class Experiences (ICX)</vt:lpstr>
      <vt:lpstr>Labwork Policies</vt:lpstr>
      <vt:lpstr>Individual Presentations</vt:lpstr>
      <vt:lpstr>Presentation Details</vt:lpstr>
      <vt:lpstr>Grading</vt:lpstr>
      <vt:lpstr>Midterm Exams</vt:lpstr>
      <vt:lpstr>Technology Evaluation</vt:lpstr>
      <vt:lpstr>Evaluation of New Tech</vt:lpstr>
      <vt:lpstr>Peek Ahead Example</vt:lpstr>
      <vt:lpstr>Exam Sample Question</vt:lpstr>
      <vt:lpstr>New This Semester</vt:lpstr>
      <vt:lpstr>Introducing Cybersecurity</vt:lpstr>
      <vt:lpstr>What is “Security Engineering”?</vt:lpstr>
      <vt:lpstr>The Goal</vt:lpstr>
      <vt:lpstr>“Having” Security</vt:lpstr>
      <vt:lpstr>Key Observation</vt:lpstr>
      <vt:lpstr>A Framework</vt:lpstr>
      <vt:lpstr>Some Definitions</vt:lpstr>
      <vt:lpstr>CIA (Not the Spies)</vt:lpstr>
      <vt:lpstr>Understand This</vt:lpstr>
      <vt:lpstr>Anderson’s Examples</vt:lpstr>
      <vt:lpstr>IAAA</vt:lpstr>
      <vt:lpstr>Grasp the Context</vt:lpstr>
      <vt:lpstr>Start with Policy</vt:lpstr>
      <vt:lpstr>Then figure out mechanism</vt:lpstr>
      <vt:lpstr>Assurance</vt:lpstr>
      <vt:lpstr>Incentives</vt:lpstr>
      <vt:lpstr>Illustrations</vt:lpstr>
      <vt:lpstr>Important Security Principles</vt:lpstr>
      <vt:lpstr>Course Goals</vt:lpstr>
      <vt:lpstr>Testing for Class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89</cp:revision>
  <dcterms:created xsi:type="dcterms:W3CDTF">2014-01-16T20:48:15Z</dcterms:created>
  <dcterms:modified xsi:type="dcterms:W3CDTF">2024-01-22T23:02:01Z</dcterms:modified>
</cp:coreProperties>
</file>