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79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129" d="100"/>
          <a:sy n="129" d="100"/>
        </p:scale>
        <p:origin x="16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6479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KNOW</a:t>
          </a:r>
          <a:endParaRPr lang="en-US" sz="5400" kern="1200"/>
        </a:p>
      </dsp:txBody>
      <dsp:txXfrm>
        <a:off x="61684" y="68163"/>
        <a:ext cx="7801432" cy="1140232"/>
      </dsp:txXfrm>
    </dsp:sp>
    <dsp:sp modelId="{D3F873A3-EEBF-4FF3-B3F5-827D5F29F9C9}">
      <dsp:nvSpPr>
        <dsp:cNvPr id="0" name=""/>
        <dsp:cNvSpPr/>
      </dsp:nvSpPr>
      <dsp:spPr>
        <a:xfrm>
          <a:off x="0" y="1425599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HAVE</a:t>
          </a:r>
          <a:endParaRPr lang="en-US" sz="5400" kern="1200"/>
        </a:p>
      </dsp:txBody>
      <dsp:txXfrm>
        <a:off x="61684" y="1487283"/>
        <a:ext cx="7801432" cy="1140232"/>
      </dsp:txXfrm>
    </dsp:sp>
    <dsp:sp modelId="{E4FB7F39-A6C3-4D35-B353-27EA53DD7C13}">
      <dsp:nvSpPr>
        <dsp:cNvPr id="0" name=""/>
        <dsp:cNvSpPr/>
      </dsp:nvSpPr>
      <dsp:spPr>
        <a:xfrm>
          <a:off x="0" y="2844720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ARE</a:t>
          </a:r>
          <a:endParaRPr lang="en-US" sz="5400" kern="1200"/>
        </a:p>
      </dsp:txBody>
      <dsp:txXfrm>
        <a:off x="61684" y="2906404"/>
        <a:ext cx="7801432" cy="1140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63312"/>
          <a:ext cx="5182791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Security Assumptions</a:t>
          </a:r>
        </a:p>
      </dsp:txBody>
      <dsp:txXfrm>
        <a:off x="34269" y="97581"/>
        <a:ext cx="5114253" cy="633462"/>
      </dsp:txXfrm>
    </dsp:sp>
    <dsp:sp modelId="{8CBB2CFE-EF41-4216-8E40-83F48B9C88EE}">
      <dsp:nvSpPr>
        <dsp:cNvPr id="0" name=""/>
        <dsp:cNvSpPr/>
      </dsp:nvSpPr>
      <dsp:spPr>
        <a:xfrm>
          <a:off x="0" y="765312"/>
          <a:ext cx="5182791" cy="42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65312"/>
        <a:ext cx="5182791" cy="4222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4F25-3218-4B56-8BB4-3A0DF9E4448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7503C-4006-4306-8087-83AE8B44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7503C-4006-4306-8087-83AE8B44DE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9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4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UT LAW 369V</a:t>
            </a:r>
          </a:p>
          <a:p>
            <a:r>
              <a:rPr lang="en-US" b="1" dirty="0"/>
              <a:t>Spring 2024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410200" y="2604516"/>
            <a:ext cx="22860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772400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0" y="3962400"/>
            <a:ext cx="1828799" cy="16002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505201" y="5006180"/>
            <a:ext cx="1752600" cy="1166019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Without Transmitting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434191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510391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572000" y="1595991"/>
            <a:ext cx="2667000" cy="6888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417586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038600" y="3500991"/>
            <a:ext cx="3280611" cy="716687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</a:t>
            </a:r>
            <a:br>
              <a:rPr lang="en-US" sz="2400" b="1" dirty="0"/>
            </a:br>
            <a:r>
              <a:rPr lang="en-US" sz="2400" b="1" dirty="0"/>
              <a:t>R =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04800" y="5129784"/>
            <a:ext cx="27432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Shared Secret Y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6858000" y="5029200"/>
            <a:ext cx="1827276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Shared Secret 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6196D6-FF33-D565-30B8-DDDA8DAB6B81}"/>
              </a:ext>
            </a:extLst>
          </p:cNvPr>
          <p:cNvSpPr/>
          <p:nvPr/>
        </p:nvSpPr>
        <p:spPr>
          <a:xfrm>
            <a:off x="173454" y="3659624"/>
            <a:ext cx="3302669" cy="12353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Verify</a:t>
            </a:r>
          </a:p>
          <a:p>
            <a:pPr algn="ctr"/>
            <a:r>
              <a:rPr lang="en-US" b="1" dirty="0"/>
              <a:t>Y = get(x)</a:t>
            </a:r>
          </a:p>
          <a:p>
            <a:pPr algn="ctr"/>
            <a:r>
              <a:rPr lang="en-US" b="1" dirty="0" err="1"/>
              <a:t>R_stored</a:t>
            </a:r>
            <a:r>
              <a:rPr lang="en-US" b="1" dirty="0"/>
              <a:t> = HASH(Y, k)</a:t>
            </a:r>
          </a:p>
          <a:p>
            <a:pPr algn="ctr"/>
            <a:r>
              <a:rPr lang="en-US" b="1" dirty="0" err="1"/>
              <a:t>R_stored</a:t>
            </a:r>
            <a:r>
              <a:rPr lang="en-US" b="1" dirty="0"/>
              <a:t> ?= R</a:t>
            </a:r>
          </a:p>
        </p:txBody>
      </p:sp>
    </p:spTree>
    <p:extLst>
      <p:ext uri="{BB962C8B-B14F-4D97-AF65-F5344CB8AC3E}">
        <p14:creationId xmlns:p14="http://schemas.microsoft.com/office/powerpoint/2010/main" val="274159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 (MITM)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8001000" y="3505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381000" y="3569848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5791200" y="1692278"/>
            <a:ext cx="2590800" cy="612648"/>
          </a:xfrm>
          <a:prstGeom prst="wedgeRectCallout">
            <a:avLst>
              <a:gd name="adj1" fmla="val 45575"/>
              <a:gd name="adj2" fmla="val 115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1219200" y="2773478"/>
            <a:ext cx="2590800" cy="612648"/>
          </a:xfrm>
          <a:prstGeom prst="wedgeRectCallout">
            <a:avLst>
              <a:gd name="adj1" fmla="val -44982"/>
              <a:gd name="adj2" fmla="val 91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5333999" y="5096416"/>
            <a:ext cx="3128211" cy="685800"/>
          </a:xfrm>
          <a:prstGeom prst="wedgeRectCallout">
            <a:avLst>
              <a:gd name="adj1" fmla="val 44225"/>
              <a:gd name="adj2" fmla="val -1525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</a:t>
            </a:r>
          </a:p>
          <a:p>
            <a:pPr algn="ctr"/>
            <a:r>
              <a:rPr lang="en-US" sz="2400" b="1" dirty="0"/>
              <a:t>R =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A4CF73E3-7BF0-4EB8-B338-BA13866A3FF6}"/>
              </a:ext>
            </a:extLst>
          </p:cNvPr>
          <p:cNvSpPr/>
          <p:nvPr/>
        </p:nvSpPr>
        <p:spPr>
          <a:xfrm>
            <a:off x="4381500" y="3519237"/>
            <a:ext cx="914400" cy="914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5A9EDD-BEEC-434A-9829-0EEDD5CF7CEB}"/>
              </a:ext>
            </a:extLst>
          </p:cNvPr>
          <p:cNvSpPr/>
          <p:nvPr/>
        </p:nvSpPr>
        <p:spPr>
          <a:xfrm>
            <a:off x="5562600" y="2963415"/>
            <a:ext cx="2590800" cy="612648"/>
          </a:xfrm>
          <a:prstGeom prst="wedgeRectCallout">
            <a:avLst>
              <a:gd name="adj1" fmla="val -67970"/>
              <a:gd name="adj2" fmla="val 389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90B63F8-F391-4666-829D-1B2503F4603F}"/>
              </a:ext>
            </a:extLst>
          </p:cNvPr>
          <p:cNvSpPr/>
          <p:nvPr/>
        </p:nvSpPr>
        <p:spPr>
          <a:xfrm>
            <a:off x="2630905" y="1894611"/>
            <a:ext cx="2590800" cy="612648"/>
          </a:xfrm>
          <a:prstGeom prst="wedgeRectCallout">
            <a:avLst>
              <a:gd name="adj1" fmla="val 32340"/>
              <a:gd name="adj2" fmla="val 1921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DF8422-2EF9-44CE-9F96-9DA986786D01}"/>
              </a:ext>
            </a:extLst>
          </p:cNvPr>
          <p:cNvSpPr/>
          <p:nvPr/>
        </p:nvSpPr>
        <p:spPr>
          <a:xfrm>
            <a:off x="1524000" y="4557566"/>
            <a:ext cx="3128211" cy="685800"/>
          </a:xfrm>
          <a:prstGeom prst="wedgeRectCallout">
            <a:avLst>
              <a:gd name="adj1" fmla="val 36163"/>
              <a:gd name="adj2" fmla="val -748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</a:p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31738C-F69B-7D6D-C179-933033816B27}"/>
              </a:ext>
            </a:extLst>
          </p:cNvPr>
          <p:cNvSpPr/>
          <p:nvPr/>
        </p:nvSpPr>
        <p:spPr>
          <a:xfrm>
            <a:off x="1125955" y="5367295"/>
            <a:ext cx="3924300" cy="12353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MITM does not know secret Y and cannot computer HASH(</a:t>
            </a:r>
            <a:r>
              <a:rPr lang="en-US" b="1" dirty="0" err="1"/>
              <a:t>Y,k</a:t>
            </a:r>
            <a:r>
              <a:rPr lang="en-US" b="1" dirty="0"/>
              <a:t>). MITM intercepts and transmits R</a:t>
            </a:r>
          </a:p>
        </p:txBody>
      </p:sp>
    </p:spTree>
    <p:extLst>
      <p:ext uri="{BB962C8B-B14F-4D97-AF65-F5344CB8AC3E}">
        <p14:creationId xmlns:p14="http://schemas.microsoft.com/office/powerpoint/2010/main" val="25285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9364248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482227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some contexts, </a:t>
            </a:r>
            <a:r>
              <a:rPr lang="en-US" b="1" i="1" dirty="0"/>
              <a:t>False Negatives</a:t>
            </a:r>
            <a:r>
              <a:rPr lang="en-US" dirty="0"/>
              <a:t> can be worse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6D9-87EB-4149-85F2-F01C0CD7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other “Authentication”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125B-722F-4CBA-A789-35C108531E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“</a:t>
            </a:r>
            <a:r>
              <a:rPr lang="en-US" sz="2400" dirty="0" err="1"/>
              <a:t>Some</a:t>
            </a:r>
            <a:r>
              <a:rPr lang="en-US" sz="2400" b="1" dirty="0" err="1"/>
              <a:t>WHERE</a:t>
            </a:r>
            <a:r>
              <a:rPr lang="en-US" sz="2400" dirty="0"/>
              <a:t> you Are”</a:t>
            </a:r>
          </a:p>
          <a:p>
            <a:r>
              <a:rPr lang="en-US" sz="2400" dirty="0"/>
              <a:t>Almost universally used as an ancillary form of authentication</a:t>
            </a:r>
          </a:p>
          <a:p>
            <a:r>
              <a:rPr lang="en-US" sz="2400" dirty="0"/>
              <a:t>Generally used do </a:t>
            </a:r>
            <a:r>
              <a:rPr lang="en-US" sz="2400" b="1" dirty="0"/>
              <a:t>disprove rather than prove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8800" y="5867400"/>
            <a:ext cx="2889584" cy="688848"/>
          </a:xfrm>
          <a:prstGeom prst="wedgeRectCallout">
            <a:avLst>
              <a:gd name="adj1" fmla="val 23136"/>
              <a:gd name="adj2" fmla="val -31750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614837" y="5018214"/>
            <a:ext cx="2819400" cy="688848"/>
          </a:xfrm>
          <a:prstGeom prst="wedgeRectCallout">
            <a:avLst>
              <a:gd name="adj1" fmla="val 47201"/>
              <a:gd name="adj2" fmla="val -214405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572000" y="2057400"/>
            <a:ext cx="2667000" cy="688848"/>
          </a:xfrm>
          <a:prstGeom prst="wedgeRectCallout">
            <a:avLst>
              <a:gd name="adj1" fmla="val 53238"/>
              <a:gd name="adj2" fmla="val 94904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2970276"/>
            <a:ext cx="2590800" cy="688848"/>
          </a:xfrm>
          <a:prstGeom prst="wedgeRectCallout">
            <a:avLst>
              <a:gd name="adj1" fmla="val -81205"/>
              <a:gd name="adj2" fmla="val 12422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3733800" y="4031746"/>
            <a:ext cx="2819400" cy="688848"/>
          </a:xfrm>
          <a:prstGeom prst="wedgeRectCallout">
            <a:avLst>
              <a:gd name="adj1" fmla="val 70048"/>
              <a:gd name="adj2" fmla="val -100531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259680" y="3962400"/>
            <a:ext cx="2368217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981698" y="3619500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8" y="3834384"/>
            <a:ext cx="21716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09" y="1417639"/>
            <a:ext cx="7438025" cy="483076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</a:t>
            </a:r>
            <a:r>
              <a:rPr lang="en-US" b="1" i="1" u="sng" dirty="0"/>
              <a:t>human</a:t>
            </a:r>
            <a:r>
              <a:rPr lang="en-US" dirty="0"/>
              <a:t> or </a:t>
            </a:r>
            <a:r>
              <a:rPr lang="en-US" b="1" i="1" u="sng" dirty="0"/>
              <a:t>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410200" y="2604516"/>
            <a:ext cx="2337132" cy="914400"/>
          </a:xfrm>
          <a:prstGeom prst="leftArrowCallout">
            <a:avLst>
              <a:gd name="adj1" fmla="val 23919"/>
              <a:gd name="adj2" fmla="val 25000"/>
              <a:gd name="adj3" fmla="val 4391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848600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4"/>
            <a:ext cx="2590800" cy="7781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8"/>
            <a:ext cx="2743200" cy="8855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20AE-2978-AE35-CD9F-AD0CDBDD31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SET – </a:t>
            </a:r>
            <a:r>
              <a:rPr lang="en-US" dirty="0"/>
              <a:t>Insert related data, usually with specific </a:t>
            </a:r>
            <a:r>
              <a:rPr lang="en-US" b="1" i="1" dirty="0"/>
              <a:t>types</a:t>
            </a:r>
          </a:p>
          <a:p>
            <a:pPr marL="0" indent="0">
              <a:buNone/>
            </a:pPr>
            <a:r>
              <a:rPr lang="en-US" b="1" i="1" dirty="0"/>
              <a:t>   EXAMPLE: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sz="2800" i="1" dirty="0"/>
              <a:t>set(ID x, HASH D, SALT k)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b="1" dirty="0"/>
              <a:t>GET – </a:t>
            </a:r>
            <a:r>
              <a:rPr lang="en-US" dirty="0"/>
              <a:t>Retrieves related data, usually by specifying </a:t>
            </a:r>
            <a:r>
              <a:rPr lang="en-US" b="1" i="1" dirty="0"/>
              <a:t>some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b="1" dirty="0"/>
              <a:t>   EXAMPLE: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get(ID x) -&gt; D, 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6F717-CB3D-9A26-5D2B-F3027FFED86D}"/>
              </a:ext>
            </a:extLst>
          </p:cNvPr>
          <p:cNvSpPr/>
          <p:nvPr/>
        </p:nvSpPr>
        <p:spPr>
          <a:xfrm>
            <a:off x="1524000" y="2416152"/>
            <a:ext cx="4114800" cy="555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1CC4-E343-9AE5-A214-4087E317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Database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A9CA5-D05A-C569-1170-D0C415912120}"/>
              </a:ext>
            </a:extLst>
          </p:cNvPr>
          <p:cNvSpPr txBox="1"/>
          <p:nvPr/>
        </p:nvSpPr>
        <p:spPr>
          <a:xfrm>
            <a:off x="4800600" y="3277971"/>
            <a:ext cx="363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Inserts (x, D, k) into the database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7220CC3-199B-DE6C-D44E-969B2BC319F6}"/>
              </a:ext>
            </a:extLst>
          </p:cNvPr>
          <p:cNvSpPr/>
          <p:nvPr/>
        </p:nvSpPr>
        <p:spPr>
          <a:xfrm rot="1463190">
            <a:off x="4262737" y="2921638"/>
            <a:ext cx="634667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1B886-0912-3490-1136-5CFEE9826FD2}"/>
              </a:ext>
            </a:extLst>
          </p:cNvPr>
          <p:cNvSpPr/>
          <p:nvPr/>
        </p:nvSpPr>
        <p:spPr>
          <a:xfrm>
            <a:off x="1447800" y="4692678"/>
            <a:ext cx="3048000" cy="555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34621-5997-6C6A-3C9B-35071CBAB69D}"/>
              </a:ext>
            </a:extLst>
          </p:cNvPr>
          <p:cNvSpPr txBox="1"/>
          <p:nvPr/>
        </p:nvSpPr>
        <p:spPr>
          <a:xfrm>
            <a:off x="4190999" y="5800212"/>
            <a:ext cx="446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 (x) from the database to get D, k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B6F7509-5CB9-191B-6D17-5942F3501443}"/>
              </a:ext>
            </a:extLst>
          </p:cNvPr>
          <p:cNvSpPr/>
          <p:nvPr/>
        </p:nvSpPr>
        <p:spPr>
          <a:xfrm rot="1463190">
            <a:off x="4006881" y="5333969"/>
            <a:ext cx="1245679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848600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810000" y="3630975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901365" y="52059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419718" y="3863738"/>
            <a:ext cx="3302669" cy="12353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Verify</a:t>
            </a:r>
          </a:p>
          <a:p>
            <a:pPr algn="ctr"/>
            <a:r>
              <a:rPr lang="en-US" b="1" dirty="0" err="1"/>
              <a:t>D_stored</a:t>
            </a:r>
            <a:r>
              <a:rPr lang="en-US" b="1" dirty="0"/>
              <a:t>, k = get(x)</a:t>
            </a:r>
          </a:p>
          <a:p>
            <a:pPr algn="ctr"/>
            <a:r>
              <a:rPr lang="en-US" b="1" dirty="0" err="1"/>
              <a:t>D_check</a:t>
            </a:r>
            <a:r>
              <a:rPr lang="en-US" b="1" dirty="0"/>
              <a:t> = HASH(Y, k)</a:t>
            </a:r>
          </a:p>
          <a:p>
            <a:pPr algn="ctr"/>
            <a:r>
              <a:rPr lang="en-US" b="1" dirty="0" err="1"/>
              <a:t>D_stored</a:t>
            </a:r>
            <a:r>
              <a:rPr lang="en-US" b="1" dirty="0"/>
              <a:t> ?= </a:t>
            </a:r>
            <a:r>
              <a:rPr lang="en-US" b="1" dirty="0" err="1"/>
              <a:t>D_check</a:t>
            </a:r>
            <a:endParaRPr lang="en-US" b="1" dirty="0"/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679CC1B3-0FFF-F871-04A1-EA3E87157A42}"/>
              </a:ext>
            </a:extLst>
          </p:cNvPr>
          <p:cNvSpPr/>
          <p:nvPr/>
        </p:nvSpPr>
        <p:spPr>
          <a:xfrm>
            <a:off x="5410200" y="2604516"/>
            <a:ext cx="2337132" cy="914400"/>
          </a:xfrm>
          <a:prstGeom prst="leftArrowCallout">
            <a:avLst>
              <a:gd name="adj1" fmla="val 23919"/>
              <a:gd name="adj2" fmla="val 25000"/>
              <a:gd name="adj3" fmla="val 4391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</TotalTime>
  <Words>709</Words>
  <Application>Microsoft Office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Rockwell</vt:lpstr>
      <vt:lpstr>Rockwell Condensed</vt:lpstr>
      <vt:lpstr>Wingdings</vt:lpstr>
      <vt:lpstr>Wood Type</vt:lpstr>
      <vt:lpstr>Authentication</vt:lpstr>
      <vt:lpstr>Authentication/Authorization</vt:lpstr>
      <vt:lpstr>Common Authentication Process</vt:lpstr>
      <vt:lpstr>Authentication Mechanism</vt:lpstr>
      <vt:lpstr>The Big Three</vt:lpstr>
      <vt:lpstr>KNOW:  Passwords</vt:lpstr>
      <vt:lpstr>Password Registration</vt:lpstr>
      <vt:lpstr>Basic Database Operations</vt:lpstr>
      <vt:lpstr>Password Verification</vt:lpstr>
      <vt:lpstr>Common Problems</vt:lpstr>
      <vt:lpstr>Checking Without Transmitting</vt:lpstr>
      <vt:lpstr>Man-In-The-Middle  (MITM)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One other “Authentication”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Seth Nielson</dc:creator>
  <cp:lastModifiedBy>Seth Nielson</cp:lastModifiedBy>
  <cp:revision>7</cp:revision>
  <dcterms:created xsi:type="dcterms:W3CDTF">2020-09-09T16:35:27Z</dcterms:created>
  <dcterms:modified xsi:type="dcterms:W3CDTF">2024-02-12T20:57:18Z</dcterms:modified>
</cp:coreProperties>
</file>