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309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35" r:id="rId11"/>
    <p:sldId id="342" r:id="rId12"/>
    <p:sldId id="343" r:id="rId13"/>
    <p:sldId id="344" r:id="rId14"/>
    <p:sldId id="346" r:id="rId15"/>
    <p:sldId id="345" r:id="rId16"/>
    <p:sldId id="347" r:id="rId17"/>
    <p:sldId id="348" r:id="rId18"/>
    <p:sldId id="349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51" r:id="rId28"/>
    <p:sldId id="353" r:id="rId29"/>
    <p:sldId id="354" r:id="rId30"/>
    <p:sldId id="355" r:id="rId31"/>
    <p:sldId id="356" r:id="rId32"/>
    <p:sldId id="367" r:id="rId33"/>
    <p:sldId id="259" r:id="rId34"/>
    <p:sldId id="260" r:id="rId35"/>
    <p:sldId id="261" r:id="rId36"/>
    <p:sldId id="368" r:id="rId37"/>
    <p:sldId id="369" r:id="rId38"/>
    <p:sldId id="370" r:id="rId39"/>
    <p:sldId id="357" r:id="rId40"/>
    <p:sldId id="371" r:id="rId41"/>
    <p:sldId id="358" r:id="rId42"/>
    <p:sldId id="269" r:id="rId43"/>
    <p:sldId id="270" r:id="rId44"/>
    <p:sldId id="265" r:id="rId45"/>
    <p:sldId id="292" r:id="rId46"/>
    <p:sldId id="373" r:id="rId47"/>
    <p:sldId id="372" r:id="rId48"/>
    <p:sldId id="266" r:id="rId49"/>
    <p:sldId id="267" r:id="rId50"/>
    <p:sldId id="374" r:id="rId51"/>
    <p:sldId id="375" r:id="rId52"/>
    <p:sldId id="276" r:id="rId53"/>
    <p:sldId id="257" r:id="rId54"/>
    <p:sldId id="277" r:id="rId55"/>
    <p:sldId id="258" r:id="rId56"/>
    <p:sldId id="289" r:id="rId57"/>
    <p:sldId id="290" r:id="rId58"/>
    <p:sldId id="376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149" d="100"/>
          <a:sy n="149" d="100"/>
        </p:scale>
        <p:origin x="19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59F08-5DBD-4AFE-A592-D8EDE8CFD1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C52D1-50D2-44C8-9D8F-D5F98B6A485F}">
      <dgm:prSet/>
      <dgm:spPr/>
      <dgm:t>
        <a:bodyPr/>
        <a:lstStyle/>
        <a:p>
          <a:r>
            <a:rPr lang="en-US"/>
            <a:t>Downloaded content is not just “static”</a:t>
          </a:r>
        </a:p>
      </dgm:t>
    </dgm:pt>
    <dgm:pt modelId="{DF74954F-D101-49C1-A8C4-4C1F0FA30C2E}" type="parTrans" cxnId="{4E8A00F1-1F2D-4346-819C-BBB01BE4790F}">
      <dgm:prSet/>
      <dgm:spPr/>
      <dgm:t>
        <a:bodyPr/>
        <a:lstStyle/>
        <a:p>
          <a:endParaRPr lang="en-US"/>
        </a:p>
      </dgm:t>
    </dgm:pt>
    <dgm:pt modelId="{F00B7BE6-A673-44A8-A4B1-FECE004B3B38}" type="sibTrans" cxnId="{4E8A00F1-1F2D-4346-819C-BBB01BE4790F}">
      <dgm:prSet/>
      <dgm:spPr/>
      <dgm:t>
        <a:bodyPr/>
        <a:lstStyle/>
        <a:p>
          <a:endParaRPr lang="en-US"/>
        </a:p>
      </dgm:t>
    </dgm:pt>
    <dgm:pt modelId="{C69F1CD0-B831-4E3B-86D6-5180FD2AFD46}">
      <dgm:prSet/>
      <dgm:spPr/>
      <dgm:t>
        <a:bodyPr/>
        <a:lstStyle/>
        <a:p>
          <a:r>
            <a:rPr lang="en-US"/>
            <a:t>Dynamic webpage can ask the browser about itself</a:t>
          </a:r>
        </a:p>
      </dgm:t>
    </dgm:pt>
    <dgm:pt modelId="{5633B515-DF0A-457B-A613-DA98BD8F4348}" type="parTrans" cxnId="{1B5972FB-A072-4568-B843-1A4554E1149F}">
      <dgm:prSet/>
      <dgm:spPr/>
      <dgm:t>
        <a:bodyPr/>
        <a:lstStyle/>
        <a:p>
          <a:endParaRPr lang="en-US"/>
        </a:p>
      </dgm:t>
    </dgm:pt>
    <dgm:pt modelId="{AA7C62E7-035D-46FB-872A-68EEF66A4044}" type="sibTrans" cxnId="{1B5972FB-A072-4568-B843-1A4554E1149F}">
      <dgm:prSet/>
      <dgm:spPr/>
      <dgm:t>
        <a:bodyPr/>
        <a:lstStyle/>
        <a:p>
          <a:endParaRPr lang="en-US"/>
        </a:p>
      </dgm:t>
    </dgm:pt>
    <dgm:pt modelId="{ADCF0B6A-77A0-4376-A3C1-8F4997D1FB08}">
      <dgm:prSet/>
      <dgm:spPr/>
      <dgm:t>
        <a:bodyPr/>
        <a:lstStyle/>
        <a:p>
          <a:r>
            <a:rPr lang="en-US"/>
            <a:t>“Browser, what is displayed on the webpage?”</a:t>
          </a:r>
        </a:p>
      </dgm:t>
    </dgm:pt>
    <dgm:pt modelId="{476F6699-54FA-4587-8722-8970D3F88A1E}" type="parTrans" cxnId="{508B93A4-14F4-44FB-B5DC-A6585452D544}">
      <dgm:prSet/>
      <dgm:spPr/>
      <dgm:t>
        <a:bodyPr/>
        <a:lstStyle/>
        <a:p>
          <a:endParaRPr lang="en-US"/>
        </a:p>
      </dgm:t>
    </dgm:pt>
    <dgm:pt modelId="{D5614C36-5C82-44D6-A144-1FEF3F0BAA3A}" type="sibTrans" cxnId="{508B93A4-14F4-44FB-B5DC-A6585452D544}">
      <dgm:prSet/>
      <dgm:spPr/>
      <dgm:t>
        <a:bodyPr/>
        <a:lstStyle/>
        <a:p>
          <a:endParaRPr lang="en-US"/>
        </a:p>
      </dgm:t>
    </dgm:pt>
    <dgm:pt modelId="{42F8C004-600A-45B0-AC7E-9C1EA5D2AF5E}" type="pres">
      <dgm:prSet presAssocID="{6A359F08-5DBD-4AFE-A592-D8EDE8CFD179}" presName="linear" presStyleCnt="0">
        <dgm:presLayoutVars>
          <dgm:animLvl val="lvl"/>
          <dgm:resizeHandles val="exact"/>
        </dgm:presLayoutVars>
      </dgm:prSet>
      <dgm:spPr/>
    </dgm:pt>
    <dgm:pt modelId="{F7955166-F043-4B96-BB47-F23D8180E79E}" type="pres">
      <dgm:prSet presAssocID="{415C52D1-50D2-44C8-9D8F-D5F98B6A48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D7E93A-32CA-41B8-8D47-1F1DDFE40DF9}" type="pres">
      <dgm:prSet presAssocID="{F00B7BE6-A673-44A8-A4B1-FECE004B3B38}" presName="spacer" presStyleCnt="0"/>
      <dgm:spPr/>
    </dgm:pt>
    <dgm:pt modelId="{503A183A-CD87-4A0F-ADD7-23ECEFEE00F6}" type="pres">
      <dgm:prSet presAssocID="{C69F1CD0-B831-4E3B-86D6-5180FD2AFD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58A8A4-46D0-4A50-89DB-97735C11E808}" type="pres">
      <dgm:prSet presAssocID="{AA7C62E7-035D-46FB-872A-68EEF66A4044}" presName="spacer" presStyleCnt="0"/>
      <dgm:spPr/>
    </dgm:pt>
    <dgm:pt modelId="{83BC1726-6F4A-438E-8F48-BDB74EC15B9F}" type="pres">
      <dgm:prSet presAssocID="{ADCF0B6A-77A0-4376-A3C1-8F4997D1FB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99BE35-BBC8-462E-8D43-471AFFADD6F6}" type="presOf" srcId="{415C52D1-50D2-44C8-9D8F-D5F98B6A485F}" destId="{F7955166-F043-4B96-BB47-F23D8180E79E}" srcOrd="0" destOrd="0" presId="urn:microsoft.com/office/officeart/2005/8/layout/vList2"/>
    <dgm:cxn modelId="{2EFFC853-D9CE-4155-9A9B-CC46DB982A53}" type="presOf" srcId="{ADCF0B6A-77A0-4376-A3C1-8F4997D1FB08}" destId="{83BC1726-6F4A-438E-8F48-BDB74EC15B9F}" srcOrd="0" destOrd="0" presId="urn:microsoft.com/office/officeart/2005/8/layout/vList2"/>
    <dgm:cxn modelId="{508B93A4-14F4-44FB-B5DC-A6585452D544}" srcId="{6A359F08-5DBD-4AFE-A592-D8EDE8CFD179}" destId="{ADCF0B6A-77A0-4376-A3C1-8F4997D1FB08}" srcOrd="2" destOrd="0" parTransId="{476F6699-54FA-4587-8722-8970D3F88A1E}" sibTransId="{D5614C36-5C82-44D6-A144-1FEF3F0BAA3A}"/>
    <dgm:cxn modelId="{81719DA5-42C0-4575-A4DD-DF8935BDB637}" type="presOf" srcId="{6A359F08-5DBD-4AFE-A592-D8EDE8CFD179}" destId="{42F8C004-600A-45B0-AC7E-9C1EA5D2AF5E}" srcOrd="0" destOrd="0" presId="urn:microsoft.com/office/officeart/2005/8/layout/vList2"/>
    <dgm:cxn modelId="{4E8A00F1-1F2D-4346-819C-BBB01BE4790F}" srcId="{6A359F08-5DBD-4AFE-A592-D8EDE8CFD179}" destId="{415C52D1-50D2-44C8-9D8F-D5F98B6A485F}" srcOrd="0" destOrd="0" parTransId="{DF74954F-D101-49C1-A8C4-4C1F0FA30C2E}" sibTransId="{F00B7BE6-A673-44A8-A4B1-FECE004B3B38}"/>
    <dgm:cxn modelId="{6ED164F4-8444-47D4-968C-B1656B950FE8}" type="presOf" srcId="{C69F1CD0-B831-4E3B-86D6-5180FD2AFD46}" destId="{503A183A-CD87-4A0F-ADD7-23ECEFEE00F6}" srcOrd="0" destOrd="0" presId="urn:microsoft.com/office/officeart/2005/8/layout/vList2"/>
    <dgm:cxn modelId="{1B5972FB-A072-4568-B843-1A4554E1149F}" srcId="{6A359F08-5DBD-4AFE-A592-D8EDE8CFD179}" destId="{C69F1CD0-B831-4E3B-86D6-5180FD2AFD46}" srcOrd="1" destOrd="0" parTransId="{5633B515-DF0A-457B-A613-DA98BD8F4348}" sibTransId="{AA7C62E7-035D-46FB-872A-68EEF66A4044}"/>
    <dgm:cxn modelId="{0A653F60-0054-4409-B55D-04C4D71E636C}" type="presParOf" srcId="{42F8C004-600A-45B0-AC7E-9C1EA5D2AF5E}" destId="{F7955166-F043-4B96-BB47-F23D8180E79E}" srcOrd="0" destOrd="0" presId="urn:microsoft.com/office/officeart/2005/8/layout/vList2"/>
    <dgm:cxn modelId="{40022F02-7417-450C-A1F2-50DFDD4B2B9A}" type="presParOf" srcId="{42F8C004-600A-45B0-AC7E-9C1EA5D2AF5E}" destId="{63D7E93A-32CA-41B8-8D47-1F1DDFE40DF9}" srcOrd="1" destOrd="0" presId="urn:microsoft.com/office/officeart/2005/8/layout/vList2"/>
    <dgm:cxn modelId="{A2A68C7E-4CDE-43A9-8598-8C0813E8E408}" type="presParOf" srcId="{42F8C004-600A-45B0-AC7E-9C1EA5D2AF5E}" destId="{503A183A-CD87-4A0F-ADD7-23ECEFEE00F6}" srcOrd="2" destOrd="0" presId="urn:microsoft.com/office/officeart/2005/8/layout/vList2"/>
    <dgm:cxn modelId="{A19714C8-833C-4002-B181-7C0AEE15DE10}" type="presParOf" srcId="{42F8C004-600A-45B0-AC7E-9C1EA5D2AF5E}" destId="{DA58A8A4-46D0-4A50-89DB-97735C11E808}" srcOrd="3" destOrd="0" presId="urn:microsoft.com/office/officeart/2005/8/layout/vList2"/>
    <dgm:cxn modelId="{E135BC46-4146-4E9A-9131-E692E2D19D2E}" type="presParOf" srcId="{42F8C004-600A-45B0-AC7E-9C1EA5D2AF5E}" destId="{83BC1726-6F4A-438E-8F48-BDB74EC15B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55166-F043-4B96-BB47-F23D8180E79E}">
      <dsp:nvSpPr>
        <dsp:cNvPr id="0" name=""/>
        <dsp:cNvSpPr/>
      </dsp:nvSpPr>
      <dsp:spPr>
        <a:xfrm>
          <a:off x="0" y="19509"/>
          <a:ext cx="5098256" cy="18050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Downloaded content is not just “static”</a:t>
          </a:r>
        </a:p>
      </dsp:txBody>
      <dsp:txXfrm>
        <a:off x="88114" y="107623"/>
        <a:ext cx="4922028" cy="1628789"/>
      </dsp:txXfrm>
    </dsp:sp>
    <dsp:sp modelId="{503A183A-CD87-4A0F-ADD7-23ECEFEE00F6}">
      <dsp:nvSpPr>
        <dsp:cNvPr id="0" name=""/>
        <dsp:cNvSpPr/>
      </dsp:nvSpPr>
      <dsp:spPr>
        <a:xfrm>
          <a:off x="0" y="1922447"/>
          <a:ext cx="5098256" cy="1805017"/>
        </a:xfrm>
        <a:prstGeom prst="round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Dynamic webpage can ask the browser about itself</a:t>
          </a:r>
        </a:p>
      </dsp:txBody>
      <dsp:txXfrm>
        <a:off x="88114" y="2010561"/>
        <a:ext cx="4922028" cy="1628789"/>
      </dsp:txXfrm>
    </dsp:sp>
    <dsp:sp modelId="{83BC1726-6F4A-438E-8F48-BDB74EC15B9F}">
      <dsp:nvSpPr>
        <dsp:cNvPr id="0" name=""/>
        <dsp:cNvSpPr/>
      </dsp:nvSpPr>
      <dsp:spPr>
        <a:xfrm>
          <a:off x="0" y="3825384"/>
          <a:ext cx="5098256" cy="1805017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“Browser, what is displayed on the webpage?”</a:t>
          </a:r>
        </a:p>
      </dsp:txBody>
      <dsp:txXfrm>
        <a:off x="88114" y="3913498"/>
        <a:ext cx="4922028" cy="1628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0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8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7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2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593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ydummyblogexempl.wordpress.com/2014/06/19/choose-your-web-browser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uku.it/en/a-quick-update-on-object-storage/" TargetMode="External"/><Relationship Id="rId5" Type="http://schemas.openxmlformats.org/officeDocument/2006/relationships/image" Target="../media/image25.jpeg"/><Relationship Id="rId4" Type="http://schemas.openxmlformats.org/officeDocument/2006/relationships/hyperlink" Target="https://creativecommons.org/licenses/by-sa/3.0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hellasfrappe.blogspot.com/2013/03/mafia-profits-from-greeces-economic.html" TargetMode="External"/><Relationship Id="rId3" Type="http://schemas.openxmlformats.org/officeDocument/2006/relationships/hyperlink" Target="https://en.wikipedia.org/wiki/National_Security_Agency" TargetMode="External"/><Relationship Id="rId7" Type="http://schemas.openxmlformats.org/officeDocument/2006/relationships/image" Target="../media/image2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2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593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hyperlink" Target="https://it.wikipedia.org/wiki/Bastion_host" TargetMode="Externa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2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  <a:br>
              <a:rPr lang="en-US" dirty="0"/>
            </a:br>
            <a:r>
              <a:rPr lang="en-US" dirty="0"/>
              <a:t>Design, Security,&amp;  Threats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UT LAW396V</a:t>
            </a:r>
          </a:p>
          <a:p>
            <a:r>
              <a:rPr lang="en-US" b="1" dirty="0"/>
              <a:t>Spring 2023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E39FA5-F465-4B4E-B519-43A0A09D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8320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720B-C043-43CE-845A-A061E93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Identifiers (URIs)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F85CEB-EBE2-4E9A-9593-F9031102D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075" y="2884311"/>
            <a:ext cx="5191850" cy="25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RL Components">
            <a:extLst>
              <a:ext uri="{FF2B5EF4-FFF2-40B4-BE49-F238E27FC236}">
                <a16:creationId xmlns:a16="http://schemas.microsoft.com/office/drawing/2014/main" id="{D3492A07-AF36-4243-A8CA-4F8969F61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82000" cy="3629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Query String Components">
            <a:extLst>
              <a:ext uri="{FF2B5EF4-FFF2-40B4-BE49-F238E27FC236}">
                <a16:creationId xmlns:a16="http://schemas.microsoft.com/office/drawing/2014/main" id="{831A6030-57E2-42D2-879C-B908FBB9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28800"/>
            <a:ext cx="8564217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57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F5AB-C56F-42D5-8E65-D99830DB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18F0-41D0-46A7-8DE7-5B3526EF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Absolute</a:t>
            </a:r>
            <a:r>
              <a:rPr lang="en-US" sz="2000" dirty="0"/>
              <a:t> paths begin with </a:t>
            </a:r>
            <a:r>
              <a:rPr lang="en-US" sz="2000" b="1" dirty="0"/>
              <a:t>&lt;scheme&gt;://host/</a:t>
            </a:r>
            <a:endParaRPr lang="en-US" sz="2000" dirty="0"/>
          </a:p>
          <a:p>
            <a:pPr lvl="1"/>
            <a:r>
              <a:rPr lang="en-US" sz="1800" dirty="0"/>
              <a:t>e.g., </a:t>
            </a:r>
            <a:r>
              <a:rPr lang="en-US" sz="1800" i="1" dirty="0"/>
              <a:t>http://www.google.com/</a:t>
            </a:r>
            <a:endParaRPr lang="en-US" sz="1800" dirty="0"/>
          </a:p>
          <a:p>
            <a:r>
              <a:rPr lang="en-US" sz="2000" dirty="0"/>
              <a:t>Everything else is </a:t>
            </a:r>
            <a:r>
              <a:rPr lang="en-US" sz="2000" b="1" i="1" dirty="0"/>
              <a:t>relative</a:t>
            </a:r>
          </a:p>
          <a:p>
            <a:pPr lvl="1"/>
            <a:r>
              <a:rPr lang="en-US" sz="1800" dirty="0"/>
              <a:t>e.g., </a:t>
            </a:r>
            <a:r>
              <a:rPr lang="en-US" sz="1800" i="1" dirty="0"/>
              <a:t>/not/an/absolute/path</a:t>
            </a:r>
            <a:endParaRPr lang="en-US" sz="1800" dirty="0"/>
          </a:p>
          <a:p>
            <a:pPr lvl="1"/>
            <a:r>
              <a:rPr lang="en-US" sz="1800" dirty="0"/>
              <a:t>The scheme and host are determined by context</a:t>
            </a:r>
          </a:p>
        </p:txBody>
      </p:sp>
    </p:spTree>
    <p:extLst>
      <p:ext uri="{BB962C8B-B14F-4D97-AF65-F5344CB8AC3E}">
        <p14:creationId xmlns:p14="http://schemas.microsoft.com/office/powerpoint/2010/main" val="400863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94EC-8509-441E-A359-A46CC80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6B605F-627A-49BB-A9D0-59043475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964964" cy="52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650E-8ADF-4E72-9488-F361A339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86D769-86E0-43B0-8271-A58B161F8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4" y="2412934"/>
            <a:ext cx="8277232" cy="31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66A8-BBEA-4939-B9A3-18CA3F9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Page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7795-0C74-4632-9169-7E7898DC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&lt;H1&gt;Simple Web Page&lt;/H1&gt;</a:t>
            </a:r>
          </a:p>
          <a:p>
            <a:pPr marL="0" indent="0">
              <a:buNone/>
            </a:pPr>
            <a:r>
              <a:rPr lang="en-US" sz="2000" dirty="0"/>
              <a:t>&lt;IMG SRC=“/images/image1.jpg”&gt;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8727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DF2-23A4-4D0F-BE75-3108780A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3D1B-0DAD-4DD3-96C6-FAAA49EC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Browser requests HTML “root” page</a:t>
            </a:r>
          </a:p>
          <a:p>
            <a:r>
              <a:rPr lang="en-US" sz="2000" dirty="0"/>
              <a:t>Root page has links for images,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Browser requests embedded objects</a:t>
            </a:r>
          </a:p>
          <a:p>
            <a:r>
              <a:rPr lang="en-US" sz="2000" dirty="0"/>
              <a:t>Browser integrates and renders objects</a:t>
            </a:r>
          </a:p>
        </p:txBody>
      </p:sp>
    </p:spTree>
    <p:extLst>
      <p:ext uri="{BB962C8B-B14F-4D97-AF65-F5344CB8AC3E}">
        <p14:creationId xmlns:p14="http://schemas.microsoft.com/office/powerpoint/2010/main" val="7791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>
            <a:off x="3335669" y="3657600"/>
            <a:ext cx="2460903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/a/b/c.html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2FE85-4DF6-4CDB-BBB2-161291A2B38E}"/>
              </a:ext>
            </a:extLst>
          </p:cNvPr>
          <p:cNvSpPr/>
          <p:nvPr/>
        </p:nvSpPr>
        <p:spPr>
          <a:xfrm>
            <a:off x="6934200" y="677829"/>
            <a:ext cx="609600" cy="381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D2DDA1-50F2-479D-8CC8-0A95CD32898A}"/>
              </a:ext>
            </a:extLst>
          </p:cNvPr>
          <p:cNvSpPr/>
          <p:nvPr/>
        </p:nvSpPr>
        <p:spPr>
          <a:xfrm>
            <a:off x="5759561" y="1481914"/>
            <a:ext cx="100584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CF31E1-09A9-4BA2-8B72-6FF3AB0DB3A3}"/>
              </a:ext>
            </a:extLst>
          </p:cNvPr>
          <p:cNvSpPr/>
          <p:nvPr/>
        </p:nvSpPr>
        <p:spPr>
          <a:xfrm>
            <a:off x="7543800" y="1481914"/>
            <a:ext cx="6096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B65D6-2E3F-4C91-8CE7-B0AB8DEA30D4}"/>
              </a:ext>
            </a:extLst>
          </p:cNvPr>
          <p:cNvSpPr/>
          <p:nvPr/>
        </p:nvSpPr>
        <p:spPr>
          <a:xfrm>
            <a:off x="8153400" y="2247900"/>
            <a:ext cx="6096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82968-A664-4EB4-B568-BDD89C7151D6}"/>
              </a:ext>
            </a:extLst>
          </p:cNvPr>
          <p:cNvSpPr/>
          <p:nvPr/>
        </p:nvSpPr>
        <p:spPr>
          <a:xfrm>
            <a:off x="7032245" y="2260200"/>
            <a:ext cx="609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6E07B6-66F8-4C7D-B001-7DEB5C3A673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262481" y="1058829"/>
            <a:ext cx="976519" cy="423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89D06A-D6FA-4720-B6D4-55B90A1C3DE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239000" y="1058829"/>
            <a:ext cx="609600" cy="423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BEE5A-A11F-45BC-B553-BDC47DD789C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337045" y="1862914"/>
            <a:ext cx="511555" cy="397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35826E-F68E-47A2-B683-C39ECF48F44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848600" y="1862914"/>
            <a:ext cx="609600" cy="384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7924800" y="3124200"/>
            <a:ext cx="10668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c.html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EE70A3-EDAE-4D1D-95DB-EE976DAA2F29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8458200" y="2628900"/>
            <a:ext cx="0" cy="495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4EF0D83-40FE-4B59-8B07-F4C8B447DC0D}"/>
              </a:ext>
            </a:extLst>
          </p:cNvPr>
          <p:cNvSpPr/>
          <p:nvPr/>
        </p:nvSpPr>
        <p:spPr>
          <a:xfrm>
            <a:off x="5486400" y="652573"/>
            <a:ext cx="13716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Root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48921D-F2DE-4A15-87B4-2D95A66592FF}"/>
              </a:ext>
            </a:extLst>
          </p:cNvPr>
          <p:cNvSpPr/>
          <p:nvPr/>
        </p:nvSpPr>
        <p:spPr>
          <a:xfrm>
            <a:off x="5562600" y="2373455"/>
            <a:ext cx="1406434" cy="3810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image1.jpg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353EFE-1AAA-4F51-8569-72809887DA4A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6265817" y="1881219"/>
            <a:ext cx="3195" cy="492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World Wide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1438" y="1588443"/>
            <a:ext cx="7924800" cy="4114800"/>
          </a:xfrm>
        </p:spPr>
        <p:txBody>
          <a:bodyPr>
            <a:normAutofit/>
          </a:bodyPr>
          <a:lstStyle/>
          <a:p>
            <a:r>
              <a:rPr lang="en-US" sz="2000" b="1" i="1" dirty="0"/>
              <a:t>Internet</a:t>
            </a:r>
            <a:r>
              <a:rPr lang="en-US" sz="2000" dirty="0"/>
              <a:t> - globally interconnected network system</a:t>
            </a:r>
          </a:p>
          <a:p>
            <a:r>
              <a:rPr lang="en-US" sz="2000" b="1" i="1" dirty="0"/>
              <a:t>World Wide Web</a:t>
            </a:r>
            <a:r>
              <a:rPr lang="en-US" sz="2000" dirty="0"/>
              <a:t> - HTTP-based content, apps, “ecosystem”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CCD3871-71AE-44D0-898D-D62F3923CD2D}"/>
              </a:ext>
            </a:extLst>
          </p:cNvPr>
          <p:cNvSpPr/>
          <p:nvPr/>
        </p:nvSpPr>
        <p:spPr>
          <a:xfrm>
            <a:off x="1295400" y="3886200"/>
            <a:ext cx="7010400" cy="2031827"/>
          </a:xfrm>
          <a:prstGeom prst="cloud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        INTERNET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609DBC0A-9B2E-4BA4-9217-AA95CD8D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600" y="4724400"/>
            <a:ext cx="914400" cy="914400"/>
          </a:xfrm>
          <a:prstGeom prst="rect">
            <a:avLst/>
          </a:prstGeom>
        </p:spPr>
      </p:pic>
      <p:pic>
        <p:nvPicPr>
          <p:cNvPr id="7" name="Graphic 6" descr="Computer outline">
            <a:extLst>
              <a:ext uri="{FF2B5EF4-FFF2-40B4-BE49-F238E27FC236}">
                <a16:creationId xmlns:a16="http://schemas.microsoft.com/office/drawing/2014/main" id="{90760680-6144-4A9C-BA85-92965CA38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9005" y="4355157"/>
            <a:ext cx="914400" cy="914400"/>
          </a:xfrm>
          <a:prstGeom prst="rect">
            <a:avLst/>
          </a:prstGeom>
        </p:spPr>
      </p:pic>
      <p:pic>
        <p:nvPicPr>
          <p:cNvPr id="8" name="Graphic 7" descr="Computer outline">
            <a:extLst>
              <a:ext uri="{FF2B5EF4-FFF2-40B4-BE49-F238E27FC236}">
                <a16:creationId xmlns:a16="http://schemas.microsoft.com/office/drawing/2014/main" id="{EAEF006C-5A7A-4BB1-A841-AC0978BC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3420" y="5105400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76256-A2AA-4BBA-8AC7-A831960C70C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48000" y="4812357"/>
            <a:ext cx="3901005" cy="3692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B0CA6-8F7F-476F-A639-34E58FF6D3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48000" y="5181600"/>
            <a:ext cx="145542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D2B3D3-CB36-4B43-AA95-ADC21E5D059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417820" y="4812357"/>
            <a:ext cx="1531185" cy="7502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88D99E9-5B77-4533-9722-56C94798DF1D}"/>
              </a:ext>
            </a:extLst>
          </p:cNvPr>
          <p:cNvSpPr/>
          <p:nvPr/>
        </p:nvSpPr>
        <p:spPr>
          <a:xfrm>
            <a:off x="1134838" y="2885486"/>
            <a:ext cx="73914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WORLD WIDE WEB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2D97FC-D46B-4E80-83C1-D9DCFE49468F}"/>
              </a:ext>
            </a:extLst>
          </p:cNvPr>
          <p:cNvSpPr/>
          <p:nvPr/>
        </p:nvSpPr>
        <p:spPr>
          <a:xfrm>
            <a:off x="1630138" y="2968595"/>
            <a:ext cx="1219200" cy="509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DE829-FDF4-4BCC-BE4C-511E10146A4F}"/>
              </a:ext>
            </a:extLst>
          </p:cNvPr>
          <p:cNvSpPr/>
          <p:nvPr/>
        </p:nvSpPr>
        <p:spPr>
          <a:xfrm>
            <a:off x="6964138" y="2987536"/>
            <a:ext cx="1219200" cy="509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DABF06-BC78-4E52-B3AD-865807D0CA8F}"/>
              </a:ext>
            </a:extLst>
          </p:cNvPr>
          <p:cNvCxnSpPr>
            <a:cxnSpLocks/>
          </p:cNvCxnSpPr>
          <p:nvPr/>
        </p:nvCxnSpPr>
        <p:spPr>
          <a:xfrm flipH="1">
            <a:off x="7362607" y="3700590"/>
            <a:ext cx="562194" cy="1065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1FE86-CCD2-461F-AF10-E2A31DDF2988}"/>
              </a:ext>
            </a:extLst>
          </p:cNvPr>
          <p:cNvCxnSpPr>
            <a:cxnSpLocks/>
          </p:cNvCxnSpPr>
          <p:nvPr/>
        </p:nvCxnSpPr>
        <p:spPr>
          <a:xfrm>
            <a:off x="7204711" y="3733800"/>
            <a:ext cx="96500" cy="1032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F8C878-E191-4A7F-902D-09A889C0899E}"/>
              </a:ext>
            </a:extLst>
          </p:cNvPr>
          <p:cNvCxnSpPr>
            <a:cxnSpLocks/>
          </p:cNvCxnSpPr>
          <p:nvPr/>
        </p:nvCxnSpPr>
        <p:spPr>
          <a:xfrm>
            <a:off x="2722900" y="3635729"/>
            <a:ext cx="238749" cy="126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7A506C-F7DC-4F02-97F3-635ACA69DA3D}"/>
              </a:ext>
            </a:extLst>
          </p:cNvPr>
          <p:cNvCxnSpPr>
            <a:cxnSpLocks/>
          </p:cNvCxnSpPr>
          <p:nvPr/>
        </p:nvCxnSpPr>
        <p:spPr>
          <a:xfrm>
            <a:off x="1671326" y="3635729"/>
            <a:ext cx="1170948" cy="1545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065CDF93-E8F5-47AC-AC82-13B8F5DDB81E}"/>
              </a:ext>
            </a:extLst>
          </p:cNvPr>
          <p:cNvSpPr/>
          <p:nvPr/>
        </p:nvSpPr>
        <p:spPr>
          <a:xfrm>
            <a:off x="4192524" y="3572810"/>
            <a:ext cx="1216152" cy="484632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84712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F73397AD-D087-41CB-ADBD-131E5F7E0A57}"/>
              </a:ext>
            </a:extLst>
          </p:cNvPr>
          <p:cNvSpPr/>
          <p:nvPr/>
        </p:nvSpPr>
        <p:spPr>
          <a:xfrm>
            <a:off x="4953000" y="533400"/>
            <a:ext cx="4027854" cy="27432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&lt;H1&gt;Simple Web Page&lt;/H1&gt;</a:t>
            </a:r>
          </a:p>
          <a:p>
            <a:pPr marL="0" indent="0">
              <a:buNone/>
            </a:pPr>
            <a:r>
              <a:rPr lang="en-US" sz="1800" dirty="0"/>
              <a:t>&lt;IMG SRC=“/images/image1.jpg”&gt;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endParaRPr lang="en-US" dirty="0"/>
          </a:p>
        </p:txBody>
      </p:sp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4953000" y="536013"/>
            <a:ext cx="10668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>
            <a:off x="3347427" y="3645932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c.html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8EC8D-BF04-4A5F-BD47-23D0E37180C2}"/>
              </a:ext>
            </a:extLst>
          </p:cNvPr>
          <p:cNvSpPr/>
          <p:nvPr/>
        </p:nvSpPr>
        <p:spPr>
          <a:xfrm>
            <a:off x="990600" y="2057400"/>
            <a:ext cx="1066800" cy="838200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757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>
            <a:off x="3200400" y="3657599"/>
            <a:ext cx="2895599" cy="1295401"/>
          </a:xfrm>
          <a:prstGeom prst="rightArrow">
            <a:avLst>
              <a:gd name="adj1" fmla="val 50000"/>
              <a:gd name="adj2" fmla="val 358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/images/image1.jpg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2FE85-4DF6-4CDB-BBB2-161291A2B38E}"/>
              </a:ext>
            </a:extLst>
          </p:cNvPr>
          <p:cNvSpPr/>
          <p:nvPr/>
        </p:nvSpPr>
        <p:spPr>
          <a:xfrm>
            <a:off x="6934200" y="677829"/>
            <a:ext cx="609600" cy="381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D2DDA1-50F2-479D-8CC8-0A95CD32898A}"/>
              </a:ext>
            </a:extLst>
          </p:cNvPr>
          <p:cNvSpPr/>
          <p:nvPr/>
        </p:nvSpPr>
        <p:spPr>
          <a:xfrm>
            <a:off x="5715000" y="1500219"/>
            <a:ext cx="1056932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CF31E1-09A9-4BA2-8B72-6FF3AB0DB3A3}"/>
              </a:ext>
            </a:extLst>
          </p:cNvPr>
          <p:cNvSpPr/>
          <p:nvPr/>
        </p:nvSpPr>
        <p:spPr>
          <a:xfrm>
            <a:off x="7543800" y="1481914"/>
            <a:ext cx="609600" cy="3810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B65D6-2E3F-4C91-8CE7-B0AB8DEA30D4}"/>
              </a:ext>
            </a:extLst>
          </p:cNvPr>
          <p:cNvSpPr/>
          <p:nvPr/>
        </p:nvSpPr>
        <p:spPr>
          <a:xfrm>
            <a:off x="8153400" y="2226782"/>
            <a:ext cx="609600" cy="3810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82968-A664-4EB4-B568-BDD89C7151D6}"/>
              </a:ext>
            </a:extLst>
          </p:cNvPr>
          <p:cNvSpPr/>
          <p:nvPr/>
        </p:nvSpPr>
        <p:spPr>
          <a:xfrm>
            <a:off x="7064574" y="2209800"/>
            <a:ext cx="609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6E07B6-66F8-4C7D-B001-7DEB5C3A673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243466" y="1058829"/>
            <a:ext cx="995534" cy="4413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89D06A-D6FA-4720-B6D4-55B90A1C3DE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239000" y="1058829"/>
            <a:ext cx="609600" cy="423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BEE5A-A11F-45BC-B553-BDC47DD789C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369374" y="1862914"/>
            <a:ext cx="479226" cy="346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35826E-F68E-47A2-B683-C39ECF48F44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848600" y="1862914"/>
            <a:ext cx="609600" cy="363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7922114" y="3124200"/>
            <a:ext cx="1066800" cy="3810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c.html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EE70A3-EDAE-4D1D-95DB-EE976DAA2F29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8455514" y="2607782"/>
            <a:ext cx="2686" cy="516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4EF0D83-40FE-4B59-8B07-F4C8B447DC0D}"/>
              </a:ext>
            </a:extLst>
          </p:cNvPr>
          <p:cNvSpPr/>
          <p:nvPr/>
        </p:nvSpPr>
        <p:spPr>
          <a:xfrm>
            <a:off x="5486400" y="652573"/>
            <a:ext cx="13716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Root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2AE3D-E51E-48F0-99D5-1D5E57500E50}"/>
              </a:ext>
            </a:extLst>
          </p:cNvPr>
          <p:cNvSpPr/>
          <p:nvPr/>
        </p:nvSpPr>
        <p:spPr>
          <a:xfrm>
            <a:off x="5486400" y="2373455"/>
            <a:ext cx="1482634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image1.jpg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83A308-D800-4858-AA39-1AFAE8EE6088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6227717" y="1881219"/>
            <a:ext cx="15749" cy="492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4A1996-E69A-4761-BC86-BBF640FF7C45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1C2E6-C991-4AA8-BA37-36CB7660E56C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063FC-2E64-4144-A184-5896256EA8EA}"/>
              </a:ext>
            </a:extLst>
          </p:cNvPr>
          <p:cNvSpPr/>
          <p:nvPr/>
        </p:nvSpPr>
        <p:spPr>
          <a:xfrm>
            <a:off x="990600" y="2057400"/>
            <a:ext cx="1066800" cy="838200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36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>
            <a:off x="3347427" y="3645932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Image.jpg</a:t>
            </a:r>
          </a:p>
        </p:txBody>
      </p:sp>
      <p:pic>
        <p:nvPicPr>
          <p:cNvPr id="11" name="Picture 10" descr="Two smiling people standing behind one another at corner of wall on sidewalk, one holding cellphone to take photo of both">
            <a:extLst>
              <a:ext uri="{FF2B5EF4-FFF2-40B4-BE49-F238E27FC236}">
                <a16:creationId xmlns:a16="http://schemas.microsoft.com/office/drawing/2014/main" id="{7E4FB55E-5907-4EC6-88E9-1B3799556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90600"/>
            <a:ext cx="3429000" cy="2286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6B937B-DB6D-478A-844A-96D6CB272571}"/>
              </a:ext>
            </a:extLst>
          </p:cNvPr>
          <p:cNvSpPr/>
          <p:nvPr/>
        </p:nvSpPr>
        <p:spPr>
          <a:xfrm>
            <a:off x="5516444" y="572869"/>
            <a:ext cx="2103555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image.jpg</a:t>
            </a:r>
          </a:p>
        </p:txBody>
      </p:sp>
      <p:pic>
        <p:nvPicPr>
          <p:cNvPr id="15" name="Picture 14" descr="Two smiling people standing behind one another at corner of wall on sidewalk, one holding cellphone to take photo of both">
            <a:extLst>
              <a:ext uri="{FF2B5EF4-FFF2-40B4-BE49-F238E27FC236}">
                <a16:creationId xmlns:a16="http://schemas.microsoft.com/office/drawing/2014/main" id="{CB058BFB-E5BA-4D91-9A4F-6C81FBB046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9600"/>
            <a:ext cx="1752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0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>
            <a:off x="3335669" y="3657600"/>
            <a:ext cx="2460903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/a/b/c.html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2FE85-4DF6-4CDB-BBB2-161291A2B38E}"/>
              </a:ext>
            </a:extLst>
          </p:cNvPr>
          <p:cNvSpPr/>
          <p:nvPr/>
        </p:nvSpPr>
        <p:spPr>
          <a:xfrm>
            <a:off x="6934200" y="677829"/>
            <a:ext cx="609600" cy="381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CF31E1-09A9-4BA2-8B72-6FF3AB0DB3A3}"/>
              </a:ext>
            </a:extLst>
          </p:cNvPr>
          <p:cNvSpPr/>
          <p:nvPr/>
        </p:nvSpPr>
        <p:spPr>
          <a:xfrm>
            <a:off x="7543800" y="1481914"/>
            <a:ext cx="6096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B65D6-2E3F-4C91-8CE7-B0AB8DEA30D4}"/>
              </a:ext>
            </a:extLst>
          </p:cNvPr>
          <p:cNvSpPr/>
          <p:nvPr/>
        </p:nvSpPr>
        <p:spPr>
          <a:xfrm>
            <a:off x="8153400" y="2247900"/>
            <a:ext cx="6096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82968-A664-4EB4-B568-BDD89C7151D6}"/>
              </a:ext>
            </a:extLst>
          </p:cNvPr>
          <p:cNvSpPr/>
          <p:nvPr/>
        </p:nvSpPr>
        <p:spPr>
          <a:xfrm>
            <a:off x="7032245" y="2260200"/>
            <a:ext cx="609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89D06A-D6FA-4720-B6D4-55B90A1C3DE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239000" y="1058829"/>
            <a:ext cx="609600" cy="423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BEE5A-A11F-45BC-B553-BDC47DD789C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337045" y="1862914"/>
            <a:ext cx="511555" cy="397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35826E-F68E-47A2-B683-C39ECF48F44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848600" y="1862914"/>
            <a:ext cx="609600" cy="384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7924800" y="3124200"/>
            <a:ext cx="10668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c.html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EE70A3-EDAE-4D1D-95DB-EE976DAA2F29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>
            <a:off x="8458200" y="2628900"/>
            <a:ext cx="0" cy="495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4EF0D83-40FE-4B59-8B07-F4C8B447DC0D}"/>
              </a:ext>
            </a:extLst>
          </p:cNvPr>
          <p:cNvSpPr/>
          <p:nvPr/>
        </p:nvSpPr>
        <p:spPr>
          <a:xfrm>
            <a:off x="5486400" y="652573"/>
            <a:ext cx="13716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4B857-5013-4387-B0AF-B977B7B481AC}"/>
              </a:ext>
            </a:extLst>
          </p:cNvPr>
          <p:cNvSpPr txBox="1"/>
          <p:nvPr/>
        </p:nvSpPr>
        <p:spPr>
          <a:xfrm>
            <a:off x="541748" y="208326"/>
            <a:ext cx="6231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Let’s try it again… look for the change…</a:t>
            </a:r>
          </a:p>
        </p:txBody>
      </p:sp>
    </p:spTree>
    <p:extLst>
      <p:ext uri="{BB962C8B-B14F-4D97-AF65-F5344CB8AC3E}">
        <p14:creationId xmlns:p14="http://schemas.microsoft.com/office/powerpoint/2010/main" val="151671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F73397AD-D087-41CB-ADBD-131E5F7E0A57}"/>
              </a:ext>
            </a:extLst>
          </p:cNvPr>
          <p:cNvSpPr/>
          <p:nvPr/>
        </p:nvSpPr>
        <p:spPr>
          <a:xfrm>
            <a:off x="4953000" y="533400"/>
            <a:ext cx="4027854" cy="27432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&lt;H1&gt;Simple Web Page&lt;/H1&gt;</a:t>
            </a:r>
          </a:p>
          <a:p>
            <a:pPr marL="0" indent="0">
              <a:buNone/>
            </a:pPr>
            <a:r>
              <a:rPr lang="en-US" sz="1800" b="1" dirty="0"/>
              <a:t>&lt;IMG SRC= “http://google.com/images/image1.jpg”&gt;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endParaRPr lang="en-US" dirty="0"/>
          </a:p>
        </p:txBody>
      </p:sp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4953000" y="536013"/>
            <a:ext cx="10668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>
            <a:off x="3347427" y="3645932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c.html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8EC8D-BF04-4A5F-BD47-23D0E37180C2}"/>
              </a:ext>
            </a:extLst>
          </p:cNvPr>
          <p:cNvSpPr/>
          <p:nvPr/>
        </p:nvSpPr>
        <p:spPr>
          <a:xfrm>
            <a:off x="990600" y="2057400"/>
            <a:ext cx="1066800" cy="838200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226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 rot="19770343">
            <a:off x="3044547" y="2448467"/>
            <a:ext cx="4047309" cy="1295401"/>
          </a:xfrm>
          <a:prstGeom prst="rightArrow">
            <a:avLst>
              <a:gd name="adj1" fmla="val 50000"/>
              <a:gd name="adj2" fmla="val 358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/images/image1.jpg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D2DDA1-50F2-479D-8CC8-0A95CD32898A}"/>
              </a:ext>
            </a:extLst>
          </p:cNvPr>
          <p:cNvSpPr/>
          <p:nvPr/>
        </p:nvSpPr>
        <p:spPr>
          <a:xfrm>
            <a:off x="7432731" y="2420882"/>
            <a:ext cx="1056932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6E07B6-66F8-4C7D-B001-7DEB5C3A6736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7284649" y="2095586"/>
            <a:ext cx="676548" cy="325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2AE3D-E51E-48F0-99D5-1D5E57500E50}"/>
              </a:ext>
            </a:extLst>
          </p:cNvPr>
          <p:cNvSpPr/>
          <p:nvPr/>
        </p:nvSpPr>
        <p:spPr>
          <a:xfrm>
            <a:off x="7219880" y="3276600"/>
            <a:ext cx="1482634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image1.jpg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83A308-D800-4858-AA39-1AFAE8EE6088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7961197" y="2801882"/>
            <a:ext cx="0" cy="474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4A1996-E69A-4761-BC86-BBF640FF7C45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1C2E6-C991-4AA8-BA37-36CB7660E56C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063FC-2E64-4144-A184-5896256EA8EA}"/>
              </a:ext>
            </a:extLst>
          </p:cNvPr>
          <p:cNvSpPr/>
          <p:nvPr/>
        </p:nvSpPr>
        <p:spPr>
          <a:xfrm>
            <a:off x="990600" y="2057400"/>
            <a:ext cx="1066800" cy="838200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?</a:t>
            </a:r>
          </a:p>
        </p:txBody>
      </p:sp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D32553FD-2512-4BD2-88E8-E736F194A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7449" y="1234175"/>
            <a:ext cx="914400" cy="8614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0CA147-E49D-4D4D-A9F2-5AD732ED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4966"/>
            <a:ext cx="2438400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9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 rot="19666606">
            <a:off x="2993062" y="3271894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Image.jpg</a:t>
            </a:r>
          </a:p>
        </p:txBody>
      </p:sp>
      <p:pic>
        <p:nvPicPr>
          <p:cNvPr id="11" name="Picture 10" descr="Two smiling people standing behind one another at corner of wall on sidewalk, one holding cellphone to take photo of both">
            <a:extLst>
              <a:ext uri="{FF2B5EF4-FFF2-40B4-BE49-F238E27FC236}">
                <a16:creationId xmlns:a16="http://schemas.microsoft.com/office/drawing/2014/main" id="{7E4FB55E-5907-4EC6-88E9-1B3799556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90600"/>
            <a:ext cx="3429000" cy="2286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6B937B-DB6D-478A-844A-96D6CB272571}"/>
              </a:ext>
            </a:extLst>
          </p:cNvPr>
          <p:cNvSpPr/>
          <p:nvPr/>
        </p:nvSpPr>
        <p:spPr>
          <a:xfrm>
            <a:off x="5516444" y="572869"/>
            <a:ext cx="2103555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image.jpg</a:t>
            </a:r>
          </a:p>
        </p:txBody>
      </p:sp>
      <p:pic>
        <p:nvPicPr>
          <p:cNvPr id="15" name="Picture 14" descr="Two smiling people standing behind one another at corner of wall on sidewalk, one holding cellphone to take photo of both">
            <a:extLst>
              <a:ext uri="{FF2B5EF4-FFF2-40B4-BE49-F238E27FC236}">
                <a16:creationId xmlns:a16="http://schemas.microsoft.com/office/drawing/2014/main" id="{CB058BFB-E5BA-4D91-9A4F-6C81FBB046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9600"/>
            <a:ext cx="1752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5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C00B-7CD4-4ECA-A8D1-6EA8C438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B240-03D5-4320-95FE-694FFCED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8E701-2F1E-4B0D-B3AC-17E82983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" y="0"/>
            <a:ext cx="8599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B928-8202-46E1-90E6-B95B4B3B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and Beyond</a:t>
            </a:r>
          </a:p>
        </p:txBody>
      </p:sp>
      <p:pic>
        <p:nvPicPr>
          <p:cNvPr id="6146" name="Picture 2" descr="The Web 2.0 Mashup Ecosystem Ramps Up | All the details here… | Flickr">
            <a:extLst>
              <a:ext uri="{FF2B5EF4-FFF2-40B4-BE49-F238E27FC236}">
                <a16:creationId xmlns:a16="http://schemas.microsoft.com/office/drawing/2014/main" id="{7270AE3E-F9AA-430C-B859-71F867A0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886203" cy="48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1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1C7C-9CC2-437D-9724-94C45862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9C92-10F1-48FA-8D5D-43391C6C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 is </a:t>
            </a:r>
            <a:r>
              <a:rPr lang="en-US" sz="2000" b="1" i="1" u="sng" dirty="0"/>
              <a:t>STATELESS</a:t>
            </a:r>
            <a:endParaRPr lang="en-US" sz="2000" dirty="0"/>
          </a:p>
          <a:p>
            <a:r>
              <a:rPr lang="en-US" sz="2000" dirty="0"/>
              <a:t>A webserver doesn’t “connect” requests</a:t>
            </a:r>
          </a:p>
          <a:p>
            <a:r>
              <a:rPr lang="en-US" sz="2000" dirty="0"/>
              <a:t>To simulate a “session”, use cookies</a:t>
            </a:r>
          </a:p>
          <a:p>
            <a:r>
              <a:rPr lang="en-US" sz="2000" dirty="0"/>
              <a:t>Put “cookie: &lt;session id&gt;” in request/response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26308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093-982B-40A6-B7D5-A887F5BA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Tech: </a:t>
            </a:r>
            <a:br>
              <a:rPr lang="en-US" dirty="0"/>
            </a:br>
            <a:r>
              <a:rPr lang="en-US" i="1" dirty="0"/>
              <a:t>Domain Name System (</a:t>
            </a:r>
            <a:r>
              <a:rPr lang="en-US" b="0" i="1" dirty="0"/>
              <a:t>DNS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D11B-FB82-4E32-BF45-E0480462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IPv4 addresses were hard to remember/use</a:t>
            </a:r>
          </a:p>
          <a:p>
            <a:r>
              <a:rPr lang="en-US" sz="2000" dirty="0"/>
              <a:t>IPv6 are worse</a:t>
            </a:r>
          </a:p>
          <a:p>
            <a:r>
              <a:rPr lang="en-US" sz="2000" dirty="0"/>
              <a:t>Humans need semantically meaningful addresses</a:t>
            </a:r>
          </a:p>
          <a:p>
            <a:r>
              <a:rPr lang="en-US" sz="2000" dirty="0"/>
              <a:t>DNS maps IP addresses to </a:t>
            </a:r>
            <a:r>
              <a:rPr lang="en-US" sz="2000" b="1" i="1" dirty="0"/>
              <a:t>domain names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119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BBD-2829-4C77-A041-A512523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E70D-DFE9-4F8E-8036-987E1403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8" y="2913808"/>
            <a:ext cx="3193997" cy="24201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FB2E7-B613-488D-A016-8602E563C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081041"/>
            <a:ext cx="2943636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EEE07D-C718-42E3-8B5A-197B349C6F0D}"/>
              </a:ext>
            </a:extLst>
          </p:cNvPr>
          <p:cNvSpPr txBox="1"/>
          <p:nvPr/>
        </p:nvSpPr>
        <p:spPr>
          <a:xfrm>
            <a:off x="1082505" y="3124200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Browser 1: google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Browser 2: google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94F7588-F710-470A-8175-41644EA0C575}"/>
              </a:ext>
            </a:extLst>
          </p:cNvPr>
          <p:cNvSpPr/>
          <p:nvPr/>
        </p:nvSpPr>
        <p:spPr>
          <a:xfrm>
            <a:off x="1752600" y="1628030"/>
            <a:ext cx="5562600" cy="128577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GET \ HTTP/1.1</a:t>
            </a:r>
          </a:p>
          <a:p>
            <a:r>
              <a:rPr lang="en-US" b="1" dirty="0"/>
              <a:t>Cookie: ac39f210ef120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C1F5EE-5C40-4A7D-B198-DE69F2D44783}"/>
              </a:ext>
            </a:extLst>
          </p:cNvPr>
          <p:cNvSpPr/>
          <p:nvPr/>
        </p:nvSpPr>
        <p:spPr>
          <a:xfrm>
            <a:off x="1752600" y="5220699"/>
            <a:ext cx="5562600" cy="128577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GET \ HTTP/1.1</a:t>
            </a:r>
          </a:p>
          <a:p>
            <a:r>
              <a:rPr lang="en-US" b="1" dirty="0"/>
              <a:t>Cookie: 9b8dde1783ff3e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3885061-9AA7-4CF9-A583-319A80F6A286}"/>
              </a:ext>
            </a:extLst>
          </p:cNvPr>
          <p:cNvSpPr/>
          <p:nvPr/>
        </p:nvSpPr>
        <p:spPr>
          <a:xfrm>
            <a:off x="3893510" y="3048000"/>
            <a:ext cx="1811387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7E2B29D-9AC6-417F-BFB8-7AF4420D54BE}"/>
              </a:ext>
            </a:extLst>
          </p:cNvPr>
          <p:cNvSpPr/>
          <p:nvPr/>
        </p:nvSpPr>
        <p:spPr>
          <a:xfrm>
            <a:off x="3930827" y="3733800"/>
            <a:ext cx="1811387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613571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356E-C0FC-4D79-9FFB-92B0229C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and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64A-85AA-4067-91A0-B13B9A4B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Cookies are most assigned by domain</a:t>
            </a:r>
          </a:p>
          <a:p>
            <a:r>
              <a:rPr lang="en-US" sz="2000" dirty="0"/>
              <a:t>For example, “google.com” cookies</a:t>
            </a:r>
          </a:p>
          <a:p>
            <a:r>
              <a:rPr lang="en-US" sz="2000" dirty="0"/>
              <a:t>This is important for security and privacy</a:t>
            </a:r>
          </a:p>
        </p:txBody>
      </p:sp>
    </p:spTree>
    <p:extLst>
      <p:ext uri="{BB962C8B-B14F-4D97-AF65-F5344CB8AC3E}">
        <p14:creationId xmlns:p14="http://schemas.microsoft.com/office/powerpoint/2010/main" val="4152517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D7E9-D72C-4F6F-BFAB-EFBDE2C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32D4-2516-4093-A1EC-16D3F25A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72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to Website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TLS provides end-to-end security</a:t>
            </a:r>
          </a:p>
          <a:p>
            <a:r>
              <a:rPr lang="en-US" dirty="0"/>
              <a:t>What are the “ends”?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2C5AF-5CB5-450B-908B-C1C44AF82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971801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84ABF-6A27-4879-ABC9-202A1E5FE427}"/>
              </a:ext>
            </a:extLst>
          </p:cNvPr>
          <p:cNvSpPr txBox="1"/>
          <p:nvPr/>
        </p:nvSpPr>
        <p:spPr>
          <a:xfrm>
            <a:off x="685800" y="46189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8" name="Picture 7" descr="A view of a computer&#10;&#10;Description automatically generated">
            <a:extLst>
              <a:ext uri="{FF2B5EF4-FFF2-40B4-BE49-F238E27FC236}">
                <a16:creationId xmlns:a16="http://schemas.microsoft.com/office/drawing/2014/main" id="{E3E7A542-315D-4451-8FA3-61F0C303D0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48400" y="2971801"/>
            <a:ext cx="25146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9E6DB-30FC-4AA5-8846-5E627EFB0114}"/>
              </a:ext>
            </a:extLst>
          </p:cNvPr>
          <p:cNvSpPr txBox="1"/>
          <p:nvPr/>
        </p:nvSpPr>
        <p:spPr>
          <a:xfrm>
            <a:off x="6629400" y="481555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7619E-A779-42AD-9920-B30EDBEB5CE8}"/>
              </a:ext>
            </a:extLst>
          </p:cNvPr>
          <p:cNvSpPr txBox="1"/>
          <p:nvPr/>
        </p:nvSpPr>
        <p:spPr>
          <a:xfrm>
            <a:off x="1403862" y="5184885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4BD15-61A6-44A3-80E6-55F175DFA76D}"/>
              </a:ext>
            </a:extLst>
          </p:cNvPr>
          <p:cNvSpPr txBox="1"/>
          <p:nvPr/>
        </p:nvSpPr>
        <p:spPr>
          <a:xfrm>
            <a:off x="7050094" y="518488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6D361D2-6960-4BB1-BCFC-E19E64E30129}"/>
              </a:ext>
            </a:extLst>
          </p:cNvPr>
          <p:cNvSpPr/>
          <p:nvPr/>
        </p:nvSpPr>
        <p:spPr>
          <a:xfrm>
            <a:off x="3330296" y="3567684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919-A496-4E74-8D6E-E98B349C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(Backend)</a:t>
            </a:r>
          </a:p>
        </p:txBody>
      </p:sp>
      <p:pic>
        <p:nvPicPr>
          <p:cNvPr id="11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DA998B6E-CBC1-4566-AF23-ECC6E35196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59655"/>
            <a:ext cx="1600200" cy="1600200"/>
          </a:xfrm>
        </p:spPr>
      </p:pic>
      <p:pic>
        <p:nvPicPr>
          <p:cNvPr id="5" name="Picture 4" descr="A view of a computer&#10;&#10;Description automatically generated">
            <a:extLst>
              <a:ext uri="{FF2B5EF4-FFF2-40B4-BE49-F238E27FC236}">
                <a16:creationId xmlns:a16="http://schemas.microsoft.com/office/drawing/2014/main" id="{E3F5EA3C-8F98-4CC6-8F8D-1CBF2DF89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81200" y="2819400"/>
            <a:ext cx="2514600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A9A6A-E283-4626-AF9E-D1031A93A746}"/>
              </a:ext>
            </a:extLst>
          </p:cNvPr>
          <p:cNvSpPr txBox="1"/>
          <p:nvPr/>
        </p:nvSpPr>
        <p:spPr>
          <a:xfrm>
            <a:off x="2362200" y="46631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4760C-BCC3-4228-AFBA-DC2EDEFC3090}"/>
              </a:ext>
            </a:extLst>
          </p:cNvPr>
          <p:cNvSpPr txBox="1"/>
          <p:nvPr/>
        </p:nvSpPr>
        <p:spPr>
          <a:xfrm>
            <a:off x="2782894" y="50324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6034664F-D5C7-495F-8776-30D24C0FFB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49897" y="4272389"/>
            <a:ext cx="2895600" cy="1520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8AAB82-BF30-4C0A-BFEF-C882AE90E13C}"/>
              </a:ext>
            </a:extLst>
          </p:cNvPr>
          <p:cNvSpPr txBox="1"/>
          <p:nvPr/>
        </p:nvSpPr>
        <p:spPr>
          <a:xfrm>
            <a:off x="5449897" y="5977691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hellasfrappe.blogspot.com/2013/03/mafia-profits-from-greeces-econom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83D1AC8-3390-43B0-AC0B-4100FC6C2B40}"/>
              </a:ext>
            </a:extLst>
          </p:cNvPr>
          <p:cNvSpPr/>
          <p:nvPr/>
        </p:nvSpPr>
        <p:spPr>
          <a:xfrm rot="20584720">
            <a:off x="4125837" y="2613141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Government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D030EF8-65AC-4065-8AEB-FADBBC9C4E4E}"/>
              </a:ext>
            </a:extLst>
          </p:cNvPr>
          <p:cNvSpPr/>
          <p:nvPr/>
        </p:nvSpPr>
        <p:spPr>
          <a:xfrm rot="1010969">
            <a:off x="4027790" y="3845276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Criminals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1A50C-94B8-4076-8F59-CDBF2A4EBB22}"/>
              </a:ext>
            </a:extLst>
          </p:cNvPr>
          <p:cNvSpPr txBox="1"/>
          <p:nvPr/>
        </p:nvSpPr>
        <p:spPr>
          <a:xfrm>
            <a:off x="1143000" y="1704636"/>
            <a:ext cx="4622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sharing with 3</a:t>
            </a:r>
            <a:r>
              <a:rPr lang="en-US" sz="2800" baseline="30000" dirty="0"/>
              <a:t>rd</a:t>
            </a:r>
            <a:r>
              <a:rPr lang="en-US" sz="2800" dirty="0"/>
              <a:t> parties…</a:t>
            </a:r>
          </a:p>
        </p:txBody>
      </p:sp>
    </p:spTree>
    <p:extLst>
      <p:ext uri="{BB962C8B-B14F-4D97-AF65-F5344CB8AC3E}">
        <p14:creationId xmlns:p14="http://schemas.microsoft.com/office/powerpoint/2010/main" val="3739445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33D-DA5B-4095-B328-17B13F69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(Frontend)</a:t>
            </a:r>
          </a:p>
        </p:txBody>
      </p:sp>
      <p:pic>
        <p:nvPicPr>
          <p:cNvPr id="19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6E0812AF-976E-4AAB-BD36-1D72483EB0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B25021-E728-4C42-90A1-0E53E80DF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D12B9-F72C-44D8-99E2-09B05868174A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9" name="Picture 8" descr="A view of a computer&#10;&#10;Description automatically generated">
            <a:extLst>
              <a:ext uri="{FF2B5EF4-FFF2-40B4-BE49-F238E27FC236}">
                <a16:creationId xmlns:a16="http://schemas.microsoft.com/office/drawing/2014/main" id="{581E37A1-1D58-4B13-ACEC-01DA790720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9A8D03-6968-4C1C-A10C-C26C099F027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BFA3B-6390-4808-930C-BEBE43B507F3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1AE16-653E-41D8-829C-D58D155071A0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0469C16-8BC7-4FE9-838C-0F1ED0984E90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8253F-5C00-4425-AD00-30ACC0A7F5A4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C87FD8E4-7743-42F0-8974-98E871233EF5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B083B-0917-41C8-90FE-547B533DCDD7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2133862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950E-4D49-4210-AA50-EA554F47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2B1F-90D3-49A1-8A5B-39039FE7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Protecting user privacy</a:t>
            </a:r>
          </a:p>
          <a:p>
            <a:r>
              <a:rPr lang="en-US" dirty="0"/>
              <a:t>Protecting cookies</a:t>
            </a:r>
          </a:p>
          <a:p>
            <a:r>
              <a:rPr lang="en-US" dirty="0"/>
              <a:t>Protecting multi-source webpage from “bleeding” info</a:t>
            </a:r>
          </a:p>
          <a:p>
            <a:r>
              <a:rPr lang="en-US" dirty="0"/>
              <a:t>Protecting dynamic webpages from corruption</a:t>
            </a:r>
          </a:p>
        </p:txBody>
      </p:sp>
    </p:spTree>
    <p:extLst>
      <p:ext uri="{BB962C8B-B14F-4D97-AF65-F5344CB8AC3E}">
        <p14:creationId xmlns:p14="http://schemas.microsoft.com/office/powerpoint/2010/main" val="2797471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2892-B8EF-45DD-9513-CCEBF517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ADBF-9CD3-4C14-9222-5D29B592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Communications with a website are not shared</a:t>
            </a:r>
          </a:p>
          <a:p>
            <a:r>
              <a:rPr lang="en-US" dirty="0"/>
              <a:t>Cannot be tracked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3280167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2AD1-3072-4276-AED7-F7C165D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Again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8E6A-B47D-4DAB-961C-5347CF6F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just used for login</a:t>
            </a:r>
          </a:p>
          <a:p>
            <a:r>
              <a:rPr lang="en-US" sz="2400" dirty="0"/>
              <a:t>Store info about user’s session</a:t>
            </a:r>
          </a:p>
          <a:p>
            <a:r>
              <a:rPr lang="en-US" sz="2400" b="1" dirty="0"/>
              <a:t>ONLY SENT BY BROWSER TO SAME DOMAIN</a:t>
            </a:r>
            <a:endParaRPr lang="en-US" sz="2400" dirty="0"/>
          </a:p>
          <a:p>
            <a:r>
              <a:rPr lang="en-US" sz="2400" dirty="0"/>
              <a:t>Cookies for google.com never sent to amazon.com</a:t>
            </a:r>
          </a:p>
          <a:p>
            <a:r>
              <a:rPr lang="en-US" sz="2400" b="1" i="1" dirty="0"/>
              <a:t>BUT WHAT ABOUT MULTI-SOURCE WEBPAGES?!</a:t>
            </a:r>
          </a:p>
        </p:txBody>
      </p:sp>
    </p:spTree>
    <p:extLst>
      <p:ext uri="{BB962C8B-B14F-4D97-AF65-F5344CB8AC3E}">
        <p14:creationId xmlns:p14="http://schemas.microsoft.com/office/powerpoint/2010/main" val="2645109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13C2-016A-425B-AD7D-B487DA1D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First-Party, Third Party</a:t>
            </a:r>
          </a:p>
        </p:txBody>
      </p:sp>
      <p:pic>
        <p:nvPicPr>
          <p:cNvPr id="7170" name="Picture 2" descr="browser4">
            <a:extLst>
              <a:ext uri="{FF2B5EF4-FFF2-40B4-BE49-F238E27FC236}">
                <a16:creationId xmlns:a16="http://schemas.microsoft.com/office/drawing/2014/main" id="{33DF2DDE-B5EF-4400-92F9-E006A4C3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28513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9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BBD-2829-4C77-A041-A512523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E70D-DFE9-4F8E-8036-987E1403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8" y="2913808"/>
            <a:ext cx="3193997" cy="24201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81977-AC99-4EDB-BEBE-7938349F2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60203" y="446807"/>
            <a:ext cx="2590800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23699-F53E-4C02-8FAB-EE183D0857B9}"/>
              </a:ext>
            </a:extLst>
          </p:cNvPr>
          <p:cNvSpPr txBox="1"/>
          <p:nvPr/>
        </p:nvSpPr>
        <p:spPr>
          <a:xfrm>
            <a:off x="6300428" y="217457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DNS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FB2E7-B613-488D-A016-8602E563C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786" y="5029200"/>
            <a:ext cx="2943636" cy="1124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3D632C-EAC7-4FB1-A429-A236F223D212}"/>
              </a:ext>
            </a:extLst>
          </p:cNvPr>
          <p:cNvSpPr txBox="1"/>
          <p:nvPr/>
        </p:nvSpPr>
        <p:spPr>
          <a:xfrm>
            <a:off x="6088031" y="6148307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142.250.138.138</a:t>
            </a:r>
          </a:p>
          <a:p>
            <a:pPr algn="ctr"/>
            <a:r>
              <a:rPr lang="en-US" b="1" dirty="0"/>
              <a:t>(google.com)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EE07D-C718-42E3-8B5A-197B349C6F0D}"/>
              </a:ext>
            </a:extLst>
          </p:cNvPr>
          <p:cNvSpPr txBox="1"/>
          <p:nvPr/>
        </p:nvSpPr>
        <p:spPr>
          <a:xfrm>
            <a:off x="1082505" y="3124200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http://google.com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186404-BD60-4202-B0CD-CE9E3F82724E}"/>
              </a:ext>
            </a:extLst>
          </p:cNvPr>
          <p:cNvSpPr/>
          <p:nvPr/>
        </p:nvSpPr>
        <p:spPr>
          <a:xfrm rot="19694554">
            <a:off x="3029482" y="1752893"/>
            <a:ext cx="3317704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Where is “google.com?”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B0DA1E5-46EB-4FD4-A0D4-831AA7A1C65E}"/>
              </a:ext>
            </a:extLst>
          </p:cNvPr>
          <p:cNvSpPr/>
          <p:nvPr/>
        </p:nvSpPr>
        <p:spPr>
          <a:xfrm rot="19743730">
            <a:off x="3559117" y="2147946"/>
            <a:ext cx="2819400" cy="545068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142.250.138.138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C94B5D-6885-4BE1-A209-BF76A1413D59}"/>
              </a:ext>
            </a:extLst>
          </p:cNvPr>
          <p:cNvSpPr/>
          <p:nvPr/>
        </p:nvSpPr>
        <p:spPr>
          <a:xfrm rot="1442206">
            <a:off x="3675377" y="4754619"/>
            <a:ext cx="2025914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GET / HTTP/1.1</a:t>
            </a:r>
          </a:p>
        </p:txBody>
      </p:sp>
    </p:spTree>
    <p:extLst>
      <p:ext uri="{BB962C8B-B14F-4D97-AF65-F5344CB8AC3E}">
        <p14:creationId xmlns:p14="http://schemas.microsoft.com/office/powerpoint/2010/main" val="292969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0B54-5FD6-4F18-9534-56A4F40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3</a:t>
            </a:r>
            <a:r>
              <a:rPr lang="en-US" baseline="30000" dirty="0"/>
              <a:t>rd</a:t>
            </a:r>
            <a:r>
              <a:rPr lang="en-US" dirty="0"/>
              <a:t> Party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C282-8B68-41FC-B49E-2BEACA19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3rd-party cookies can be spread across many sites</a:t>
            </a:r>
          </a:p>
          <a:p>
            <a:r>
              <a:rPr lang="en-US" sz="2400" dirty="0"/>
              <a:t>Example: ad server serving ads on many webpages</a:t>
            </a:r>
          </a:p>
          <a:p>
            <a:r>
              <a:rPr lang="en-US" sz="2400" dirty="0"/>
              <a:t>Ad server tracks you across all the pages it serves</a:t>
            </a:r>
          </a:p>
          <a:p>
            <a:r>
              <a:rPr lang="en-US" sz="2400" dirty="0"/>
              <a:t>Thus most browsers not block 3</a:t>
            </a:r>
            <a:r>
              <a:rPr lang="en-US" sz="2400" baseline="30000" dirty="0"/>
              <a:t>rd</a:t>
            </a:r>
            <a:r>
              <a:rPr lang="en-US" sz="2400" dirty="0"/>
              <a:t> party cookies</a:t>
            </a:r>
          </a:p>
        </p:txBody>
      </p:sp>
    </p:spTree>
    <p:extLst>
      <p:ext uri="{BB962C8B-B14F-4D97-AF65-F5344CB8AC3E}">
        <p14:creationId xmlns:p14="http://schemas.microsoft.com/office/powerpoint/2010/main" val="1623882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CC39-3A73-403B-BB21-3CFEA59A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 Blocked 3</a:t>
            </a:r>
            <a:r>
              <a:rPr lang="en-US" baseline="30000" dirty="0"/>
              <a:t>rd</a:t>
            </a:r>
            <a:r>
              <a:rPr lang="en-US" dirty="0"/>
              <a:t> Party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D6F5-58F3-4703-B965-B5703126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First-party façade:  advertising_company.amazon.com</a:t>
            </a:r>
          </a:p>
          <a:p>
            <a:r>
              <a:rPr lang="en-US" sz="2400" dirty="0"/>
              <a:t>Collusion: first-party, third-party share data</a:t>
            </a:r>
          </a:p>
          <a:p>
            <a:pPr lvl="1"/>
            <a:r>
              <a:rPr lang="en-US" sz="2000" dirty="0"/>
              <a:t>First-party can send data to third-party in URL</a:t>
            </a:r>
          </a:p>
          <a:p>
            <a:pPr lvl="1"/>
            <a:r>
              <a:rPr lang="en-US" sz="2000" dirty="0"/>
              <a:t>&lt;IMG </a:t>
            </a:r>
            <a:r>
              <a:rPr lang="en-US" sz="2000" dirty="0" err="1"/>
              <a:t>src</a:t>
            </a:r>
            <a:r>
              <a:rPr lang="en-US" sz="2000" dirty="0"/>
              <a:t>=“http://third-party?cookie=stolen”&gt;</a:t>
            </a:r>
          </a:p>
        </p:txBody>
      </p:sp>
    </p:spTree>
    <p:extLst>
      <p:ext uri="{BB962C8B-B14F-4D97-AF65-F5344CB8AC3E}">
        <p14:creationId xmlns:p14="http://schemas.microsoft.com/office/powerpoint/2010/main" val="3071385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5D5-F202-4B11-8FC4-4236C3CC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Conspiracy How-To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A9BD194C-1541-41AA-BB58-874950A46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  <a:prstGeom prst="rect">
            <a:avLst/>
          </a:prstGeom>
        </p:spPr>
      </p:pic>
      <p:pic>
        <p:nvPicPr>
          <p:cNvPr id="6" name="Picture 5" descr="A view of a computer&#10;&#10;Description automatically generated">
            <a:extLst>
              <a:ext uri="{FF2B5EF4-FFF2-40B4-BE49-F238E27FC236}">
                <a16:creationId xmlns:a16="http://schemas.microsoft.com/office/drawing/2014/main" id="{32F1946A-4186-425E-956C-DD542E42A3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8AD21-7884-4C16-A1A8-833B01D72C24}"/>
              </a:ext>
            </a:extLst>
          </p:cNvPr>
          <p:cNvSpPr txBox="1"/>
          <p:nvPr/>
        </p:nvSpPr>
        <p:spPr>
          <a:xfrm>
            <a:off x="685800" y="6096000"/>
            <a:ext cx="521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&lt;IMG SRC=“http://third-party.com/</a:t>
            </a:r>
            <a:r>
              <a:rPr lang="en-US" sz="2000" b="1" i="1" dirty="0"/>
              <a:t>shared-info</a:t>
            </a:r>
            <a:r>
              <a:rPr lang="en-US" sz="20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B9F59-D887-4974-8199-4F3C21B5BDB3}"/>
              </a:ext>
            </a:extLst>
          </p:cNvPr>
          <p:cNvSpPr txBox="1"/>
          <p:nvPr/>
        </p:nvSpPr>
        <p:spPr>
          <a:xfrm>
            <a:off x="613707" y="1417638"/>
            <a:ext cx="46629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website creates an agreement with the 3</a:t>
            </a:r>
            <a:r>
              <a:rPr lang="en-US" sz="2400" baseline="30000" dirty="0"/>
              <a:t>rd</a:t>
            </a:r>
            <a:r>
              <a:rPr lang="en-US" sz="2400" dirty="0"/>
              <a:t> party. “I’ll send you X data for Y dollars.” 3rd party provides a communication protocol.</a:t>
            </a:r>
          </a:p>
          <a:p>
            <a:endParaRPr lang="en-US" sz="2400" dirty="0"/>
          </a:p>
          <a:p>
            <a:r>
              <a:rPr lang="en-US" sz="2400" dirty="0"/>
              <a:t>Typically, a URL with the transmitted info</a:t>
            </a:r>
          </a:p>
          <a:p>
            <a:r>
              <a:rPr lang="en-US" sz="2400" dirty="0"/>
              <a:t>included as </a:t>
            </a:r>
            <a:r>
              <a:rPr lang="en-US" sz="2400" b="1" i="1" dirty="0"/>
              <a:t>part of the URL!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1X1 tracking pixels, for 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20230-14A4-4A73-97EF-FAB588EFA786}"/>
              </a:ext>
            </a:extLst>
          </p:cNvPr>
          <p:cNvSpPr txBox="1"/>
          <p:nvPr/>
        </p:nvSpPr>
        <p:spPr>
          <a:xfrm>
            <a:off x="6629400" y="1312896"/>
            <a:ext cx="1234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75DE-3421-4EF5-9096-4739A7A242A6}"/>
              </a:ext>
            </a:extLst>
          </p:cNvPr>
          <p:cNvSpPr txBox="1"/>
          <p:nvPr/>
        </p:nvSpPr>
        <p:spPr>
          <a:xfrm>
            <a:off x="6288088" y="5547385"/>
            <a:ext cx="19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Website</a:t>
            </a:r>
          </a:p>
        </p:txBody>
      </p:sp>
    </p:spTree>
    <p:extLst>
      <p:ext uri="{BB962C8B-B14F-4D97-AF65-F5344CB8AC3E}">
        <p14:creationId xmlns:p14="http://schemas.microsoft.com/office/powerpoint/2010/main" val="2226020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D3F2-3872-4F19-8669-63BA0E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Conspiracy</a:t>
            </a:r>
          </a:p>
        </p:txBody>
      </p:sp>
      <p:pic>
        <p:nvPicPr>
          <p:cNvPr id="5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9DE83BC2-E044-4FAA-97F0-936793FD3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1910828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E88B4-DBEB-4260-BBD9-9D01C9F047BB}"/>
              </a:ext>
            </a:extLst>
          </p:cNvPr>
          <p:cNvSpPr txBox="1"/>
          <p:nvPr/>
        </p:nvSpPr>
        <p:spPr>
          <a:xfrm>
            <a:off x="6774272" y="1541496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10D17-CDB8-40B7-BB53-EE183F9A2FAE}"/>
              </a:ext>
            </a:extLst>
          </p:cNvPr>
          <p:cNvSpPr/>
          <p:nvPr/>
        </p:nvSpPr>
        <p:spPr>
          <a:xfrm>
            <a:off x="1821272" y="2819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DF742-17CD-42AF-AA97-88C65F3988D4}"/>
              </a:ext>
            </a:extLst>
          </p:cNvPr>
          <p:cNvSpPr/>
          <p:nvPr/>
        </p:nvSpPr>
        <p:spPr>
          <a:xfrm>
            <a:off x="1821272" y="4013095"/>
            <a:ext cx="1143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0FC89-AAF8-40B8-B8C0-2FDED98F4955}"/>
              </a:ext>
            </a:extLst>
          </p:cNvPr>
          <p:cNvSpPr/>
          <p:nvPr/>
        </p:nvSpPr>
        <p:spPr>
          <a:xfrm>
            <a:off x="1816253" y="5206790"/>
            <a:ext cx="1143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3</a:t>
            </a:r>
          </a:p>
        </p:txBody>
      </p:sp>
      <p:pic>
        <p:nvPicPr>
          <p:cNvPr id="18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FA487B09-A38F-4AEA-97FB-17734B094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3346973"/>
            <a:ext cx="13716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E171AE-D00C-4D62-87AE-C02A8CC4F846}"/>
              </a:ext>
            </a:extLst>
          </p:cNvPr>
          <p:cNvSpPr txBox="1"/>
          <p:nvPr/>
        </p:nvSpPr>
        <p:spPr>
          <a:xfrm>
            <a:off x="7383872" y="3801940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2</a:t>
            </a:r>
          </a:p>
        </p:txBody>
      </p:sp>
      <p:pic>
        <p:nvPicPr>
          <p:cNvPr id="22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2B1B40A2-DE92-4AEC-B462-E5AB73202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4927495"/>
            <a:ext cx="13716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4C4D15-E21A-4E9A-B1C6-D1C5C2607E30}"/>
              </a:ext>
            </a:extLst>
          </p:cNvPr>
          <p:cNvSpPr txBox="1"/>
          <p:nvPr/>
        </p:nvSpPr>
        <p:spPr>
          <a:xfrm>
            <a:off x="7327747" y="5855092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3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12C10E6-869E-4A52-B460-FDB41E965C84}"/>
              </a:ext>
            </a:extLst>
          </p:cNvPr>
          <p:cNvSpPr/>
          <p:nvPr/>
        </p:nvSpPr>
        <p:spPr>
          <a:xfrm>
            <a:off x="4267200" y="3581400"/>
            <a:ext cx="1200225" cy="16253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Delivery Platform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872B977-0F1D-403F-A641-808821AB6A8F}"/>
              </a:ext>
            </a:extLst>
          </p:cNvPr>
          <p:cNvSpPr/>
          <p:nvPr/>
        </p:nvSpPr>
        <p:spPr>
          <a:xfrm rot="1226150">
            <a:off x="3062357" y="3104656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F479C2-4906-488A-9938-4E6DD65F5E1E}"/>
              </a:ext>
            </a:extLst>
          </p:cNvPr>
          <p:cNvSpPr/>
          <p:nvPr/>
        </p:nvSpPr>
        <p:spPr>
          <a:xfrm>
            <a:off x="3073057" y="4066930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EA7FC54-BF60-4845-AA2E-9A7E27855C7A}"/>
              </a:ext>
            </a:extLst>
          </p:cNvPr>
          <p:cNvSpPr/>
          <p:nvPr/>
        </p:nvSpPr>
        <p:spPr>
          <a:xfrm rot="20026869">
            <a:off x="3025265" y="515615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AB2ED6-64C5-45DF-95EB-F13EB06B24F3}"/>
              </a:ext>
            </a:extLst>
          </p:cNvPr>
          <p:cNvSpPr/>
          <p:nvPr/>
        </p:nvSpPr>
        <p:spPr>
          <a:xfrm rot="1226150">
            <a:off x="5296609" y="51733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58FABF7-2683-4223-851C-366F35733938}"/>
              </a:ext>
            </a:extLst>
          </p:cNvPr>
          <p:cNvSpPr/>
          <p:nvPr/>
        </p:nvSpPr>
        <p:spPr>
          <a:xfrm>
            <a:off x="5394273" y="40476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C084DC2-56A4-48F0-8911-E855A0141426}"/>
              </a:ext>
            </a:extLst>
          </p:cNvPr>
          <p:cNvSpPr/>
          <p:nvPr/>
        </p:nvSpPr>
        <p:spPr>
          <a:xfrm rot="20026869">
            <a:off x="5246072" y="2942388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2B5C0F-BD87-4AAA-9717-927D1F7A7DF6}"/>
              </a:ext>
            </a:extLst>
          </p:cNvPr>
          <p:cNvSpPr txBox="1"/>
          <p:nvPr/>
        </p:nvSpPr>
        <p:spPr>
          <a:xfrm>
            <a:off x="690287" y="1430592"/>
            <a:ext cx="520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Normally, one 3</a:t>
            </a:r>
            <a:r>
              <a:rPr lang="en-US" sz="2000" baseline="30000" dirty="0"/>
              <a:t>rd</a:t>
            </a:r>
            <a:r>
              <a:rPr lang="en-US" sz="2000" dirty="0"/>
              <a:t> party can’t share data with another. (Same origin policy). But, when they all work with one ad delivery platform, that platform coordinates sharing.</a:t>
            </a:r>
          </a:p>
        </p:txBody>
      </p:sp>
    </p:spTree>
    <p:extLst>
      <p:ext uri="{BB962C8B-B14F-4D97-AF65-F5344CB8AC3E}">
        <p14:creationId xmlns:p14="http://schemas.microsoft.com/office/powerpoint/2010/main" val="376959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366B-1AA0-4C43-9BED-75A87467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Dynamic webpage can </a:t>
            </a:r>
            <a:r>
              <a:rPr lang="en-US" sz="3100" b="1" i="1" dirty="0">
                <a:solidFill>
                  <a:srgbClr val="FFFFFF"/>
                </a:solidFill>
              </a:rPr>
              <a:t>READ</a:t>
            </a:r>
            <a:r>
              <a:rPr lang="en-US" sz="3100" dirty="0">
                <a:solidFill>
                  <a:srgbClr val="FFFFFF"/>
                </a:solidFill>
              </a:rPr>
              <a:t> itself!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DE063B-8CB5-4096-9227-C958F516F6F9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94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5569-55C3-4973-B9EC-A171A95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VERY</a:t>
            </a:r>
            <a:r>
              <a:rPr lang="en-US" dirty="0"/>
              <a:t> Brief Intro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978A-2699-4CDC-BC62-8052FCD160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Web pages don’t just have text</a:t>
            </a:r>
          </a:p>
          <a:p>
            <a:r>
              <a:rPr lang="en-US" sz="2400" dirty="0"/>
              <a:t>Include mini-programs called </a:t>
            </a:r>
            <a:r>
              <a:rPr lang="en-US" sz="2400" b="1" i="1" dirty="0"/>
              <a:t>scripts</a:t>
            </a:r>
          </a:p>
          <a:p>
            <a:r>
              <a:rPr lang="en-US" sz="2400" dirty="0"/>
              <a:t>Typically written in a language called </a:t>
            </a:r>
            <a:r>
              <a:rPr lang="en-US" sz="2400" b="1" i="1" dirty="0"/>
              <a:t>JavaScript</a:t>
            </a:r>
          </a:p>
          <a:p>
            <a:r>
              <a:rPr lang="en-US" sz="2400" b="1" i="1" u="sng" dirty="0"/>
              <a:t>EXECUTES IN THE BROWSER</a:t>
            </a:r>
            <a:r>
              <a:rPr lang="en-US" sz="2400" u="sng" dirty="0"/>
              <a:t> (not on the server)</a:t>
            </a:r>
          </a:p>
        </p:txBody>
      </p:sp>
    </p:spTree>
    <p:extLst>
      <p:ext uri="{BB962C8B-B14F-4D97-AF65-F5344CB8AC3E}">
        <p14:creationId xmlns:p14="http://schemas.microsoft.com/office/powerpoint/2010/main" val="4118112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F73397AD-D087-41CB-ADBD-131E5F7E0A57}"/>
              </a:ext>
            </a:extLst>
          </p:cNvPr>
          <p:cNvSpPr/>
          <p:nvPr/>
        </p:nvSpPr>
        <p:spPr>
          <a:xfrm>
            <a:off x="4953000" y="533400"/>
            <a:ext cx="4027854" cy="27432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&lt;H1&gt;Simple Web Page&lt;/H1&gt;</a:t>
            </a:r>
          </a:p>
          <a:p>
            <a:pPr marL="0" indent="0">
              <a:buNone/>
            </a:pPr>
            <a:r>
              <a:rPr lang="en-US" sz="1800" b="1" dirty="0"/>
              <a:t>&lt;script&gt;</a:t>
            </a:r>
          </a:p>
          <a:p>
            <a:pPr marL="0" indent="0">
              <a:buNone/>
            </a:pPr>
            <a:r>
              <a:rPr lang="en-US" sz="1800" b="1" dirty="0"/>
              <a:t>(</a:t>
            </a:r>
            <a:r>
              <a:rPr lang="en-US" sz="1800" b="1" dirty="0" err="1"/>
              <a:t>javascript</a:t>
            </a:r>
            <a:r>
              <a:rPr lang="en-US" sz="1800" b="1" dirty="0"/>
              <a:t> goes here)</a:t>
            </a:r>
          </a:p>
          <a:p>
            <a:pPr marL="0" indent="0">
              <a:buNone/>
            </a:pPr>
            <a:r>
              <a:rPr lang="en-US" b="1" dirty="0"/>
              <a:t>&lt;/script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48000"/>
            <a:ext cx="2209800" cy="2209800"/>
          </a:xfrm>
          <a:prstGeom prst="rect">
            <a:avLst/>
          </a:prstGeom>
        </p:spPr>
      </p:pic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74709C3A-18C9-4671-BC27-9A472AD9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5796573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002C-C114-451F-B201-74EE6B5B33D2}"/>
              </a:ext>
            </a:extLst>
          </p:cNvPr>
          <p:cNvSpPr txBox="1"/>
          <p:nvPr/>
        </p:nvSpPr>
        <p:spPr>
          <a:xfrm>
            <a:off x="907208" y="5029199"/>
            <a:ext cx="2071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(Google Chrome)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8983-1C3E-4485-BAD6-2949156180AD}"/>
              </a:ext>
            </a:extLst>
          </p:cNvPr>
          <p:cNvSpPr/>
          <p:nvPr/>
        </p:nvSpPr>
        <p:spPr>
          <a:xfrm>
            <a:off x="609600" y="1219200"/>
            <a:ext cx="319383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Simple Web Page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8CC3-2DA7-4CF8-9CA6-F441EF7F5584}"/>
              </a:ext>
            </a:extLst>
          </p:cNvPr>
          <p:cNvSpPr txBox="1"/>
          <p:nvPr/>
        </p:nvSpPr>
        <p:spPr>
          <a:xfrm>
            <a:off x="605246" y="849868"/>
            <a:ext cx="3198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someserver.com/a/b/c.html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22B0A-3ED7-40ED-AA19-F11A337BD428}"/>
              </a:ext>
            </a:extLst>
          </p:cNvPr>
          <p:cNvSpPr/>
          <p:nvPr/>
        </p:nvSpPr>
        <p:spPr>
          <a:xfrm>
            <a:off x="4953000" y="536013"/>
            <a:ext cx="1905000" cy="381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D143F53-92FF-4C85-978C-118BBCC4C4C4}"/>
              </a:ext>
            </a:extLst>
          </p:cNvPr>
          <p:cNvSpPr/>
          <p:nvPr/>
        </p:nvSpPr>
        <p:spPr>
          <a:xfrm>
            <a:off x="3347427" y="3645932"/>
            <a:ext cx="2596173" cy="11821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  <a:p>
            <a:pPr algn="ctr"/>
            <a:r>
              <a:rPr lang="en-US" dirty="0"/>
              <a:t>dynamic.html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22473-A9FA-4AD2-A8CB-43AE5655EBF9}"/>
              </a:ext>
            </a:extLst>
          </p:cNvPr>
          <p:cNvSpPr txBox="1"/>
          <p:nvPr/>
        </p:nvSpPr>
        <p:spPr>
          <a:xfrm>
            <a:off x="457200" y="5703332"/>
            <a:ext cx="399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runs when the page loads</a:t>
            </a:r>
          </a:p>
        </p:txBody>
      </p:sp>
    </p:spTree>
    <p:extLst>
      <p:ext uri="{BB962C8B-B14F-4D97-AF65-F5344CB8AC3E}">
        <p14:creationId xmlns:p14="http://schemas.microsoft.com/office/powerpoint/2010/main" val="133368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2E97-1778-4ADC-BA82-D7AFC57D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25CB-A847-412E-8471-02DC6D1AB9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can read the contents of the page</a:t>
            </a:r>
          </a:p>
          <a:p>
            <a:r>
              <a:rPr lang="en-US" sz="2400" dirty="0"/>
              <a:t>It can change the contents of the page</a:t>
            </a:r>
          </a:p>
          <a:p>
            <a:r>
              <a:rPr lang="en-US" sz="2400" b="1" i="1" dirty="0"/>
              <a:t>It can send/receive data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3981683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82A2-EEEB-48FE-9B32-95A4AD24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Javascript</a:t>
            </a:r>
            <a:r>
              <a:rPr lang="en-US" dirty="0"/>
              <a:t> from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B9C-4F99-4602-955F-B447A6D05F96}"/>
              </a:ext>
            </a:extLst>
          </p:cNvPr>
          <p:cNvSpPr/>
          <p:nvPr/>
        </p:nvSpPr>
        <p:spPr>
          <a:xfrm>
            <a:off x="1600200" y="30480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2BF7-6EB3-4BFD-B85A-B391C6E0DE8C}"/>
              </a:ext>
            </a:extLst>
          </p:cNvPr>
          <p:cNvSpPr/>
          <p:nvPr/>
        </p:nvSpPr>
        <p:spPr>
          <a:xfrm>
            <a:off x="7582584" y="2209800"/>
            <a:ext cx="95181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433088-A9A7-4A42-825E-97C388C6221E}"/>
              </a:ext>
            </a:extLst>
          </p:cNvPr>
          <p:cNvSpPr/>
          <p:nvPr/>
        </p:nvSpPr>
        <p:spPr>
          <a:xfrm rot="20958638">
            <a:off x="3555117" y="2271646"/>
            <a:ext cx="350956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6980627-457E-4FE9-9885-7C47C726EA8A}"/>
              </a:ext>
            </a:extLst>
          </p:cNvPr>
          <p:cNvSpPr/>
          <p:nvPr/>
        </p:nvSpPr>
        <p:spPr>
          <a:xfrm rot="20978614">
            <a:off x="3533666" y="2803075"/>
            <a:ext cx="3552468" cy="10274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&lt;IFRAME&gt;</a:t>
            </a:r>
          </a:p>
          <a:p>
            <a:pPr algn="ctr"/>
            <a:r>
              <a:rPr lang="en-US" dirty="0"/>
              <a:t>from </a:t>
            </a:r>
            <a:r>
              <a:rPr lang="en-US" dirty="0" err="1"/>
              <a:t>adserver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B43AC-71D2-4D77-B6FB-2480BD344520}"/>
              </a:ext>
            </a:extLst>
          </p:cNvPr>
          <p:cNvSpPr/>
          <p:nvPr/>
        </p:nvSpPr>
        <p:spPr>
          <a:xfrm>
            <a:off x="7620000" y="4724400"/>
            <a:ext cx="1143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Server (like ads)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F45B27-2D86-4E13-BA79-B8013D93A52A}"/>
              </a:ext>
            </a:extLst>
          </p:cNvPr>
          <p:cNvSpPr/>
          <p:nvPr/>
        </p:nvSpPr>
        <p:spPr>
          <a:xfrm rot="862634">
            <a:off x="3736829" y="4268172"/>
            <a:ext cx="377689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ads IFRAME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EAF53F4-0079-47D7-81C5-F0E63B2744B5}"/>
              </a:ext>
            </a:extLst>
          </p:cNvPr>
          <p:cNvSpPr/>
          <p:nvPr/>
        </p:nvSpPr>
        <p:spPr>
          <a:xfrm rot="920469">
            <a:off x="3587852" y="4755946"/>
            <a:ext cx="3814766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EVIL IFRAME!!!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28CFDB36-3ED5-4A6F-B7BD-453AF5EA470F}"/>
              </a:ext>
            </a:extLst>
          </p:cNvPr>
          <p:cNvSpPr/>
          <p:nvPr/>
        </p:nvSpPr>
        <p:spPr>
          <a:xfrm flipH="1">
            <a:off x="2423645" y="4668795"/>
            <a:ext cx="1166894" cy="3810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8F559-7521-4439-87D9-747CF806F175}"/>
              </a:ext>
            </a:extLst>
          </p:cNvPr>
          <p:cNvSpPr txBox="1"/>
          <p:nvPr/>
        </p:nvSpPr>
        <p:spPr>
          <a:xfrm>
            <a:off x="1447800" y="5146590"/>
            <a:ext cx="351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Evil IFRAME could ask the</a:t>
            </a:r>
          </a:p>
          <a:p>
            <a:r>
              <a:rPr lang="en-US" sz="2000" dirty="0"/>
              <a:t>Browser for the contents</a:t>
            </a:r>
          </a:p>
          <a:p>
            <a:r>
              <a:rPr lang="en-US" sz="2000" dirty="0"/>
              <a:t>of the website, seeing/changing</a:t>
            </a:r>
          </a:p>
          <a:p>
            <a:r>
              <a:rPr lang="en-US" sz="2000" dirty="0"/>
              <a:t>Sensitive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DFF90-ABA7-41A8-82DB-8F88E195D0BB}"/>
              </a:ext>
            </a:extLst>
          </p:cNvPr>
          <p:cNvSpPr txBox="1"/>
          <p:nvPr/>
        </p:nvSpPr>
        <p:spPr>
          <a:xfrm>
            <a:off x="533400" y="1981200"/>
            <a:ext cx="388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following is </a:t>
            </a:r>
            <a:r>
              <a:rPr lang="en-US" sz="2400" b="1" i="1" dirty="0"/>
              <a:t>NOT </a:t>
            </a:r>
            <a:r>
              <a:rPr lang="en-US" sz="2400" dirty="0"/>
              <a:t>allowed:</a:t>
            </a:r>
          </a:p>
        </p:txBody>
      </p:sp>
    </p:spTree>
    <p:extLst>
      <p:ext uri="{BB962C8B-B14F-4D97-AF65-F5344CB8AC3E}">
        <p14:creationId xmlns:p14="http://schemas.microsoft.com/office/powerpoint/2010/main" val="2068790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644-B09E-45FD-98F1-D9A50A7C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3</a:t>
            </a:r>
            <a:r>
              <a:rPr lang="en-US" baseline="30000" dirty="0"/>
              <a:t>rd</a:t>
            </a:r>
            <a:r>
              <a:rPr lang="en-US" dirty="0"/>
              <a:t> Party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0F38-9C1B-4C2D-94B6-D6EC4300CF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IFRAMES are </a:t>
            </a:r>
            <a:r>
              <a:rPr lang="en-US" sz="2400" b="1" i="1" dirty="0"/>
              <a:t>isolated</a:t>
            </a:r>
            <a:r>
              <a:rPr lang="en-US" sz="2400" dirty="0"/>
              <a:t>. Cannot ask about the rest of the page</a:t>
            </a:r>
          </a:p>
          <a:p>
            <a:r>
              <a:rPr lang="en-US" sz="2400" b="1" i="1" dirty="0"/>
              <a:t>SAME ORIGIN POLICY:</a:t>
            </a:r>
          </a:p>
          <a:p>
            <a:pPr lvl="1"/>
            <a:r>
              <a:rPr lang="en-US" sz="2000" dirty="0"/>
              <a:t>Data from a website can only be sent back to that website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 err="1"/>
              <a:t>Javascript</a:t>
            </a:r>
            <a:r>
              <a:rPr lang="en-US" sz="2000" dirty="0"/>
              <a:t> only talks to server it came from</a:t>
            </a:r>
          </a:p>
          <a:p>
            <a:pPr lvl="1"/>
            <a:r>
              <a:rPr lang="en-US" sz="2000" dirty="0"/>
              <a:t>Example: cookies only sent to server it came from</a:t>
            </a:r>
          </a:p>
        </p:txBody>
      </p:sp>
    </p:spTree>
    <p:extLst>
      <p:ext uri="{BB962C8B-B14F-4D97-AF65-F5344CB8AC3E}">
        <p14:creationId xmlns:p14="http://schemas.microsoft.com/office/powerpoint/2010/main" val="265276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1CA7D3-490C-4FA0-9BB5-DA1A540B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0" y="762000"/>
            <a:ext cx="818906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0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D198-BC3A-46FF-B7AD-3BAF4DD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Generated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D514-6BFF-4763-A05C-030A780543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webpages are not files these days</a:t>
            </a:r>
          </a:p>
          <a:p>
            <a:r>
              <a:rPr lang="en-US" sz="2400" dirty="0"/>
              <a:t>Instead, they are created </a:t>
            </a:r>
            <a:r>
              <a:rPr lang="en-US" sz="2400" b="1" i="1" dirty="0"/>
              <a:t>on-the-fly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421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 outline">
            <a:extLst>
              <a:ext uri="{FF2B5EF4-FFF2-40B4-BE49-F238E27FC236}">
                <a16:creationId xmlns:a16="http://schemas.microsoft.com/office/drawing/2014/main" id="{45C36548-54C8-4FE8-B5FF-D72C30C9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100" y="3048000"/>
            <a:ext cx="22098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85B44-BFA4-4FC8-9A2F-D76761A80599}"/>
              </a:ext>
            </a:extLst>
          </p:cNvPr>
          <p:cNvSpPr txBox="1"/>
          <p:nvPr/>
        </p:nvSpPr>
        <p:spPr>
          <a:xfrm>
            <a:off x="3048001" y="5029200"/>
            <a:ext cx="28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(http://someserver.com)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18BEBC-4146-4A8E-81E7-1F8BAED123CB}"/>
              </a:ext>
            </a:extLst>
          </p:cNvPr>
          <p:cNvSpPr/>
          <p:nvPr/>
        </p:nvSpPr>
        <p:spPr>
          <a:xfrm>
            <a:off x="239348" y="3200400"/>
            <a:ext cx="3189652" cy="1600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</a:t>
            </a:r>
          </a:p>
          <a:p>
            <a:pPr algn="ctr"/>
            <a:r>
              <a:rPr lang="en-US" dirty="0"/>
              <a:t>/a/b/c</a:t>
            </a:r>
          </a:p>
          <a:p>
            <a:pPr algn="ctr"/>
            <a:r>
              <a:rPr lang="en-US" dirty="0"/>
              <a:t>Cookie: XYZ </a:t>
            </a:r>
          </a:p>
        </p:txBody>
      </p:sp>
      <p:sp>
        <p:nvSpPr>
          <p:cNvPr id="23" name="Flowchart: Internal Storage 22">
            <a:extLst>
              <a:ext uri="{FF2B5EF4-FFF2-40B4-BE49-F238E27FC236}">
                <a16:creationId xmlns:a16="http://schemas.microsoft.com/office/drawing/2014/main" id="{A7D1B008-6072-4D3F-874B-D193C7987D5D}"/>
              </a:ext>
            </a:extLst>
          </p:cNvPr>
          <p:cNvSpPr/>
          <p:nvPr/>
        </p:nvSpPr>
        <p:spPr>
          <a:xfrm>
            <a:off x="2286000" y="381000"/>
            <a:ext cx="4027854" cy="27432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&lt;H1&gt;</a:t>
            </a:r>
            <a:r>
              <a:rPr lang="en-US" sz="1800" dirty="0" err="1"/>
              <a:t>Weclome</a:t>
            </a:r>
            <a:r>
              <a:rPr lang="en-US" sz="1800" dirty="0"/>
              <a:t> Seth/H1&gt;</a:t>
            </a:r>
          </a:p>
          <a:p>
            <a:pPr marL="0" indent="0">
              <a:buNone/>
            </a:pPr>
            <a:r>
              <a:rPr lang="en-US" dirty="0"/>
              <a:t>User since 02/01/2013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endParaRPr lang="en-US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CF141B4-567A-43CC-8793-59B51EE650B4}"/>
              </a:ext>
            </a:extLst>
          </p:cNvPr>
          <p:cNvSpPr/>
          <p:nvPr/>
        </p:nvSpPr>
        <p:spPr>
          <a:xfrm>
            <a:off x="7010400" y="4114800"/>
            <a:ext cx="1600200" cy="19812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824A9-7EC6-474B-A042-2F3F3C270931}"/>
              </a:ext>
            </a:extLst>
          </p:cNvPr>
          <p:cNvSpPr/>
          <p:nvPr/>
        </p:nvSpPr>
        <p:spPr>
          <a:xfrm>
            <a:off x="4437523" y="1391334"/>
            <a:ext cx="609600" cy="4177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0D498-E336-4687-9A40-1500AEE70800}"/>
              </a:ext>
            </a:extLst>
          </p:cNvPr>
          <p:cNvSpPr/>
          <p:nvPr/>
        </p:nvSpPr>
        <p:spPr>
          <a:xfrm>
            <a:off x="3975968" y="1752600"/>
            <a:ext cx="1434231" cy="4177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2563668B-386D-490A-B6DF-B5F47A501501}"/>
              </a:ext>
            </a:extLst>
          </p:cNvPr>
          <p:cNvSpPr/>
          <p:nvPr/>
        </p:nvSpPr>
        <p:spPr>
          <a:xfrm rot="16200000">
            <a:off x="5246409" y="1972857"/>
            <a:ext cx="2470327" cy="2142743"/>
          </a:xfrm>
          <a:prstGeom prst="bentUpArrow">
            <a:avLst>
              <a:gd name="adj1" fmla="val 10613"/>
              <a:gd name="adj2" fmla="val 10978"/>
              <a:gd name="adj3" fmla="val 23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110ABCB3-D46C-4F5A-80AC-275BC4A76E9D}"/>
              </a:ext>
            </a:extLst>
          </p:cNvPr>
          <p:cNvSpPr/>
          <p:nvPr/>
        </p:nvSpPr>
        <p:spPr>
          <a:xfrm rot="16200000">
            <a:off x="5462415" y="1471788"/>
            <a:ext cx="2907792" cy="2707416"/>
          </a:xfrm>
          <a:prstGeom prst="bentUpArrow">
            <a:avLst>
              <a:gd name="adj1" fmla="val 9262"/>
              <a:gd name="adj2" fmla="val 9917"/>
              <a:gd name="adj3" fmla="val 230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6730A65-FD4F-4F9E-B6F2-499D591B3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30515"/>
              </p:ext>
            </p:extLst>
          </p:nvPr>
        </p:nvGraphicFramePr>
        <p:xfrm>
          <a:off x="2298192" y="59537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240564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0522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6580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02/01/2013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868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3C982D-0035-449E-BC62-26BD10C485B3}"/>
              </a:ext>
            </a:extLst>
          </p:cNvPr>
          <p:cNvSpPr txBox="1"/>
          <p:nvPr/>
        </p:nvSpPr>
        <p:spPr>
          <a:xfrm>
            <a:off x="6322634" y="289420"/>
            <a:ext cx="259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creates “c” when after it receives the request</a:t>
            </a:r>
          </a:p>
        </p:txBody>
      </p:sp>
    </p:spTree>
    <p:extLst>
      <p:ext uri="{BB962C8B-B14F-4D97-AF65-F5344CB8AC3E}">
        <p14:creationId xmlns:p14="http://schemas.microsoft.com/office/powerpoint/2010/main" val="3958758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D8AC-C115-44D6-B9D8-FA8F099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F8B6-3B9F-4B04-968B-1D2F3051E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Attacker tries to insert their own JavaScript</a:t>
            </a:r>
          </a:p>
          <a:p>
            <a:r>
              <a:rPr lang="en-US" sz="2400" dirty="0"/>
              <a:t>Some XSS worked by exploiting bugs in browsers</a:t>
            </a:r>
          </a:p>
          <a:p>
            <a:r>
              <a:rPr lang="en-US" sz="2400" dirty="0"/>
              <a:t>Most often inserted into dynamically created page</a:t>
            </a:r>
          </a:p>
        </p:txBody>
      </p:sp>
    </p:spTree>
    <p:extLst>
      <p:ext uri="{BB962C8B-B14F-4D97-AF65-F5344CB8AC3E}">
        <p14:creationId xmlns:p14="http://schemas.microsoft.com/office/powerpoint/2010/main" val="1046350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343400" y="761999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Attacker gets Evils JavaScript inserted either through a “reflection” attack or “storage” attack.  Once operational, it can </a:t>
            </a:r>
            <a:r>
              <a:rPr lang="en-US" b="1" i="1" dirty="0"/>
              <a:t>impersonate</a:t>
            </a:r>
            <a:r>
              <a:rPr lang="en-US" dirty="0"/>
              <a:t> the user, including all of their cookies and settings.  Moreover, the Evil JS can </a:t>
            </a:r>
            <a:r>
              <a:rPr lang="en-US" b="1" i="1" dirty="0"/>
              <a:t>communicate </a:t>
            </a:r>
            <a:r>
              <a:rPr lang="en-US" dirty="0"/>
              <a:t>with the attacker for data exfiltration or ongoing real-time control.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F114B-C2AF-4901-B724-50513B05A9D9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73F91-63C9-401D-8FD3-A18EE461C4B6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5913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CB55-CB50-4A09-AC73-0B1B47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BBE62-35E3-4A35-8E9F-079D4D0F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68680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1E4FA-49C1-4428-8418-A690F9BA05BD}"/>
              </a:ext>
            </a:extLst>
          </p:cNvPr>
          <p:cNvSpPr txBox="1"/>
          <p:nvPr/>
        </p:nvSpPr>
        <p:spPr>
          <a:xfrm>
            <a:off x="228600" y="1885453"/>
            <a:ext cx="273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BC8D-D48D-4D65-A78D-EFB8E8E885C6}"/>
              </a:ext>
            </a:extLst>
          </p:cNvPr>
          <p:cNvSpPr txBox="1"/>
          <p:nvPr/>
        </p:nvSpPr>
        <p:spPr>
          <a:xfrm>
            <a:off x="4419600" y="9906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User’s “name” has been corrupted to include a “script” that will run every time it is displayed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FC9D6-5966-457F-B93D-C16300F2DB18}"/>
              </a:ext>
            </a:extLst>
          </p:cNvPr>
          <p:cNvCxnSpPr>
            <a:stCxn id="6" idx="2"/>
          </p:cNvCxnSpPr>
          <p:nvPr/>
        </p:nvCxnSpPr>
        <p:spPr>
          <a:xfrm flipH="1">
            <a:off x="2438400" y="2006263"/>
            <a:ext cx="3886200" cy="58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B6E863-FF88-4363-A286-118E5217BF70}"/>
              </a:ext>
            </a:extLst>
          </p:cNvPr>
          <p:cNvSpPr txBox="1"/>
          <p:nvPr/>
        </p:nvSpPr>
        <p:spPr>
          <a:xfrm>
            <a:off x="2667000" y="45720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script connects to the attacker’s website with the user’s cookie encoded as a parameter to the URL. This bypasses the Same Origin Policy (any URL is allowed)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9B10F2-2D9C-442C-818D-861ECDBE74F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14900" y="2814933"/>
            <a:ext cx="1181100" cy="175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76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288674" y="668733"/>
            <a:ext cx="4779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primary</a:t>
            </a:r>
            <a:r>
              <a:rPr lang="en-US" dirty="0"/>
              <a:t> defense against XSS attacks is filtering inputs and escaping outputs.  These defenses actually stop and eliminate the XSS attack altogether.</a:t>
            </a:r>
          </a:p>
          <a:p>
            <a:endParaRPr lang="en-US" dirty="0"/>
          </a:p>
          <a:p>
            <a:r>
              <a:rPr lang="en-US" b="1" i="1" dirty="0"/>
              <a:t>Secondary</a:t>
            </a:r>
            <a:r>
              <a:rPr lang="en-US" dirty="0"/>
              <a:t> defenses mitigate XSS attacks by preventing XSS JS from exfiltrating some kinds of data.  For example, cookies marked “</a:t>
            </a:r>
            <a:r>
              <a:rPr lang="en-US" dirty="0" err="1"/>
              <a:t>HttpOnly</a:t>
            </a:r>
            <a:r>
              <a:rPr lang="en-US" dirty="0"/>
              <a:t>” cannot be read by JavaScript in most modern browsers.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FD455-18CD-4D69-9D0C-B627DA87C857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</a:t>
            </a:r>
            <a:r>
              <a:rPr lang="en-US" sz="1350" strike="sngStrike" dirty="0"/>
              <a:t>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FBDE5-5EC9-4AA3-A1B5-3E5D018CC238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35149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42003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Cross-Site Request Forgery</a:t>
            </a:r>
            <a:r>
              <a:rPr lang="en-US" dirty="0"/>
              <a:t> is simpler than XSS.  There is typically no JS and it is not typically </a:t>
            </a:r>
            <a:r>
              <a:rPr lang="en-US" b="1" i="1" dirty="0"/>
              <a:t>two-way communication with the Attacker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idea is simply getting the victim to click on a link or otherwise transmit an HTTP request that causes an unauthorized transaction.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F1CBFD6-6CFE-46D7-A43B-A30370B4EA61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0623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  <a:p>
            <a:pPr algn="ctr"/>
            <a:r>
              <a:rPr lang="en-US" sz="1350" b="1" dirty="0"/>
              <a:t>(with CSRF Token)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329988" y="1266750"/>
            <a:ext cx="450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CSRF-Token</a:t>
            </a:r>
            <a:r>
              <a:rPr lang="en-US" dirty="0"/>
              <a:t> is some </a:t>
            </a:r>
            <a:r>
              <a:rPr lang="en-US" b="1" i="1" dirty="0"/>
              <a:t>unpredictable</a:t>
            </a:r>
            <a:r>
              <a:rPr lang="en-US" dirty="0"/>
              <a:t> value embedded in the webpage that is used for identifying authorized requests. If done right, prevents the CSRF attack.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02C74D4-DE88-416F-89EC-FAE35C07D9F3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84E96A22-9FCF-44D3-B4D1-EA2CB13A6B34}"/>
              </a:ext>
            </a:extLst>
          </p:cNvPr>
          <p:cNvSpPr/>
          <p:nvPr/>
        </p:nvSpPr>
        <p:spPr>
          <a:xfrm>
            <a:off x="3473277" y="3086100"/>
            <a:ext cx="685800" cy="6858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95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D7E9-D72C-4F6F-BFAB-EFBDE2C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and CSRF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32D4-2516-4093-A1EC-16D3F25A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E21A-D8E5-4B1D-95C7-F87FA665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Domains (TLDs)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DFC1-2BD4-4991-A21E-F360F4BD9F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Generic Top Level Domain (gTLD) - .com, </a:t>
            </a:r>
            <a:r>
              <a:rPr lang="en-US" sz="2000" dirty="0" err="1"/>
              <a:t>.net</a:t>
            </a:r>
            <a:r>
              <a:rPr lang="en-US" sz="2000" dirty="0"/>
              <a:t>, et</a:t>
            </a:r>
          </a:p>
          <a:p>
            <a:r>
              <a:rPr lang="en-US" sz="2000" dirty="0"/>
              <a:t>Country code Top Level Domain (ccTLD) - .</a:t>
            </a:r>
            <a:r>
              <a:rPr lang="en-US" sz="2000" dirty="0" err="1"/>
              <a:t>uk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22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907C-3538-4006-953B-1A137C5D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TLD Name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FA7B-BD21-4CBF-BC9F-0C108CB2C9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Registrars administer TLDs</a:t>
            </a:r>
          </a:p>
          <a:p>
            <a:r>
              <a:rPr lang="en-US" sz="2000" dirty="0"/>
              <a:t>For gTLDs, this is a </a:t>
            </a:r>
            <a:r>
              <a:rPr lang="en-US" sz="2000" u="sng" dirty="0"/>
              <a:t>business</a:t>
            </a:r>
            <a:r>
              <a:rPr lang="en-US" sz="2000" dirty="0"/>
              <a:t> with pros and cons</a:t>
            </a:r>
          </a:p>
          <a:p>
            <a:r>
              <a:rPr lang="en-US" sz="2000" dirty="0"/>
              <a:t>Registrars authorize “domain name registrars”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8921-A64E-48A5-9434-F551FDD1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9E47-CDD2-43A5-92FD-271CC6E4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Party requests SLD + TLD from domain name reseller</a:t>
            </a:r>
          </a:p>
          <a:p>
            <a:r>
              <a:rPr lang="en-US" sz="2000" dirty="0"/>
              <a:t>Party submits “</a:t>
            </a:r>
            <a:r>
              <a:rPr lang="en-US" sz="2000" dirty="0" err="1"/>
              <a:t>whois</a:t>
            </a:r>
            <a:r>
              <a:rPr lang="en-US" sz="2000" dirty="0"/>
              <a:t>” information (contact info)</a:t>
            </a:r>
          </a:p>
          <a:p>
            <a:r>
              <a:rPr lang="en-US" sz="2000" dirty="0"/>
              <a:t>Registrar verifies that name is available</a:t>
            </a:r>
          </a:p>
          <a:p>
            <a:r>
              <a:rPr lang="en-US" sz="2000" dirty="0"/>
              <a:t>Registrar stores relevant data in registry and DNS servers</a:t>
            </a:r>
          </a:p>
        </p:txBody>
      </p:sp>
    </p:spTree>
    <p:extLst>
      <p:ext uri="{BB962C8B-B14F-4D97-AF65-F5344CB8AC3E}">
        <p14:creationId xmlns:p14="http://schemas.microsoft.com/office/powerpoint/2010/main" val="334315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A801-FFE5-48E1-A176-12E2FFBA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and Address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6EDB-B2D7-4346-B522-1B482643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DNS is a </a:t>
            </a:r>
            <a:r>
              <a:rPr lang="en-US" sz="2000" b="1" i="1" dirty="0"/>
              <a:t>recursive</a:t>
            </a:r>
            <a:r>
              <a:rPr lang="en-US" sz="2000" dirty="0"/>
              <a:t> and </a:t>
            </a:r>
            <a:r>
              <a:rPr lang="en-US" sz="2000" b="1" i="1" dirty="0"/>
              <a:t>hierarchical</a:t>
            </a:r>
            <a:r>
              <a:rPr lang="en-US" sz="2000" dirty="0"/>
              <a:t> process</a:t>
            </a:r>
          </a:p>
          <a:p>
            <a:r>
              <a:rPr lang="en-US" sz="2000" dirty="0"/>
              <a:t>Recursive – DNS server searches another DNS server</a:t>
            </a:r>
          </a:p>
          <a:p>
            <a:r>
              <a:rPr lang="en-US" sz="2000" dirty="0"/>
              <a:t>Hierarchical –</a:t>
            </a:r>
          </a:p>
          <a:p>
            <a:pPr lvl="1"/>
            <a:r>
              <a:rPr lang="en-US" sz="1800" dirty="0"/>
              <a:t>Root Domain to TLD</a:t>
            </a:r>
          </a:p>
          <a:p>
            <a:pPr lvl="1"/>
            <a:r>
              <a:rPr lang="en-US" sz="1800" dirty="0"/>
              <a:t>TLD to Subdomain</a:t>
            </a:r>
          </a:p>
        </p:txBody>
      </p:sp>
    </p:spTree>
    <p:extLst>
      <p:ext uri="{BB962C8B-B14F-4D97-AF65-F5344CB8AC3E}">
        <p14:creationId xmlns:p14="http://schemas.microsoft.com/office/powerpoint/2010/main" val="371113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3688</TotalTime>
  <Words>1986</Words>
  <Application>Microsoft Office PowerPoint</Application>
  <PresentationFormat>On-screen Show (4:3)</PresentationFormat>
  <Paragraphs>407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Rockwell</vt:lpstr>
      <vt:lpstr>Rockwell Condensed</vt:lpstr>
      <vt:lpstr>Wingdings</vt:lpstr>
      <vt:lpstr>Wood Type</vt:lpstr>
      <vt:lpstr>World Wide Web Design, Security,&amp;  Threats</vt:lpstr>
      <vt:lpstr>What is the World Wide Web?</vt:lpstr>
      <vt:lpstr>Key Tech:  Domain Name System (DNS)</vt:lpstr>
      <vt:lpstr>Basic Idea</vt:lpstr>
      <vt:lpstr>PowerPoint Presentation</vt:lpstr>
      <vt:lpstr>Top Level Domains (TLDs)</vt:lpstr>
      <vt:lpstr>TLD Name Management</vt:lpstr>
      <vt:lpstr>Domain Name Registration</vt:lpstr>
      <vt:lpstr>DNS and Address Resolution</vt:lpstr>
      <vt:lpstr>PowerPoint Presentation</vt:lpstr>
      <vt:lpstr>Uniform Resource Identifiers (URIs)</vt:lpstr>
      <vt:lpstr>PowerPoint Presentation</vt:lpstr>
      <vt:lpstr>PowerPoint Presentation</vt:lpstr>
      <vt:lpstr>Absolute vs Relative URI</vt:lpstr>
      <vt:lpstr>HTTP Request</vt:lpstr>
      <vt:lpstr>HTTP Response</vt:lpstr>
      <vt:lpstr>Static Web Page Example</vt:lpstr>
      <vt:lpstr>Rendering a Web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2.0 and Beyond</vt:lpstr>
      <vt:lpstr>Cookies</vt:lpstr>
      <vt:lpstr>Basic Idea</vt:lpstr>
      <vt:lpstr>Cookies and Domains</vt:lpstr>
      <vt:lpstr>Cookies Demo</vt:lpstr>
      <vt:lpstr>Browser to Website Security</vt:lpstr>
      <vt:lpstr>Trusting the Server (Backend)</vt:lpstr>
      <vt:lpstr>Trusting the Server (Frontend)</vt:lpstr>
      <vt:lpstr>Security Concerns</vt:lpstr>
      <vt:lpstr>User Privacy</vt:lpstr>
      <vt:lpstr>Cookies Again </vt:lpstr>
      <vt:lpstr>First-Party, Third Party</vt:lpstr>
      <vt:lpstr>Problem of 3rd Party Cookies</vt:lpstr>
      <vt:lpstr>Bypassing Blocked 3rd Party Cookies</vt:lpstr>
      <vt:lpstr>Conspiracy How-To</vt:lpstr>
      <vt:lpstr>Broader Conspiracy</vt:lpstr>
      <vt:lpstr>Dynamic webpage can READ itself!</vt:lpstr>
      <vt:lpstr>A VERY Brief Intro to JavaScript</vt:lpstr>
      <vt:lpstr>PowerPoint Presentation</vt:lpstr>
      <vt:lpstr>What can JavaScript Do?</vt:lpstr>
      <vt:lpstr>PROBLEM: Javascript from 3rd Party</vt:lpstr>
      <vt:lpstr>Preventing 3rd Party Attacks</vt:lpstr>
      <vt:lpstr>Dynamically Generated Pages</vt:lpstr>
      <vt:lpstr>PowerPoint Presentation</vt:lpstr>
      <vt:lpstr>Cross-Site Scripting (XSS)</vt:lpstr>
      <vt:lpstr>PowerPoint Presentation</vt:lpstr>
      <vt:lpstr>Example:</vt:lpstr>
      <vt:lpstr>PowerPoint Presentation</vt:lpstr>
      <vt:lpstr>PowerPoint Presentation</vt:lpstr>
      <vt:lpstr>PowerPoint Presentation</vt:lpstr>
      <vt:lpstr>XSS and CSRF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96</cp:revision>
  <dcterms:created xsi:type="dcterms:W3CDTF">2014-01-16T20:48:15Z</dcterms:created>
  <dcterms:modified xsi:type="dcterms:W3CDTF">2023-04-10T21:08:05Z</dcterms:modified>
</cp:coreProperties>
</file>