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5" r:id="rId29"/>
    <p:sldId id="286" r:id="rId30"/>
    <p:sldId id="292" r:id="rId31"/>
    <p:sldId id="290" r:id="rId32"/>
    <p:sldId id="291" r:id="rId33"/>
    <p:sldId id="283" r:id="rId34"/>
    <p:sldId id="284" r:id="rId35"/>
    <p:sldId id="29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03" r:id="rId46"/>
    <p:sldId id="304" r:id="rId47"/>
    <p:sldId id="305" r:id="rId48"/>
    <p:sldId id="306" r:id="rId49"/>
    <p:sldId id="307" r:id="rId50"/>
    <p:sldId id="308" r:id="rId51"/>
    <p:sldId id="312" r:id="rId52"/>
    <p:sldId id="310" r:id="rId53"/>
    <p:sldId id="31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0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-sa/3.0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LAW 371</a:t>
            </a:r>
          </a:p>
          <a:p>
            <a:r>
              <a:rPr lang="en-US"/>
              <a:t>Fall 2023</a:t>
            </a:r>
            <a:endParaRPr lang="en-US" dirty="0"/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Outside data can only get into a LAN via router</a:t>
            </a:r>
          </a:p>
          <a:p>
            <a:r>
              <a:rPr lang="en-US" sz="2800" dirty="0"/>
              <a:t>We call the routers at the “edges” of a LAN </a:t>
            </a:r>
            <a:r>
              <a:rPr lang="en-US" sz="2800" b="1" i="1" dirty="0"/>
              <a:t>gateways</a:t>
            </a:r>
            <a:endParaRPr lang="en-US" sz="2800" dirty="0"/>
          </a:p>
          <a:p>
            <a:r>
              <a:rPr lang="en-US" sz="2800" dirty="0"/>
              <a:t>Gateways are, therefore, </a:t>
            </a:r>
            <a:r>
              <a:rPr lang="en-US" sz="2800" b="1" i="1" dirty="0"/>
              <a:t>natural chokepoints for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is all about </a:t>
            </a:r>
            <a:r>
              <a:rPr lang="en-US" sz="2800" b="1" i="1" u="sng" dirty="0"/>
              <a:t>context</a:t>
            </a:r>
            <a:r>
              <a:rPr lang="en-US" sz="2800" dirty="0"/>
              <a:t> (REPEAT AFTER ME!)</a:t>
            </a:r>
          </a:p>
          <a:p>
            <a:r>
              <a:rPr lang="en-US" sz="2800" dirty="0"/>
              <a:t>Security has no meaning without context</a:t>
            </a:r>
          </a:p>
          <a:p>
            <a:r>
              <a:rPr lang="en-US" sz="2800" dirty="0"/>
              <a:t>What is secure in one context may not be in another</a:t>
            </a:r>
          </a:p>
          <a:p>
            <a:r>
              <a:rPr lang="en-US" sz="2800" dirty="0"/>
              <a:t>Outside data is </a:t>
            </a:r>
            <a:r>
              <a:rPr lang="en-US" sz="2800" i="1" dirty="0"/>
              <a:t>assumed</a:t>
            </a:r>
            <a:r>
              <a:rPr lang="en-US" sz="2800" dirty="0"/>
              <a:t> to have a different context</a:t>
            </a:r>
          </a:p>
          <a:p>
            <a:r>
              <a:rPr lang="en-US" sz="2800" dirty="0"/>
              <a:t>Reasonable and natural to examine data changing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a “firewall”?</a:t>
            </a:r>
          </a:p>
          <a:p>
            <a:r>
              <a:rPr lang="en-US" sz="2800" dirty="0"/>
              <a:t>Informally: any security-enforcement on data transit</a:t>
            </a:r>
          </a:p>
          <a:p>
            <a:r>
              <a:rPr lang="en-US" sz="2800" dirty="0"/>
              <a:t>(most commonly at the gateway)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Juniper</a:t>
            </a:r>
            <a:r>
              <a:rPr lang="en-US" sz="2800" dirty="0"/>
              <a:t>: “control over applications, users, and content to stop advanced cyber-threats”</a:t>
            </a:r>
          </a:p>
          <a:p>
            <a:endParaRPr lang="en-US" sz="2800" dirty="0"/>
          </a:p>
          <a:p>
            <a:r>
              <a:rPr lang="en-US" sz="2800" b="1" dirty="0"/>
              <a:t>PAN</a:t>
            </a:r>
            <a:r>
              <a:rPr lang="en-US" sz="2800" dirty="0"/>
              <a:t>: “Instantly find and stop attacks with a fully automated platform”</a:t>
            </a:r>
          </a:p>
          <a:p>
            <a:endParaRPr lang="en-US" sz="2800" dirty="0"/>
          </a:p>
          <a:p>
            <a:r>
              <a:rPr lang="en-US" sz="2800" b="1" dirty="0"/>
              <a:t>Cisco</a:t>
            </a:r>
            <a:r>
              <a:rPr lang="en-US" sz="2800" dirty="0"/>
              <a:t>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Ross Anderson’s framework from </a:t>
            </a:r>
            <a:r>
              <a:rPr lang="en-US" sz="2800" b="1" i="1" u="sng" dirty="0"/>
              <a:t>Security Engineering</a:t>
            </a:r>
            <a:endParaRPr lang="en-US" sz="2800" dirty="0"/>
          </a:p>
          <a:p>
            <a:pPr lvl="1"/>
            <a:r>
              <a:rPr lang="en-US" sz="2400" dirty="0"/>
              <a:t>Policy: 		</a:t>
            </a:r>
            <a:r>
              <a:rPr lang="en-US" sz="2400" b="1" i="1" u="sng" dirty="0"/>
              <a:t>WHAT</a:t>
            </a:r>
            <a:r>
              <a:rPr lang="en-US" sz="2400" dirty="0"/>
              <a:t> you’re supposed to achieve</a:t>
            </a:r>
          </a:p>
          <a:p>
            <a:pPr lvl="1"/>
            <a:r>
              <a:rPr lang="en-US" sz="2400" dirty="0"/>
              <a:t>Mechanism: 	</a:t>
            </a:r>
            <a:r>
              <a:rPr lang="en-US" sz="2400" b="1" i="1" u="sng" dirty="0"/>
              <a:t>HOW</a:t>
            </a:r>
            <a:r>
              <a:rPr lang="en-US" sz="2400" dirty="0"/>
              <a:t> you’re supposed to achieve it</a:t>
            </a:r>
          </a:p>
          <a:p>
            <a:pPr lvl="1"/>
            <a:r>
              <a:rPr lang="en-US" sz="2400" dirty="0"/>
              <a:t>Assurance: 	</a:t>
            </a:r>
            <a:r>
              <a:rPr lang="en-US" sz="2400" b="1" i="1" u="sng" dirty="0"/>
              <a:t>RELIABILITY</a:t>
            </a:r>
            <a:r>
              <a:rPr lang="en-US" sz="2400" dirty="0"/>
              <a:t> of the mechanism</a:t>
            </a:r>
          </a:p>
          <a:p>
            <a:pPr lvl="1"/>
            <a:r>
              <a:rPr lang="en-US" sz="2400" dirty="0"/>
              <a:t>Incentives:</a:t>
            </a:r>
            <a:r>
              <a:rPr lang="en-US" sz="2400" b="1" dirty="0"/>
              <a:t> 	</a:t>
            </a:r>
            <a:r>
              <a:rPr lang="en-US" sz="2400" b="1" i="1" u="sng" dirty="0"/>
              <a:t>MOTIVES</a:t>
            </a:r>
            <a:r>
              <a:rPr lang="en-US" sz="2400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not a security engineering class</a:t>
            </a:r>
          </a:p>
          <a:p>
            <a:r>
              <a:rPr lang="en-US" sz="2800" dirty="0"/>
              <a:t>But we will use it to help us frame how we look at security</a:t>
            </a:r>
          </a:p>
          <a:p>
            <a:r>
              <a:rPr lang="en-US" sz="2800" dirty="0"/>
              <a:t>PAY SPECIAL ATTENTION TO </a:t>
            </a:r>
            <a:r>
              <a:rPr lang="en-US" sz="2800" b="1" i="1" dirty="0"/>
              <a:t>POLICY</a:t>
            </a:r>
            <a:r>
              <a:rPr lang="en-US" sz="2800" dirty="0"/>
              <a:t> vs. </a:t>
            </a:r>
            <a:r>
              <a:rPr lang="en-US" sz="2800" b="1" i="1" dirty="0"/>
              <a:t>MECHANISM</a:t>
            </a:r>
            <a:endParaRPr lang="en-US" sz="2800" dirty="0"/>
          </a:p>
          <a:p>
            <a:pPr lvl="1"/>
            <a:r>
              <a:rPr lang="en-US" sz="2400" dirty="0"/>
              <a:t>Policy is WHAT you want</a:t>
            </a:r>
          </a:p>
          <a:p>
            <a:pPr lvl="1"/>
            <a:r>
              <a:rPr lang="en-US" sz="2400" dirty="0"/>
              <a:t>Mechanism is HOW you do it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Firewalls are MECHANISMS for enforcing certain network security POLICIES</a:t>
            </a:r>
          </a:p>
          <a:p>
            <a:pPr lvl="1"/>
            <a:r>
              <a:rPr lang="en-US" sz="2400" dirty="0"/>
              <a:t>Borders are natural places to </a:t>
            </a:r>
            <a:r>
              <a:rPr lang="en-US" sz="2400" b="1" i="1" dirty="0"/>
              <a:t>want</a:t>
            </a:r>
            <a:r>
              <a:rPr lang="en-US" sz="2400" dirty="0"/>
              <a:t> a policy</a:t>
            </a:r>
          </a:p>
          <a:p>
            <a:pPr lvl="1"/>
            <a:r>
              <a:rPr lang="en-US" sz="2400" dirty="0"/>
              <a:t>Borders are also an easy place to </a:t>
            </a:r>
            <a:r>
              <a:rPr lang="en-US" sz="2400" b="1" i="1" dirty="0"/>
              <a:t>enforce</a:t>
            </a:r>
            <a:r>
              <a:rPr lang="en-US" sz="2400" dirty="0"/>
              <a:t> some policies</a:t>
            </a:r>
          </a:p>
          <a:p>
            <a:pPr lvl="1"/>
            <a:r>
              <a:rPr lang="en-US" sz="2400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Firewalls, like other mechanisms, don’t “create security”</a:t>
            </a:r>
          </a:p>
          <a:p>
            <a:r>
              <a:rPr lang="en-US" sz="2800" dirty="0"/>
              <a:t>Consider the marketing descriptions</a:t>
            </a:r>
          </a:p>
          <a:p>
            <a:pPr lvl="1"/>
            <a:r>
              <a:rPr lang="en-US" sz="2400" dirty="0"/>
              <a:t>What is a “threat”?</a:t>
            </a:r>
          </a:p>
          <a:p>
            <a:pPr lvl="1"/>
            <a:r>
              <a:rPr lang="en-US" sz="2400" dirty="0"/>
              <a:t>What does it mean to “block”?</a:t>
            </a:r>
          </a:p>
          <a:p>
            <a:pPr lvl="1"/>
            <a:r>
              <a:rPr lang="en-US" sz="2400" dirty="0"/>
              <a:t>What is an “attack”?</a:t>
            </a:r>
          </a:p>
          <a:p>
            <a:r>
              <a:rPr lang="en-US" sz="2800" dirty="0"/>
              <a:t>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Firewalls are ONLY useful to the extent they enforce policy</a:t>
            </a:r>
          </a:p>
          <a:p>
            <a:r>
              <a:rPr lang="en-US" sz="2800" dirty="0"/>
              <a:t>Corollary: Policies come BEFORE firewalls</a:t>
            </a:r>
          </a:p>
          <a:p>
            <a:r>
              <a:rPr lang="en-US" sz="2800" dirty="0"/>
              <a:t>What security policies might you like to have?</a:t>
            </a:r>
          </a:p>
          <a:p>
            <a:r>
              <a:rPr lang="en-US" sz="2800" dirty="0"/>
              <a:t>How well do firewall enforce these?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Policy #1: Only authorized software can enter the network</a:t>
            </a:r>
          </a:p>
          <a:p>
            <a:pPr lvl="1"/>
            <a:r>
              <a:rPr lang="en-US" sz="2800" dirty="0"/>
              <a:t>Policy #2: Only authorized external network access</a:t>
            </a:r>
          </a:p>
          <a:p>
            <a:pPr lvl="1"/>
            <a:r>
              <a:rPr lang="en-US" sz="2800" dirty="0"/>
              <a:t>Policy #3: Only authorized published resources</a:t>
            </a:r>
          </a:p>
          <a:p>
            <a:pPr lvl="1"/>
            <a:r>
              <a:rPr lang="en-US" sz="2800" dirty="0"/>
              <a:t>Policy #4: Authorized resources remain available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NOTE:</a:t>
            </a:r>
          </a:p>
          <a:p>
            <a:pPr lvl="2"/>
            <a:r>
              <a:rPr lang="en-US" sz="2600" dirty="0"/>
              <a:t>External access means LAN user connecting to Internet</a:t>
            </a:r>
          </a:p>
          <a:p>
            <a:pPr lvl="2"/>
            <a:r>
              <a:rPr lang="en-US" sz="2600" dirty="0"/>
              <a:t>Published resources means Internet connecting to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first firewalls were LAYER 3 (IP level)</a:t>
            </a:r>
          </a:p>
          <a:p>
            <a:r>
              <a:rPr lang="en-US" sz="2800" dirty="0"/>
              <a:t>Could only block bad IP addresses!</a:t>
            </a:r>
          </a:p>
          <a:p>
            <a:r>
              <a:rPr lang="en-US" sz="2800" dirty="0"/>
              <a:t>Layer-3 filtering can only indirectly enforce</a:t>
            </a:r>
          </a:p>
          <a:p>
            <a:pPr lvl="1"/>
            <a:r>
              <a:rPr lang="en-US" sz="2400" dirty="0"/>
              <a:t>Policy #1 by blocking access to </a:t>
            </a:r>
            <a:r>
              <a:rPr lang="en-US" sz="2400" b="1" i="1" dirty="0"/>
              <a:t>probably</a:t>
            </a:r>
            <a:r>
              <a:rPr lang="en-US" sz="2400" dirty="0"/>
              <a:t> dangerous computers</a:t>
            </a:r>
          </a:p>
          <a:p>
            <a:pPr lvl="1"/>
            <a:r>
              <a:rPr lang="en-US" sz="2400" dirty="0"/>
              <a:t>Policy #2 by blocking outbound requests to unauthorized IP’s</a:t>
            </a:r>
          </a:p>
          <a:p>
            <a:pPr lvl="1"/>
            <a:r>
              <a:rPr lang="en-US" sz="2400" dirty="0"/>
              <a:t>Policy #3 by blocking inbound requests to unauthorized servers</a:t>
            </a:r>
          </a:p>
          <a:p>
            <a:pPr lvl="1"/>
            <a:r>
              <a:rPr lang="en-US" sz="2400" dirty="0"/>
              <a:t>(Maybe some Policy #4?)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People quickly realized that IP-layer was weak enforcement</a:t>
            </a:r>
          </a:p>
          <a:p>
            <a:r>
              <a:rPr lang="en-US" sz="2800" dirty="0"/>
              <a:t>Examining TCP packets made enforcement better</a:t>
            </a:r>
          </a:p>
          <a:p>
            <a:pPr lvl="1"/>
            <a:r>
              <a:rPr lang="en-US" sz="2400" dirty="0"/>
              <a:t>TCP ports </a:t>
            </a:r>
            <a:r>
              <a:rPr lang="en-US" sz="2400" b="1" i="1" dirty="0"/>
              <a:t>typically</a:t>
            </a:r>
            <a:r>
              <a:rPr lang="en-US" sz="2400" dirty="0"/>
              <a:t> represented a specific service</a:t>
            </a:r>
          </a:p>
          <a:p>
            <a:r>
              <a:rPr lang="en-US" sz="2800" dirty="0"/>
              <a:t>Policy enforcement mechanism improvements:</a:t>
            </a:r>
          </a:p>
          <a:p>
            <a:pPr lvl="1"/>
            <a:r>
              <a:rPr lang="en-US" sz="2400" dirty="0"/>
              <a:t>Policy #2 by blocking access to unauthorized outbound </a:t>
            </a:r>
            <a:r>
              <a:rPr lang="en-US" sz="2400" i="1" dirty="0"/>
              <a:t>ports</a:t>
            </a:r>
            <a:endParaRPr lang="en-US" sz="2400" dirty="0"/>
          </a:p>
          <a:p>
            <a:pPr lvl="1"/>
            <a:r>
              <a:rPr lang="en-US" sz="2400" dirty="0"/>
              <a:t>Policy #3 by blocking access to unauthorized inbound 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Layer-4 packets also reveal </a:t>
            </a:r>
            <a:r>
              <a:rPr lang="en-US" sz="2800" i="1" dirty="0"/>
              <a:t>connection state</a:t>
            </a:r>
            <a:endParaRPr lang="en-US" sz="2800" dirty="0"/>
          </a:p>
          <a:p>
            <a:r>
              <a:rPr lang="en-US" sz="2800" dirty="0"/>
              <a:t>Some malicious packets violate TCP rules, for example</a:t>
            </a:r>
          </a:p>
          <a:p>
            <a:r>
              <a:rPr lang="en-US" sz="2800" dirty="0"/>
              <a:t>Layer-4 firewalls could also keep track of TCP sessions</a:t>
            </a:r>
          </a:p>
          <a:p>
            <a:r>
              <a:rPr lang="en-US" sz="2800" dirty="0"/>
              <a:t>Better enforcement of policy #4</a:t>
            </a:r>
          </a:p>
          <a:p>
            <a:pPr lvl="1"/>
            <a:r>
              <a:rPr lang="en-US" sz="2400" dirty="0"/>
              <a:t>Block malicious network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L7 firewalls examine application data</a:t>
            </a:r>
          </a:p>
          <a:p>
            <a:pPr lvl="1"/>
            <a:r>
              <a:rPr lang="en-US" sz="2600" dirty="0"/>
              <a:t>Specifically look at data, and not just headers!</a:t>
            </a:r>
          </a:p>
          <a:p>
            <a:pPr lvl="1"/>
            <a:r>
              <a:rPr lang="en-US" sz="2600" dirty="0"/>
              <a:t>Can “reassemble” data from more than one packet</a:t>
            </a:r>
          </a:p>
          <a:p>
            <a:r>
              <a:rPr lang="en-US" sz="2800" dirty="0"/>
              <a:t>Even more “stateful”</a:t>
            </a:r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Application firewalls go back to 1991!!</a:t>
            </a:r>
          </a:p>
          <a:p>
            <a:r>
              <a:rPr lang="en-US" sz="2800" dirty="0"/>
              <a:t>Idea: Firewalls should </a:t>
            </a:r>
            <a:r>
              <a:rPr lang="en-US" sz="2800" b="1" i="1" dirty="0"/>
              <a:t>understand </a:t>
            </a:r>
            <a:r>
              <a:rPr lang="en-US" sz="2800" dirty="0"/>
              <a:t>application traffic.</a:t>
            </a:r>
          </a:p>
          <a:p>
            <a:r>
              <a:rPr lang="en-US" sz="2800" dirty="0"/>
              <a:t>Example: File Transfer Protocol</a:t>
            </a:r>
          </a:p>
          <a:p>
            <a:pPr lvl="1"/>
            <a:r>
              <a:rPr lang="en-US" sz="2400" dirty="0"/>
              <a:t>Scan FTP data for the logged-in user</a:t>
            </a:r>
          </a:p>
          <a:p>
            <a:pPr lvl="1"/>
            <a:r>
              <a:rPr lang="en-US" sz="2400" dirty="0"/>
              <a:t>Scan FTP data for operations (upload/download)</a:t>
            </a:r>
          </a:p>
          <a:p>
            <a:pPr lvl="1"/>
            <a:r>
              <a:rPr lang="en-US" sz="2400" dirty="0"/>
              <a:t>Control which users can upload or download</a:t>
            </a:r>
          </a:p>
          <a:p>
            <a:pPr lvl="1"/>
            <a:r>
              <a:rPr lang="en-US" sz="2400" dirty="0"/>
              <a:t>Fine-grained application controls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past decades, need for L7 scanning has increased</a:t>
            </a:r>
          </a:p>
          <a:p>
            <a:r>
              <a:rPr lang="en-US" sz="2800" dirty="0"/>
              <a:t>L3/L4 enforcement is rough guess (e.g., based on IP/port)</a:t>
            </a:r>
          </a:p>
          <a:p>
            <a:r>
              <a:rPr lang="en-US" sz="2800" dirty="0"/>
              <a:t>What stops an attacker from using a different port number?</a:t>
            </a:r>
          </a:p>
          <a:p>
            <a:r>
              <a:rPr lang="en-US" sz="2800" dirty="0"/>
              <a:t>L7 scanning can block web traffic even on different port</a:t>
            </a:r>
          </a:p>
          <a:p>
            <a:r>
              <a:rPr lang="en-US" sz="2800" dirty="0"/>
              <a:t>Can also scan for viruses, malicious data</a:t>
            </a:r>
          </a:p>
          <a:p>
            <a:r>
              <a:rPr lang="en-US" sz="2800" dirty="0"/>
              <a:t>(Better for all 4 policies!!!)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the 90’s, firewalls also supported their own services</a:t>
            </a:r>
          </a:p>
          <a:p>
            <a:r>
              <a:rPr lang="en-US" sz="2800" dirty="0"/>
              <a:t>Users could log-in to the firewall</a:t>
            </a:r>
          </a:p>
          <a:p>
            <a:r>
              <a:rPr lang="en-US" sz="2800" dirty="0"/>
              <a:t>The logging-in process could map a </a:t>
            </a:r>
          </a:p>
          <a:p>
            <a:pPr lvl="1"/>
            <a:r>
              <a:rPr lang="en-US" sz="2400" dirty="0"/>
              <a:t>user-name to an IP address (computer)</a:t>
            </a:r>
          </a:p>
          <a:p>
            <a:pPr lvl="1"/>
            <a:r>
              <a:rPr lang="en-US" sz="2400" dirty="0"/>
              <a:t>Or even a special connection like VPN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+ Application Scanning even more granular</a:t>
            </a:r>
          </a:p>
          <a:p>
            <a:r>
              <a:rPr lang="en-US" sz="2800" dirty="0"/>
              <a:t>Resource access can now be user specific</a:t>
            </a:r>
          </a:p>
          <a:p>
            <a:pPr lvl="1"/>
            <a:r>
              <a:rPr lang="en-US" sz="2400" dirty="0"/>
              <a:t>User X can connect to specific external website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But this is REALLY confusing</a:t>
            </a:r>
          </a:p>
          <a:p>
            <a:r>
              <a:rPr lang="en-US" sz="2800" dirty="0"/>
              <a:t>Has nothing to do with layer used for scanning</a:t>
            </a:r>
          </a:p>
          <a:p>
            <a:r>
              <a:rPr lang="en-US" sz="2800" dirty="0"/>
              <a:t>Just refers to scanning in a SWITCH instead of a ROUTER</a:t>
            </a:r>
            <a:endParaRPr lang="en-US" sz="2400" dirty="0"/>
          </a:p>
          <a:p>
            <a:r>
              <a:rPr lang="en-US" sz="2800" dirty="0"/>
              <a:t>Have some neat defensive properties</a:t>
            </a:r>
          </a:p>
          <a:p>
            <a:pPr lvl="1"/>
            <a:r>
              <a:rPr lang="en-US" sz="2400" dirty="0"/>
              <a:t>If only a switch, </a:t>
            </a:r>
            <a:r>
              <a:rPr lang="en-US" sz="2400" b="1" i="1" dirty="0"/>
              <a:t>HAS NO IP ADDRESS!!! HARDER TO ATTACK!!!</a:t>
            </a:r>
            <a:endParaRPr lang="en-US" sz="2400" u="sng" dirty="0"/>
          </a:p>
          <a:p>
            <a:pPr lvl="1"/>
            <a:r>
              <a:rPr lang="en-US" sz="2400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arms race, bad actors wrap one kind of traffic in another</a:t>
            </a:r>
          </a:p>
          <a:p>
            <a:r>
              <a:rPr lang="en-US" sz="2800" dirty="0"/>
              <a:t>Unsurprisingly, HTTP is popular</a:t>
            </a:r>
          </a:p>
          <a:p>
            <a:r>
              <a:rPr lang="en-US" sz="2800" dirty="0"/>
              <a:t>Modern firewalls can unpack the tunnel to see what’s inside.</a:t>
            </a:r>
          </a:p>
          <a:p>
            <a:r>
              <a:rPr lang="en-US" sz="2800" dirty="0"/>
              <a:t>One exception: encrypted tunnels (TLS/SSH)</a:t>
            </a:r>
          </a:p>
          <a:p>
            <a:r>
              <a:rPr lang="en-US" sz="2800" dirty="0"/>
              <a:t>Can’t see inside without “visibility”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4DB-E0A4-46B8-B3ED-1CFADAF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0190-0EC4-4773-8D7C-4EC75651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Typically, client MUST have a new root CA installed</a:t>
            </a:r>
          </a:p>
          <a:p>
            <a:r>
              <a:rPr lang="en-US" sz="2800" dirty="0">
                <a:solidFill>
                  <a:srgbClr val="404040"/>
                </a:solidFill>
              </a:rPr>
              <a:t>Root CA is a self-signed certificate from the firewall</a:t>
            </a:r>
          </a:p>
          <a:p>
            <a:r>
              <a:rPr lang="en-US" sz="2800" dirty="0">
                <a:solidFill>
                  <a:srgbClr val="404040"/>
                </a:solidFill>
              </a:rPr>
              <a:t>Firewall can now generate ANY cert!!!</a:t>
            </a:r>
          </a:p>
        </p:txBody>
      </p:sp>
    </p:spTree>
    <p:extLst>
      <p:ext uri="{BB962C8B-B14F-4D97-AF65-F5344CB8AC3E}">
        <p14:creationId xmlns:p14="http://schemas.microsoft.com/office/powerpoint/2010/main" val="3945967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Visibility Handshake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836905" y="3270017"/>
            <a:ext cx="3370248" cy="10179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dirty="0"/>
              <a:t>FAKE CERT,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370248" cy="90295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5138599" y="3396146"/>
            <a:ext cx="1916408" cy="132049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805175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9E3-EF23-142C-3194-B1FD749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1455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Palo </a:t>
            </a:r>
            <a:br>
              <a:rPr lang="en-US" dirty="0"/>
            </a:br>
            <a:r>
              <a:rPr lang="en-US" dirty="0"/>
              <a:t>Alto </a:t>
            </a:r>
            <a:br>
              <a:rPr lang="en-US" dirty="0"/>
            </a:br>
            <a:r>
              <a:rPr lang="en-US" dirty="0"/>
              <a:t>Network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0572B0CF-96A9-1A0A-6ECC-05044F76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869" y="177641"/>
            <a:ext cx="4954452" cy="6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6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9E3-EF23-142C-3194-B1FD749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358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Palo Alto Network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88FF6-636D-2697-2316-6E39857B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22" y="2368852"/>
            <a:ext cx="8852355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8742" y="2120900"/>
            <a:ext cx="2700866" cy="4051300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9E3-EF23-142C-3194-B1FD749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358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Palo Alto Network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70E79-451C-AE71-A9BE-18734B5C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00" y="1847725"/>
            <a:ext cx="2914800" cy="483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17394-D9BC-3BE1-A09D-0DFECB34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25" y="1847725"/>
            <a:ext cx="2895749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91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9E3-EF23-142C-3194-B1FD749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358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Palo Alto </a:t>
            </a:r>
            <a:br>
              <a:rPr lang="en-US" dirty="0"/>
            </a:br>
            <a:r>
              <a:rPr lang="en-US" dirty="0"/>
              <a:t>Network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17394-D9BC-3BE1-A09D-0DFECB34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77" y="537085"/>
            <a:ext cx="2895749" cy="338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7F45BA-4470-7EEC-CAB1-314649B5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26" y="1775194"/>
            <a:ext cx="2789234" cy="50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0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9E3-EF23-142C-3194-B1FD749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358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Palo Alto </a:t>
            </a:r>
            <a:br>
              <a:rPr lang="en-US" dirty="0"/>
            </a:br>
            <a:r>
              <a:rPr lang="en-US" dirty="0"/>
              <a:t>Network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17394-D9BC-3BE1-A09D-0DFECB34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46" y="90045"/>
            <a:ext cx="2895749" cy="3384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81BD1-90C2-2D8A-462D-14BB2BDA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06" y="3515409"/>
            <a:ext cx="3054507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9E3-EF23-142C-3194-B1FD749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358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Palo Alto Network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E9D7A-489F-71EC-1052-56F6125F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75" y="2441524"/>
            <a:ext cx="8763450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3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4B53-A4DE-3581-C3D0-42ACE3C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450F3-A514-0383-ED56-2D3FF268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00" y="1977942"/>
            <a:ext cx="7566441" cy="40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8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IDS stands for Intrusion Detection System</a:t>
            </a:r>
          </a:p>
          <a:p>
            <a:r>
              <a:rPr lang="en-US" sz="2800" dirty="0"/>
              <a:t>IPS is Intrusion Prevention System</a:t>
            </a:r>
          </a:p>
          <a:p>
            <a:r>
              <a:rPr lang="en-US" sz="2800" dirty="0"/>
              <a:t>IDS is far more common because IPS is just too hard (FP/FN)</a:t>
            </a:r>
          </a:p>
          <a:p>
            <a:r>
              <a:rPr lang="en-US" sz="2800" dirty="0"/>
              <a:t>IDS assumes the attacker has already won</a:t>
            </a:r>
          </a:p>
          <a:p>
            <a:pPr lvl="1"/>
            <a:r>
              <a:rPr lang="en-US" sz="2400" dirty="0"/>
              <a:t>The attacker has already succeeded in his objective and left (forensics)</a:t>
            </a:r>
          </a:p>
          <a:p>
            <a:pPr lvl="1"/>
            <a:r>
              <a:rPr lang="en-US" sz="2400" dirty="0"/>
              <a:t>The attacker is in the system, but moving to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Anomalies: unusual network traffic</a:t>
            </a:r>
          </a:p>
          <a:p>
            <a:pPr lvl="1"/>
            <a:r>
              <a:rPr lang="en-US" sz="2400" dirty="0"/>
              <a:t>Port scanning (recon)</a:t>
            </a:r>
          </a:p>
          <a:p>
            <a:pPr lvl="1"/>
            <a:r>
              <a:rPr lang="en-US" sz="2400" dirty="0"/>
              <a:t>Unusually large data transmissions (buffer overflow,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Unexpected traffic between machines</a:t>
            </a:r>
          </a:p>
          <a:p>
            <a:r>
              <a:rPr lang="en-US" sz="2800" dirty="0"/>
              <a:t>Surprisingly, this is still very much signature based</a:t>
            </a:r>
          </a:p>
          <a:p>
            <a:r>
              <a:rPr lang="en-US" sz="2800" dirty="0"/>
              <a:t>Many attempts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 Based IDS (NIDS)</a:t>
            </a:r>
          </a:p>
          <a:p>
            <a:pPr lvl="1"/>
            <a:r>
              <a:rPr lang="en-US" sz="2400" dirty="0"/>
              <a:t>Monitor traffic on the network (often using the gateways/routers)</a:t>
            </a:r>
          </a:p>
          <a:p>
            <a:r>
              <a:rPr lang="en-US" sz="2800" dirty="0"/>
              <a:t>Host Based IDS (HIDS)</a:t>
            </a:r>
          </a:p>
          <a:p>
            <a:pPr lvl="1"/>
            <a:r>
              <a:rPr lang="en-US" sz="2400" dirty="0"/>
              <a:t>Monitor traffic received at a host, and the effect thereof</a:t>
            </a:r>
          </a:p>
          <a:p>
            <a:pPr lvl="1"/>
            <a:r>
              <a:rPr lang="en-US" sz="2400" dirty="0"/>
              <a:t>Sometimes helpful in simply monitoring the encrypted traffic</a:t>
            </a:r>
          </a:p>
          <a:p>
            <a:r>
              <a:rPr lang="en-US" sz="2800" dirty="0"/>
              <a:t>Hybrid systems</a:t>
            </a:r>
          </a:p>
          <a:p>
            <a:pPr lvl="1"/>
            <a:r>
              <a:rPr lang="en-US" sz="2400" dirty="0"/>
              <a:t>Deploy host components and network components</a:t>
            </a:r>
          </a:p>
          <a:p>
            <a:pPr lvl="1"/>
            <a:r>
              <a:rPr lang="en-US" sz="2400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An interesting IDS component</a:t>
            </a:r>
          </a:p>
          <a:p>
            <a:r>
              <a:rPr lang="en-US" sz="2800" dirty="0"/>
              <a:t>Create a fake system to draw attacker attention</a:t>
            </a:r>
          </a:p>
          <a:p>
            <a:r>
              <a:rPr lang="en-US" sz="2800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Low Interaction – port only, record traffic</a:t>
            </a:r>
          </a:p>
          <a:p>
            <a:pPr lvl="1"/>
            <a:r>
              <a:rPr lang="en-US" sz="2400" dirty="0"/>
              <a:t>Purpose: logging</a:t>
            </a:r>
          </a:p>
          <a:p>
            <a:r>
              <a:rPr lang="en-US" sz="2800" dirty="0"/>
              <a:t>Medium Interaction – simulated/emulated service</a:t>
            </a:r>
          </a:p>
          <a:p>
            <a:pPr lvl="1"/>
            <a:r>
              <a:rPr lang="en-US" sz="2400" dirty="0"/>
              <a:t>Purpose: delay/confuse</a:t>
            </a:r>
          </a:p>
          <a:p>
            <a:r>
              <a:rPr lang="en-US" sz="2800" dirty="0"/>
              <a:t>High Interaction – real services on real computers with real OS</a:t>
            </a:r>
          </a:p>
          <a:p>
            <a:pPr lvl="1"/>
            <a:r>
              <a:rPr lang="en-US" sz="2400" dirty="0"/>
              <a:t>Purpose: maximum analysis of attacker behavior</a:t>
            </a:r>
          </a:p>
          <a:p>
            <a:r>
              <a:rPr lang="en-US" sz="2800" dirty="0"/>
              <a:t>Honeynet – multiple honeypots together on fake network</a:t>
            </a:r>
          </a:p>
          <a:p>
            <a:r>
              <a:rPr lang="en-US" sz="2800" dirty="0"/>
              <a:t>Specialized variants:</a:t>
            </a:r>
          </a:p>
          <a:p>
            <a:pPr lvl="1"/>
            <a:r>
              <a:rPr lang="en-US" sz="2400" dirty="0"/>
              <a:t>Malware Honeypots</a:t>
            </a:r>
          </a:p>
          <a:p>
            <a:pPr lvl="1"/>
            <a:r>
              <a:rPr lang="en-US" sz="2400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u="sng" dirty="0"/>
              <a:t>CONTEXT</a:t>
            </a:r>
            <a:endParaRPr lang="en-US" sz="2800" dirty="0"/>
          </a:p>
          <a:p>
            <a:r>
              <a:rPr lang="en-US" sz="2800" dirty="0"/>
              <a:t>Countries have different</a:t>
            </a:r>
          </a:p>
          <a:p>
            <a:pPr lvl="1"/>
            <a:r>
              <a:rPr lang="en-US" sz="2400" dirty="0"/>
              <a:t>Social Models</a:t>
            </a:r>
          </a:p>
          <a:p>
            <a:pPr lvl="1"/>
            <a:r>
              <a:rPr lang="en-US" sz="2400" dirty="0"/>
              <a:t>Legal Frameworks</a:t>
            </a:r>
          </a:p>
          <a:p>
            <a:pPr lvl="1"/>
            <a:r>
              <a:rPr lang="en-US" sz="2400" dirty="0"/>
              <a:t>Rights and Responsibilities</a:t>
            </a:r>
          </a:p>
          <a:p>
            <a:r>
              <a:rPr lang="en-US" sz="2800" dirty="0"/>
              <a:t>Binders, bins, and office “spaces”</a:t>
            </a:r>
          </a:p>
          <a:p>
            <a:pPr lvl="1"/>
            <a:r>
              <a:rPr lang="en-US" sz="2400" dirty="0"/>
              <a:t>Importance</a:t>
            </a:r>
          </a:p>
          <a:p>
            <a:pPr lvl="1"/>
            <a:r>
              <a:rPr lang="en-US" sz="2400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part of larger “Enterprise Deception Operations” </a:t>
            </a:r>
          </a:p>
          <a:p>
            <a:r>
              <a:rPr lang="en-US" sz="2800" dirty="0"/>
              <a:t>Entire firms dedicated to setting up fake systems</a:t>
            </a:r>
          </a:p>
          <a:p>
            <a:r>
              <a:rPr lang="en-US" sz="2800" dirty="0"/>
              <a:t>Shockingly useful these days… why?</a:t>
            </a:r>
          </a:p>
          <a:p>
            <a:pPr lvl="1"/>
            <a:r>
              <a:rPr lang="en-US" sz="2200" dirty="0"/>
              <a:t>Use up attacker time</a:t>
            </a:r>
          </a:p>
          <a:p>
            <a:pPr lvl="1"/>
            <a:r>
              <a:rPr lang="en-US" sz="2200" dirty="0"/>
              <a:t>More time to detect attacker</a:t>
            </a:r>
          </a:p>
          <a:p>
            <a:pPr lvl="1"/>
            <a:r>
              <a:rPr lang="en-US" sz="2200" dirty="0"/>
              <a:t>More likely to feed false information to attacker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41BB-D420-449F-B571-14E14FF5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DE87-C57E-4951-BC64-07A2756092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Most “enterprise” firewalls for sale include extras like IDS</a:t>
            </a:r>
          </a:p>
          <a:p>
            <a:r>
              <a:rPr lang="en-US" sz="2800" dirty="0"/>
              <a:t>Generally easier to have it all in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4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future? </a:t>
            </a:r>
            <a:r>
              <a:rPr lang="en-US" sz="2800" b="1" i="1" dirty="0"/>
              <a:t>ZERO TRUST NETWORKS</a:t>
            </a:r>
            <a:endParaRPr lang="en-US" sz="2800" dirty="0"/>
          </a:p>
          <a:p>
            <a:r>
              <a:rPr lang="en-US" sz="2800" dirty="0"/>
              <a:t>Many say that the “Firewall is Dead”, “DMZ’s are Dead”,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I doubt that they die… </a:t>
            </a:r>
            <a:r>
              <a:rPr lang="en-US" sz="2800"/>
              <a:t>will probably evolve?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Often tied to a physical space and/or organization</a:t>
            </a:r>
          </a:p>
          <a:p>
            <a:pPr lvl="1"/>
            <a:r>
              <a:rPr lang="en-US" sz="2400" dirty="0"/>
              <a:t>All the people, equipment, data, etc. belonging to an entity</a:t>
            </a:r>
          </a:p>
          <a:p>
            <a:pPr lvl="1"/>
            <a:r>
              <a:rPr lang="en-US" sz="2400" dirty="0"/>
              <a:t>For example, a corporate network</a:t>
            </a:r>
          </a:p>
          <a:p>
            <a:r>
              <a:rPr lang="en-US" sz="2800" dirty="0"/>
              <a:t>But there are far more conceptual spaces</a:t>
            </a:r>
          </a:p>
          <a:p>
            <a:pPr lvl="1"/>
            <a:r>
              <a:rPr lang="en-US" sz="2400" dirty="0"/>
              <a:t>Media piracy</a:t>
            </a:r>
          </a:p>
          <a:p>
            <a:pPr lvl="1"/>
            <a:r>
              <a:rPr lang="en-US" sz="2400" dirty="0"/>
              <a:t>Hacking communities</a:t>
            </a:r>
          </a:p>
          <a:p>
            <a:r>
              <a:rPr lang="en-US" sz="2800" dirty="0"/>
              <a:t>Everything in-between</a:t>
            </a:r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579-91A9-0592-801C-2CCBE03E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Local Area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3026-463C-0D63-2E63-40CFCC75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LAN?</a:t>
            </a:r>
          </a:p>
          <a:p>
            <a:r>
              <a:rPr lang="en-US" sz="2800" dirty="0"/>
              <a:t>Generally communicates </a:t>
            </a:r>
            <a:r>
              <a:rPr lang="en-US" sz="2800" b="1" i="1" dirty="0"/>
              <a:t>WITHOUT ROUTING</a:t>
            </a:r>
            <a:endParaRPr lang="en-US" sz="2800" dirty="0"/>
          </a:p>
          <a:p>
            <a:r>
              <a:rPr lang="en-US" sz="2800" dirty="0"/>
              <a:t>This is why it is “local”</a:t>
            </a:r>
          </a:p>
        </p:txBody>
      </p:sp>
    </p:spTree>
    <p:extLst>
      <p:ext uri="{BB962C8B-B14F-4D97-AF65-F5344CB8AC3E}">
        <p14:creationId xmlns:p14="http://schemas.microsoft.com/office/powerpoint/2010/main" val="10148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LAN’s have </a:t>
            </a:r>
            <a:r>
              <a:rPr lang="en-US" sz="2800" i="1" dirty="0"/>
              <a:t>historically</a:t>
            </a:r>
            <a:r>
              <a:rPr lang="en-US" sz="2800" dirty="0"/>
              <a:t> created cyber spaces very naturally</a:t>
            </a:r>
          </a:p>
          <a:p>
            <a:r>
              <a:rPr lang="en-US" sz="2800" dirty="0"/>
              <a:t>Typically tied to an entity, the LAN is </a:t>
            </a:r>
          </a:p>
          <a:p>
            <a:pPr lvl="1"/>
            <a:r>
              <a:rPr lang="en-US" sz="2400" dirty="0"/>
              <a:t>Hosted by the entity </a:t>
            </a:r>
            <a:r>
              <a:rPr lang="en-US" sz="2400" b="1" u="sng" dirty="0"/>
              <a:t>in physical space</a:t>
            </a:r>
          </a:p>
          <a:p>
            <a:pPr lvl="1"/>
            <a:r>
              <a:rPr lang="en-US" sz="2400" dirty="0"/>
              <a:t>Provides resources on behalf of the entity in cyber space</a:t>
            </a:r>
          </a:p>
          <a:p>
            <a:r>
              <a:rPr lang="en-US" sz="2800" dirty="0"/>
              <a:t>Access controls are typically related to physical entity</a:t>
            </a:r>
          </a:p>
          <a:p>
            <a:pPr lvl="1"/>
            <a:r>
              <a:rPr lang="en-US" sz="2200" dirty="0"/>
              <a:t>Insiders have increased access to resources across the LAN</a:t>
            </a:r>
          </a:p>
          <a:p>
            <a:pPr lvl="1"/>
            <a:r>
              <a:rPr lang="en-US" sz="2400" dirty="0"/>
              <a:t>Outsiders have limited access to specific servers/resources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3316</TotalTime>
  <Words>1804</Words>
  <Application>Microsoft Office PowerPoint</Application>
  <PresentationFormat>Widescreen</PresentationFormat>
  <Paragraphs>287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Calibri</vt:lpstr>
      <vt:lpstr>Rockwell</vt:lpstr>
      <vt:lpstr>Rockwell Condensed</vt:lpstr>
      <vt:lpstr>Wingdings</vt:lpstr>
      <vt:lpstr>Wood Type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Review: Local Area Networks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Firewalls: Policy and Mechanism</vt:lpstr>
      <vt:lpstr>“Security” is a Meaningless Word</vt:lpstr>
      <vt:lpstr>Enforcing Policy</vt:lpstr>
      <vt:lpstr>Sample Policies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L7 Firewalls</vt:lpstr>
      <vt:lpstr>Early Motivations for L7</vt:lpstr>
      <vt:lpstr>Modern Motivation for L7</vt:lpstr>
      <vt:lpstr>Tracking Users</vt:lpstr>
      <vt:lpstr>L7 Policy Enforcement</vt:lpstr>
      <vt:lpstr>You can Also have an L2 Firewall</vt:lpstr>
      <vt:lpstr>Layer 2 Firewalls</vt:lpstr>
      <vt:lpstr>Tunnels</vt:lpstr>
      <vt:lpstr>TLS Visibility</vt:lpstr>
      <vt:lpstr>TLS Visibility Handshake Visualization</vt:lpstr>
      <vt:lpstr>Palo  Alto  Network  Example</vt:lpstr>
      <vt:lpstr>Palo Alto Network Example</vt:lpstr>
      <vt:lpstr>Palo Alto Network Example</vt:lpstr>
      <vt:lpstr>Palo Alto  Network  Example</vt:lpstr>
      <vt:lpstr>Palo Alto  Network  Example</vt:lpstr>
      <vt:lpstr>Palo Alto Network Example</vt:lpstr>
      <vt:lpstr>Proxies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All-in-One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66</cp:revision>
  <dcterms:created xsi:type="dcterms:W3CDTF">2019-01-26T18:10:59Z</dcterms:created>
  <dcterms:modified xsi:type="dcterms:W3CDTF">2023-11-06T19:32:59Z</dcterms:modified>
</cp:coreProperties>
</file>