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94" r:id="rId3"/>
    <p:sldId id="295" r:id="rId4"/>
    <p:sldId id="296" r:id="rId5"/>
    <p:sldId id="297" r:id="rId6"/>
    <p:sldId id="280" r:id="rId7"/>
    <p:sldId id="304" r:id="rId8"/>
    <p:sldId id="281" r:id="rId9"/>
    <p:sldId id="298" r:id="rId10"/>
    <p:sldId id="282" r:id="rId11"/>
    <p:sldId id="306" r:id="rId12"/>
    <p:sldId id="283" r:id="rId13"/>
    <p:sldId id="284" r:id="rId14"/>
    <p:sldId id="285" r:id="rId15"/>
    <p:sldId id="286" r:id="rId16"/>
    <p:sldId id="302" r:id="rId17"/>
    <p:sldId id="303" r:id="rId18"/>
    <p:sldId id="299" r:id="rId19"/>
    <p:sldId id="300" r:id="rId20"/>
    <p:sldId id="301" r:id="rId21"/>
    <p:sldId id="305" r:id="rId22"/>
    <p:sldId id="307" r:id="rId23"/>
    <p:sldId id="287" r:id="rId24"/>
    <p:sldId id="292" r:id="rId25"/>
    <p:sldId id="319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6" r:id="rId34"/>
    <p:sldId id="317" r:id="rId35"/>
    <p:sldId id="318" r:id="rId36"/>
    <p:sldId id="315" r:id="rId37"/>
    <p:sldId id="320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61" d="100"/>
          <a:sy n="61" d="100"/>
        </p:scale>
        <p:origin x="73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Overlay Network Threats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Social Media)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CS 361S</a:t>
            </a:r>
            <a:endParaRPr lang="en-US" b="1" dirty="0"/>
          </a:p>
          <a:p>
            <a:r>
              <a:rPr lang="en-US" b="1" dirty="0"/>
              <a:t>Fall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837E-F84E-45FC-B6E8-0B9302E1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r>
              <a:rPr lang="en-US" dirty="0"/>
              <a:t>Phishing Links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BCAE3-330B-46F5-9D51-9509F542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46" y="3276600"/>
            <a:ext cx="91440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73BF9-CE15-4C35-89CE-340205C5CC58}"/>
              </a:ext>
            </a:extLst>
          </p:cNvPr>
          <p:cNvSpPr txBox="1"/>
          <p:nvPr/>
        </p:nvSpPr>
        <p:spPr>
          <a:xfrm>
            <a:off x="4191000" y="2133600"/>
            <a:ext cx="335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they need a fake URL?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94754-857B-42D1-94C9-7A43446890DD}"/>
              </a:ext>
            </a:extLst>
          </p:cNvPr>
          <p:cNvCxnSpPr>
            <a:stCxn id="4" idx="2"/>
          </p:cNvCxnSpPr>
          <p:nvPr/>
        </p:nvCxnSpPr>
        <p:spPr>
          <a:xfrm flipH="1">
            <a:off x="1828800" y="2533710"/>
            <a:ext cx="4037307" cy="127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00BB-D764-4A6C-BCB5-DD489933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 as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33FF-7F81-4ABD-9709-0F43BB25C5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Many phishing emails now use cloud service links</a:t>
            </a:r>
          </a:p>
          <a:p>
            <a:r>
              <a:rPr lang="en-US" sz="2800" dirty="0"/>
              <a:t>Amazon, Azure, etc. links are not blocked</a:t>
            </a:r>
          </a:p>
          <a:p>
            <a:r>
              <a:rPr lang="en-US" sz="2800" dirty="0"/>
              <a:t>Also, seem authoritative</a:t>
            </a:r>
          </a:p>
        </p:txBody>
      </p:sp>
    </p:spTree>
    <p:extLst>
      <p:ext uri="{BB962C8B-B14F-4D97-AF65-F5344CB8AC3E}">
        <p14:creationId xmlns:p14="http://schemas.microsoft.com/office/powerpoint/2010/main" val="277797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5784-38D4-4139-8DAC-8DFFC50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Phishing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1019-37E1-41D2-A2CA-0E3C6A4E53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I’ve yet to see it work.</a:t>
            </a:r>
          </a:p>
          <a:p>
            <a:r>
              <a:rPr lang="en-US" sz="2400" dirty="0"/>
              <a:t>Lots of companies try. Lots of products.</a:t>
            </a:r>
          </a:p>
          <a:p>
            <a:r>
              <a:rPr lang="en-US" sz="2400" dirty="0"/>
              <a:t>Word on the street is the users don’t learn</a:t>
            </a:r>
          </a:p>
        </p:txBody>
      </p:sp>
    </p:spTree>
    <p:extLst>
      <p:ext uri="{BB962C8B-B14F-4D97-AF65-F5344CB8AC3E}">
        <p14:creationId xmlns:p14="http://schemas.microsoft.com/office/powerpoint/2010/main" val="415431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DCF5-B70F-4577-BB18-050DE519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1</a:t>
            </a:r>
          </a:p>
        </p:txBody>
      </p:sp>
      <p:pic>
        <p:nvPicPr>
          <p:cNvPr id="3074" name="Picture 2" descr="Spear Phishing - Targeting Organisations | FraudWatch International">
            <a:extLst>
              <a:ext uri="{FF2B5EF4-FFF2-40B4-BE49-F238E27FC236}">
                <a16:creationId xmlns:a16="http://schemas.microsoft.com/office/drawing/2014/main" id="{035EFCB1-E5B4-48B6-9FB2-22F0F91B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94989"/>
            <a:ext cx="8224837" cy="47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4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844D-3C49-4266-AD44-222F529F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2</a:t>
            </a:r>
          </a:p>
        </p:txBody>
      </p:sp>
      <p:pic>
        <p:nvPicPr>
          <p:cNvPr id="4098" name="Picture 2" descr="What is spear phishing? Why targeted email attacks are so difficult to stop  | CSO Online">
            <a:extLst>
              <a:ext uri="{FF2B5EF4-FFF2-40B4-BE49-F238E27FC236}">
                <a16:creationId xmlns:a16="http://schemas.microsoft.com/office/drawing/2014/main" id="{7588200D-2F7F-44DB-B165-C0B8DADC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17638"/>
            <a:ext cx="66675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1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6DA3-3E33-454C-AF54-D4CA9F5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E4F0-D905-4399-8E88-857C10028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3200" dirty="0"/>
              <a:t>Two major components:</a:t>
            </a:r>
          </a:p>
          <a:p>
            <a:pPr lvl="1"/>
            <a:r>
              <a:rPr lang="en-US" sz="2800" dirty="0"/>
              <a:t>Sender impersonation</a:t>
            </a:r>
          </a:p>
          <a:p>
            <a:pPr lvl="1"/>
            <a:r>
              <a:rPr lang="en-US" sz="2800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260347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6DA3-3E33-454C-AF54-D4CA9F5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 Impersonation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E4F0-D905-4399-8E88-857C10028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Approach #1: </a:t>
            </a:r>
            <a:r>
              <a:rPr lang="en-US" sz="2800" b="1" i="1" dirty="0"/>
              <a:t>CLOSE</a:t>
            </a:r>
            <a:r>
              <a:rPr lang="en-US" sz="2800" dirty="0"/>
              <a:t> email address:</a:t>
            </a:r>
          </a:p>
          <a:p>
            <a:pPr lvl="1"/>
            <a:r>
              <a:rPr lang="en-US" sz="2400" dirty="0"/>
              <a:t>REAL:  seth.nielson@company.com</a:t>
            </a:r>
          </a:p>
          <a:p>
            <a:pPr lvl="1"/>
            <a:r>
              <a:rPr lang="en-US" sz="2400" dirty="0"/>
              <a:t>FAKE:  seth.nielson@c0mpany.com</a:t>
            </a:r>
          </a:p>
          <a:p>
            <a:r>
              <a:rPr lang="en-US" sz="2800" dirty="0"/>
              <a:t>Approach #2: replace DISPLAY NAME:</a:t>
            </a:r>
          </a:p>
          <a:p>
            <a:pPr lvl="1"/>
            <a:r>
              <a:rPr lang="en-US" sz="2400" dirty="0"/>
              <a:t>REAL: Seth Nielson &lt;seth.nielson@company.com&gt;</a:t>
            </a:r>
          </a:p>
          <a:p>
            <a:pPr lvl="1"/>
            <a:r>
              <a:rPr lang="en-US" sz="2400" dirty="0"/>
              <a:t>FAKE: Seth Nielson &lt;seth.nielson@not_even_close.com&gt;</a:t>
            </a:r>
          </a:p>
          <a:p>
            <a:r>
              <a:rPr lang="en-US" sz="2800" dirty="0"/>
              <a:t>Approach #3: ignore email (get response via link)</a:t>
            </a:r>
          </a:p>
        </p:txBody>
      </p:sp>
    </p:spTree>
    <p:extLst>
      <p:ext uri="{BB962C8B-B14F-4D97-AF65-F5344CB8AC3E}">
        <p14:creationId xmlns:p14="http://schemas.microsoft.com/office/powerpoint/2010/main" val="234663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62B-AA3B-441E-9297-806387CF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7988-4BFF-4BF8-A710-6EB1996FD0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Different than Bulk Phishing</a:t>
            </a:r>
          </a:p>
          <a:p>
            <a:r>
              <a:rPr lang="en-US" sz="2800" dirty="0"/>
              <a:t>Requires higher success rate</a:t>
            </a:r>
          </a:p>
          <a:p>
            <a:r>
              <a:rPr lang="en-US" sz="2800" dirty="0"/>
              <a:t>Targets are carefully chosen</a:t>
            </a:r>
          </a:p>
          <a:p>
            <a:r>
              <a:rPr lang="en-US" sz="2800" dirty="0"/>
              <a:t>Busy people are great targets</a:t>
            </a:r>
          </a:p>
          <a:p>
            <a:r>
              <a:rPr lang="en-US" sz="2800" dirty="0"/>
              <a:t>Urgency is still stressed</a:t>
            </a:r>
          </a:p>
        </p:txBody>
      </p:sp>
    </p:spTree>
    <p:extLst>
      <p:ext uri="{BB962C8B-B14F-4D97-AF65-F5344CB8AC3E}">
        <p14:creationId xmlns:p14="http://schemas.microsoft.com/office/powerpoint/2010/main" val="283514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B9DD-24B8-4B1B-9D17-5AFC86F3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Spear Phishing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D318C-8280-461B-8AFE-AE75CC9FA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599"/>
            <a:ext cx="6324600" cy="423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88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BAD9-4744-4DFF-A571-FCBA99C8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Exchange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E1A3AE-1476-4E1C-981D-1F1A6076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752600"/>
            <a:ext cx="8099693" cy="2209800"/>
          </a:xfrm>
          <a:prstGeom prst="rect">
            <a:avLst/>
          </a:prstGeom>
          <a:noFill/>
          <a:ln w="9525">
            <a:solidFill>
              <a:srgbClr val="4472C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7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AEE6-DE1D-4844-B3C5-B13D9DB3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6835-5E17-4643-82C3-4563AC3F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network overlaid on top of another</a:t>
            </a:r>
          </a:p>
          <a:p>
            <a:r>
              <a:rPr lang="en-US" sz="2800" dirty="0"/>
              <a:t>Network Requirements:</a:t>
            </a:r>
          </a:p>
          <a:p>
            <a:pPr lvl="1"/>
            <a:r>
              <a:rPr lang="en-US" sz="2400" dirty="0"/>
              <a:t>1. Bootstrap (initial access)</a:t>
            </a:r>
          </a:p>
          <a:p>
            <a:pPr lvl="1"/>
            <a:r>
              <a:rPr lang="en-US" sz="2400" dirty="0"/>
              <a:t>2. Addressable</a:t>
            </a:r>
          </a:p>
          <a:p>
            <a:pPr lvl="1"/>
            <a:r>
              <a:rPr lang="en-US" sz="2400" dirty="0"/>
              <a:t>3. Routable</a:t>
            </a:r>
          </a:p>
          <a:p>
            <a:pPr lvl="1"/>
            <a:r>
              <a:rPr lang="en-US" sz="2400" dirty="0"/>
              <a:t>4. Data Transfer </a:t>
            </a:r>
          </a:p>
          <a:p>
            <a:r>
              <a:rPr lang="en-US" sz="2800" dirty="0"/>
              <a:t>Example: </a:t>
            </a:r>
            <a:r>
              <a:rPr lang="en-US" sz="2600" dirty="0"/>
              <a:t>Social Media Networks (including Email)</a:t>
            </a:r>
          </a:p>
        </p:txBody>
      </p:sp>
    </p:spTree>
    <p:extLst>
      <p:ext uri="{BB962C8B-B14F-4D97-AF65-F5344CB8AC3E}">
        <p14:creationId xmlns:p14="http://schemas.microsoft.com/office/powerpoint/2010/main" val="1163718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EB9C-7353-48DE-A548-DFF2E86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False Positive?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BD9DE9-9D26-4183-A9CE-09330E46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60062" cy="3276600"/>
          </a:xfrm>
          <a:prstGeom prst="rect">
            <a:avLst/>
          </a:prstGeom>
          <a:noFill/>
          <a:ln w="9525" cmpd="sng">
            <a:solidFill>
              <a:srgbClr val="4472C4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238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6D17-AC28-4812-8ABD-58458BCD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6BFF-3852-4F5C-B9E4-BC71792B95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Specifically targets big catches (e.g., CEO)</a:t>
            </a:r>
          </a:p>
          <a:p>
            <a:r>
              <a:rPr lang="en-US" sz="2800" dirty="0"/>
              <a:t>CEO-like individuals can be vulnerable via assistants</a:t>
            </a:r>
          </a:p>
          <a:p>
            <a:r>
              <a:rPr lang="en-US" sz="2800" dirty="0"/>
              <a:t>Have a great deal of power that is not questioned</a:t>
            </a:r>
          </a:p>
        </p:txBody>
      </p:sp>
    </p:spTree>
    <p:extLst>
      <p:ext uri="{BB962C8B-B14F-4D97-AF65-F5344CB8AC3E}">
        <p14:creationId xmlns:p14="http://schemas.microsoft.com/office/powerpoint/2010/main" val="371579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EC7F-8483-4B89-86E1-0B71F09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Whaling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B40B5-1A2D-4D9E-9849-C3752D96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62383"/>
            <a:ext cx="8153400" cy="333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509EE-3347-4737-80DE-D1FAA0E5313D}"/>
              </a:ext>
            </a:extLst>
          </p:cNvPr>
          <p:cNvSpPr txBox="1"/>
          <p:nvPr/>
        </p:nvSpPr>
        <p:spPr>
          <a:xfrm>
            <a:off x="762000" y="5334000"/>
            <a:ext cx="816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</a:p>
          <a:p>
            <a:r>
              <a:rPr lang="en-US" sz="1200" dirty="0"/>
              <a:t>https://www.tripwire.com/state-of-security/security-awareness/6-common-phishing-attacks-and-how-to-protect-against-them/</a:t>
            </a:r>
          </a:p>
        </p:txBody>
      </p:sp>
    </p:spTree>
    <p:extLst>
      <p:ext uri="{BB962C8B-B14F-4D97-AF65-F5344CB8AC3E}">
        <p14:creationId xmlns:p14="http://schemas.microsoft.com/office/powerpoint/2010/main" val="314853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6CD8-3CC5-43FB-B2DD-47802DF3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Scams</a:t>
            </a:r>
          </a:p>
        </p:txBody>
      </p:sp>
      <p:pic>
        <p:nvPicPr>
          <p:cNvPr id="5122" name="Picture 2" descr="Protect Yourself - Don't Let Wire Fraud Ruin Your Transaction – Redfin  Customer Service">
            <a:extLst>
              <a:ext uri="{FF2B5EF4-FFF2-40B4-BE49-F238E27FC236}">
                <a16:creationId xmlns:a16="http://schemas.microsoft.com/office/drawing/2014/main" id="{F72C7363-6F79-4168-B47A-BA2AFB11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43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7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382E-2084-4E8F-AEAD-EFF9A573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Email and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A002-184F-4CE4-8F4D-5064B813D7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Psychological Manipulation</a:t>
            </a:r>
          </a:p>
          <a:p>
            <a:r>
              <a:rPr lang="en-US" sz="2400" dirty="0"/>
              <a:t>Similar to Anderson’s example about </a:t>
            </a:r>
            <a:r>
              <a:rPr lang="en-US" sz="2400" i="1" dirty="0"/>
              <a:t>pretexting</a:t>
            </a:r>
            <a:endParaRPr lang="en-US" sz="2400" dirty="0"/>
          </a:p>
          <a:p>
            <a:r>
              <a:rPr lang="en-US" sz="2400" dirty="0"/>
              <a:t>Emotional impulses drive the reactions</a:t>
            </a:r>
          </a:p>
          <a:p>
            <a:r>
              <a:rPr lang="en-US" sz="2400" b="1" i="1" dirty="0"/>
              <a:t>WE ARE </a:t>
            </a:r>
            <a:r>
              <a:rPr lang="en-US" sz="2400" b="1" i="1" u="sng" dirty="0"/>
              <a:t>ALL</a:t>
            </a:r>
            <a:r>
              <a:rPr lang="en-US" sz="2400" b="1" i="1" dirty="0"/>
              <a:t> VULNERABLE TO THIS</a:t>
            </a:r>
          </a:p>
        </p:txBody>
      </p:sp>
    </p:spTree>
    <p:extLst>
      <p:ext uri="{BB962C8B-B14F-4D97-AF65-F5344CB8AC3E}">
        <p14:creationId xmlns:p14="http://schemas.microsoft.com/office/powerpoint/2010/main" val="144565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BBC6-D3A2-4028-BB57-04DFE844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Phishing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583B-1933-4032-B527-25E3BBC865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Don’t click on links is best</a:t>
            </a:r>
          </a:p>
          <a:p>
            <a:r>
              <a:rPr lang="en-US" sz="2800" dirty="0"/>
              <a:t>If you click a link, make sure it is HTTPS</a:t>
            </a:r>
          </a:p>
          <a:p>
            <a:r>
              <a:rPr lang="en-US" sz="2800" dirty="0"/>
              <a:t>Make sure the URL is correct</a:t>
            </a:r>
          </a:p>
          <a:p>
            <a:r>
              <a:rPr lang="en-US" sz="2800" dirty="0"/>
              <a:t>Find a phone number via HTTPS website</a:t>
            </a:r>
          </a:p>
          <a:p>
            <a:r>
              <a:rPr lang="en-US" sz="2800" dirty="0"/>
              <a:t>SLOW DOWN! Send it to an expert for review</a:t>
            </a:r>
          </a:p>
        </p:txBody>
      </p:sp>
    </p:spTree>
    <p:extLst>
      <p:ext uri="{BB962C8B-B14F-4D97-AF65-F5344CB8AC3E}">
        <p14:creationId xmlns:p14="http://schemas.microsoft.com/office/powerpoint/2010/main" val="103388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C74A-9197-4E4F-9758-A1371EA4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7336-D3E2-4E14-AEC8-280242EB4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800" dirty="0"/>
              <a:t>Includes all the threats from email:</a:t>
            </a:r>
          </a:p>
          <a:p>
            <a:pPr lvl="1"/>
            <a:r>
              <a:rPr lang="en-US" sz="2400" dirty="0"/>
              <a:t>Spam</a:t>
            </a:r>
          </a:p>
          <a:p>
            <a:pPr lvl="1"/>
            <a:r>
              <a:rPr lang="en-US" sz="2400" dirty="0"/>
              <a:t>Phishing</a:t>
            </a:r>
          </a:p>
          <a:p>
            <a:pPr lvl="1"/>
            <a:r>
              <a:rPr lang="en-US" sz="2400" dirty="0"/>
              <a:t>Spear Phishing</a:t>
            </a:r>
          </a:p>
          <a:p>
            <a:r>
              <a:rPr lang="en-US" sz="2800" dirty="0"/>
              <a:t>Additional Threats</a:t>
            </a:r>
          </a:p>
          <a:p>
            <a:pPr lvl="1"/>
            <a:r>
              <a:rPr lang="en-US" sz="2400" dirty="0"/>
              <a:t>Attacks on reputation</a:t>
            </a:r>
          </a:p>
          <a:p>
            <a:pPr lvl="1"/>
            <a:r>
              <a:rPr lang="en-US" sz="2400" dirty="0"/>
              <a:t>Harassment/Bullying</a:t>
            </a:r>
          </a:p>
          <a:p>
            <a:pPr lvl="1"/>
            <a:r>
              <a:rPr lang="en-US" sz="2400" dirty="0"/>
              <a:t>False information</a:t>
            </a:r>
          </a:p>
          <a:p>
            <a:pPr lvl="1"/>
            <a:r>
              <a:rPr lang="en-US" sz="2400" dirty="0"/>
              <a:t>False popularity</a:t>
            </a:r>
          </a:p>
        </p:txBody>
      </p:sp>
    </p:spTree>
    <p:extLst>
      <p:ext uri="{BB962C8B-B14F-4D97-AF65-F5344CB8AC3E}">
        <p14:creationId xmlns:p14="http://schemas.microsoft.com/office/powerpoint/2010/main" val="192062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99A6-4565-4846-93B4-11C788EF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Spam/Phishing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4712-AB57-40AA-92F3-7F19F32D3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800" dirty="0"/>
              <a:t>Can be used as recon for email-based spear phishing</a:t>
            </a:r>
          </a:p>
          <a:p>
            <a:r>
              <a:rPr lang="en-US" sz="2800" dirty="0"/>
              <a:t>Spam exists in Facebook, </a:t>
            </a:r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2800" dirty="0"/>
              <a:t>(Spear) Phishing with links for call-to-action</a:t>
            </a:r>
          </a:p>
        </p:txBody>
      </p:sp>
    </p:spTree>
    <p:extLst>
      <p:ext uri="{BB962C8B-B14F-4D97-AF65-F5344CB8AC3E}">
        <p14:creationId xmlns:p14="http://schemas.microsoft.com/office/powerpoint/2010/main" val="2655150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61D9-6C82-4FF0-A6A6-A977F78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Disinformation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794D-4045-4F16-99B1-218772F4B9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People tend to believe popular ideas</a:t>
            </a:r>
          </a:p>
          <a:p>
            <a:r>
              <a:rPr lang="en-US" dirty="0"/>
              <a:t>This is not necessarily a weakness</a:t>
            </a:r>
          </a:p>
          <a:p>
            <a:r>
              <a:rPr lang="en-US" dirty="0"/>
              <a:t>None of us can investigate everything</a:t>
            </a:r>
          </a:p>
          <a:p>
            <a:r>
              <a:rPr lang="en-US" dirty="0"/>
              <a:t>The “wisdom of crowds” is real</a:t>
            </a:r>
          </a:p>
        </p:txBody>
      </p:sp>
    </p:spTree>
    <p:extLst>
      <p:ext uri="{BB962C8B-B14F-4D97-AF65-F5344CB8AC3E}">
        <p14:creationId xmlns:p14="http://schemas.microsoft.com/office/powerpoint/2010/main" val="305701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C15E-F8E3-42CA-9E2F-E1DF283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77D72-A171-4B60-8938-C26BBF0E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3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9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CD8D-003D-494A-B172-D384503A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Socially Connected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D4DF-F0EC-449D-8669-62887E77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networks are </a:t>
            </a:r>
            <a:r>
              <a:rPr lang="en-US" sz="2800" b="1" i="1" dirty="0"/>
              <a:t>semantic</a:t>
            </a:r>
            <a:endParaRPr lang="en-US" sz="2800" dirty="0"/>
          </a:p>
          <a:p>
            <a:r>
              <a:rPr lang="en-US" sz="2800" dirty="0"/>
              <a:t>Networking is tied to human psychology</a:t>
            </a:r>
          </a:p>
          <a:p>
            <a:pPr lvl="1"/>
            <a:r>
              <a:rPr lang="en-US" sz="2800" dirty="0"/>
              <a:t>1. Bootstrap – friends, company, identity</a:t>
            </a:r>
          </a:p>
          <a:p>
            <a:pPr lvl="1"/>
            <a:r>
              <a:rPr lang="en-US" sz="2800" dirty="0"/>
              <a:t>2. Addressable – social connections</a:t>
            </a:r>
          </a:p>
          <a:p>
            <a:pPr lvl="1"/>
            <a:r>
              <a:rPr lang="en-US" sz="2800" dirty="0"/>
              <a:t>3. Routable – social graph (e.g., friends of friends)</a:t>
            </a:r>
          </a:p>
          <a:p>
            <a:pPr lvl="1"/>
            <a:r>
              <a:rPr lang="en-US" sz="2800" dirty="0"/>
              <a:t>4. Data Transfer – psychological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73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5DE2-105C-40C5-8510-06A0ABC6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F93F-E028-4B49-9479-BAA1AE4DC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sz="2800" dirty="0"/>
              <a:t>Bots are automated social media accounts</a:t>
            </a:r>
          </a:p>
          <a:p>
            <a:r>
              <a:rPr lang="en-US" sz="2800" dirty="0"/>
              <a:t>Simple uses include increasing “friends” count</a:t>
            </a:r>
          </a:p>
          <a:p>
            <a:r>
              <a:rPr lang="en-US" sz="2800" dirty="0"/>
              <a:t>Can also spread information</a:t>
            </a:r>
          </a:p>
          <a:p>
            <a:r>
              <a:rPr lang="en-US" sz="2800" dirty="0"/>
              <a:t>Programming is simple: retweet or share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41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F791-4835-4948-B42C-1213D53A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C366-4460-4C5F-AFA1-9F052E175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Bots not always required</a:t>
            </a:r>
          </a:p>
          <a:p>
            <a:r>
              <a:rPr lang="en-US" sz="2800" dirty="0"/>
              <a:t>Identify something people want to believe</a:t>
            </a:r>
          </a:p>
          <a:p>
            <a:r>
              <a:rPr lang="en-US" sz="2800" dirty="0"/>
              <a:t>Media consultants test most persuasive formulations</a:t>
            </a:r>
          </a:p>
          <a:p>
            <a:r>
              <a:rPr lang="en-US" sz="2800" dirty="0"/>
              <a:t>Release into “the wild” and evaluate the spread</a:t>
            </a:r>
          </a:p>
          <a:p>
            <a:r>
              <a:rPr lang="en-US" sz="2800" dirty="0"/>
              <a:t>Political operatives monitor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213590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789F-45D6-4ADD-A191-CBB1AD5A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Political/Social Media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15B4-8C4F-4698-81E0-64CBF5E7B1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Political machine identifies a target topic</a:t>
            </a:r>
          </a:p>
          <a:p>
            <a:r>
              <a:rPr lang="en-US" sz="2800" dirty="0"/>
              <a:t>Multiple allied outlets release variable formulations</a:t>
            </a:r>
          </a:p>
          <a:p>
            <a:r>
              <a:rPr lang="en-US" sz="2800" dirty="0"/>
              <a:t>Track statistics carefully (e.g., Twitter “ratio”)</a:t>
            </a:r>
          </a:p>
          <a:p>
            <a:r>
              <a:rPr lang="en-US" sz="2800" dirty="0"/>
              <a:t>Anything with backlash can be disavowed easily</a:t>
            </a:r>
          </a:p>
          <a:p>
            <a:r>
              <a:rPr lang="en-US" sz="2800" dirty="0"/>
              <a:t>Anything that grows popular will be adopted </a:t>
            </a:r>
          </a:p>
          <a:p>
            <a:r>
              <a:rPr lang="en-US" sz="2800" dirty="0"/>
              <a:t>Politician now publicly adopts position</a:t>
            </a:r>
          </a:p>
          <a:p>
            <a:r>
              <a:rPr lang="en-US" sz="2800" dirty="0"/>
              <a:t>(Use bots and manipulation too)</a:t>
            </a:r>
          </a:p>
        </p:txBody>
      </p:sp>
    </p:spTree>
    <p:extLst>
      <p:ext uri="{BB962C8B-B14F-4D97-AF65-F5344CB8AC3E}">
        <p14:creationId xmlns:p14="http://schemas.microsoft.com/office/powerpoint/2010/main" val="1231653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18AB-F6B2-470F-B7C8-93A80E7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Cyberbullying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79C5-4955-4494-BBDC-C98391EE3E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Simple form</a:t>
            </a:r>
          </a:p>
          <a:p>
            <a:pPr lvl="1"/>
            <a:r>
              <a:rPr lang="en-US" sz="2400" dirty="0"/>
              <a:t>non-stop harassment</a:t>
            </a:r>
          </a:p>
          <a:p>
            <a:pPr lvl="1"/>
            <a:r>
              <a:rPr lang="en-US" sz="2400" dirty="0"/>
              <a:t>Unending texts, posts,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800" dirty="0"/>
              <a:t>Other forms</a:t>
            </a:r>
          </a:p>
          <a:p>
            <a:pPr lvl="1"/>
            <a:r>
              <a:rPr lang="en-US" sz="2400" dirty="0"/>
              <a:t>Release of personal info</a:t>
            </a:r>
          </a:p>
          <a:p>
            <a:pPr lvl="1"/>
            <a:r>
              <a:rPr lang="en-US" sz="2400" dirty="0"/>
              <a:t>Revenge pornography</a:t>
            </a:r>
          </a:p>
          <a:p>
            <a:pPr lvl="1"/>
            <a:r>
              <a:rPr lang="en-US" sz="2400" dirty="0"/>
              <a:t>Stealing accounts, passwords</a:t>
            </a:r>
          </a:p>
          <a:p>
            <a:pPr lvl="1"/>
            <a:r>
              <a:rPr lang="en-US" sz="2400" dirty="0"/>
              <a:t>Spreading false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9876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79FA-CA22-4D6F-9259-10497458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Lives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04A1-E7A6-4D7A-83AA-D025A4456F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Nobody is perfect</a:t>
            </a:r>
          </a:p>
          <a:p>
            <a:r>
              <a:rPr lang="en-US" sz="2800" dirty="0"/>
              <a:t>Some people said things they later regret</a:t>
            </a:r>
          </a:p>
          <a:p>
            <a:r>
              <a:rPr lang="en-US" sz="2800" dirty="0"/>
              <a:t>People can be socially destroyed for an old tweet</a:t>
            </a:r>
          </a:p>
          <a:p>
            <a:r>
              <a:rPr lang="en-US" sz="2800" dirty="0"/>
              <a:t>Employers regularly search social media now</a:t>
            </a:r>
          </a:p>
          <a:p>
            <a:r>
              <a:rPr lang="en-US" sz="2800" dirty="0"/>
              <a:t>Some demand access if your account isn’t public</a:t>
            </a:r>
          </a:p>
        </p:txBody>
      </p:sp>
    </p:spTree>
    <p:extLst>
      <p:ext uri="{BB962C8B-B14F-4D97-AF65-F5344CB8AC3E}">
        <p14:creationId xmlns:p14="http://schemas.microsoft.com/office/powerpoint/2010/main" val="113816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4D6-035B-447B-8381-35176A23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Tech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73F7-2636-44FC-9501-E72D1EBC37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The security issues I’ve raised are hard to solve</a:t>
            </a:r>
          </a:p>
          <a:p>
            <a:r>
              <a:rPr lang="en-US" sz="2800" dirty="0"/>
              <a:t>Exiting a platform isn’t always enough</a:t>
            </a:r>
          </a:p>
          <a:p>
            <a:pPr lvl="1"/>
            <a:r>
              <a:rPr lang="en-US" sz="2400" dirty="0"/>
              <a:t>Sometimes required for work</a:t>
            </a:r>
          </a:p>
          <a:p>
            <a:pPr lvl="1"/>
            <a:r>
              <a:rPr lang="en-US" sz="2400" dirty="0"/>
              <a:t>Doesn’t stop false posting</a:t>
            </a:r>
          </a:p>
          <a:p>
            <a:r>
              <a:rPr lang="en-US" sz="2800" dirty="0" err="1"/>
              <a:t>Zerofox</a:t>
            </a:r>
            <a:r>
              <a:rPr lang="en-US" sz="2800" dirty="0"/>
              <a:t> is a security company that makes an attempt</a:t>
            </a:r>
          </a:p>
          <a:p>
            <a:pPr lvl="1"/>
            <a:r>
              <a:rPr lang="en-US" sz="2400" dirty="0"/>
              <a:t>Check out “Your Public Attack Surface”</a:t>
            </a:r>
          </a:p>
        </p:txBody>
      </p:sp>
    </p:spTree>
    <p:extLst>
      <p:ext uri="{BB962C8B-B14F-4D97-AF65-F5344CB8AC3E}">
        <p14:creationId xmlns:p14="http://schemas.microsoft.com/office/powerpoint/2010/main" val="3404183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7575-80E7-4FB4-B28C-D373276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Social Media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9353-965F-4574-A3F6-D411E2424A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sz="2800" dirty="0"/>
              <a:t>There are risks from using social media at all</a:t>
            </a:r>
          </a:p>
          <a:p>
            <a:r>
              <a:rPr lang="en-US" sz="2800" dirty="0"/>
              <a:t>Network owners incentivized to “always on” usage</a:t>
            </a:r>
          </a:p>
          <a:p>
            <a:r>
              <a:rPr lang="en-US" sz="2800" dirty="0"/>
              <a:t>Ads and tracking are intrinsic to the (current) model</a:t>
            </a:r>
          </a:p>
          <a:p>
            <a:r>
              <a:rPr lang="en-US" sz="2800" dirty="0"/>
              <a:t>Inhibit human social development (e.g., empathy)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ACBC-5DBF-40E4-81A5-D8D78137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No More FOMO: Limiting Social Media Decreases Loneliness and Depression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F8CB7-CDB8-4EF4-BC97-37EB9019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661"/>
            <a:ext cx="9144000" cy="2846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9CA9A-1A7D-4922-A945-6F2A8A4A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181600"/>
            <a:ext cx="6858000" cy="9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77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2183-29CD-41E0-AA7F-579DF57C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Phishing Competition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5DB08-C323-4748-8C8A-8B11F4CC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950"/>
            <a:ext cx="5171393" cy="53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1094-2CD5-46FD-A661-9AB58A2E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CF21-767A-4ECB-BC1B-32AE2000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Users import emotions/beliefs into the network</a:t>
            </a:r>
          </a:p>
          <a:p>
            <a:r>
              <a:rPr lang="en-US" sz="2800" dirty="0"/>
              <a:t>Users traffic in vitally important information</a:t>
            </a:r>
          </a:p>
          <a:p>
            <a:r>
              <a:rPr lang="en-US" sz="2800" b="1" i="1" dirty="0"/>
              <a:t>None of our “perimeter defense” applies</a:t>
            </a:r>
          </a:p>
          <a:p>
            <a:r>
              <a:rPr lang="en-US" sz="2800" dirty="0"/>
              <a:t>Attackers can directly attack the psychology surface</a:t>
            </a:r>
          </a:p>
          <a:p>
            <a:r>
              <a:rPr lang="en-US" sz="2800" dirty="0"/>
              <a:t>Attackers have valuable data</a:t>
            </a:r>
          </a:p>
        </p:txBody>
      </p:sp>
    </p:spTree>
    <p:extLst>
      <p:ext uri="{BB962C8B-B14F-4D97-AF65-F5344CB8AC3E}">
        <p14:creationId xmlns:p14="http://schemas.microsoft.com/office/powerpoint/2010/main" val="56301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59F4-5F00-45B6-985F-A42A1DD9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Attack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5E93-F9D5-4C63-B46D-F0FB350A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Theft or Fraud</a:t>
            </a:r>
          </a:p>
          <a:p>
            <a:r>
              <a:rPr lang="en-US" dirty="0"/>
              <a:t>Organization Theft or Fraud</a:t>
            </a:r>
          </a:p>
          <a:p>
            <a:r>
              <a:rPr lang="en-US" dirty="0"/>
              <a:t>Destruction of Reputation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76B02-39BF-4032-B3A7-C789DD30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43942"/>
            <a:ext cx="7910718" cy="2514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E4A3B-DFBF-46AC-BA10-16E771C8097E}"/>
              </a:ext>
            </a:extLst>
          </p:cNvPr>
          <p:cNvSpPr txBox="1"/>
          <p:nvPr/>
        </p:nvSpPr>
        <p:spPr>
          <a:xfrm>
            <a:off x="5256571" y="5744818"/>
            <a:ext cx="3477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“A Taxonomy of Digital Threats”</a:t>
            </a:r>
          </a:p>
          <a:p>
            <a:r>
              <a:rPr lang="en-US" sz="1600" dirty="0"/>
              <a:t>Zero Fox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607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ABFD-DA3F-44E4-A7C1-64C65CE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A384-A3E2-4643-B1A5-FD58EDED29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3200" dirty="0"/>
              <a:t>You know what it is.</a:t>
            </a:r>
          </a:p>
          <a:p>
            <a:r>
              <a:rPr lang="en-US" sz="3200" dirty="0"/>
              <a:t>Why does it work?</a:t>
            </a:r>
          </a:p>
          <a:p>
            <a:pPr lvl="1"/>
            <a:r>
              <a:rPr lang="en-US" sz="2800" dirty="0"/>
              <a:t>Advertising</a:t>
            </a:r>
          </a:p>
          <a:p>
            <a:pPr lvl="1"/>
            <a:r>
              <a:rPr lang="en-US" sz="2800" dirty="0"/>
              <a:t>Pump and Dump</a:t>
            </a:r>
          </a:p>
          <a:p>
            <a:pPr lvl="1"/>
            <a:r>
              <a:rPr lang="en-US" sz="2800" dirty="0"/>
              <a:t>Malicious Payload/Malicious Links</a:t>
            </a:r>
          </a:p>
          <a:p>
            <a:pPr lvl="1"/>
            <a:r>
              <a:rPr lang="en-US" sz="2800" dirty="0"/>
              <a:t>Unregulated/Illegal Traffic</a:t>
            </a:r>
          </a:p>
        </p:txBody>
      </p:sp>
    </p:spTree>
    <p:extLst>
      <p:ext uri="{BB962C8B-B14F-4D97-AF65-F5344CB8AC3E}">
        <p14:creationId xmlns:p14="http://schemas.microsoft.com/office/powerpoint/2010/main" val="136825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FBB-A8D1-456C-AFBB-9B48C31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Incentives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00A4-6892-4397-9515-4B9DAF1AB7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8077200" cy="4038600"/>
          </a:xfrm>
        </p:spPr>
        <p:txBody>
          <a:bodyPr>
            <a:normAutofit/>
          </a:bodyPr>
          <a:lstStyle/>
          <a:p>
            <a:r>
              <a:rPr lang="en-US" sz="2800" dirty="0"/>
              <a:t>It costs virtually nothing to send emails</a:t>
            </a:r>
          </a:p>
          <a:p>
            <a:pPr lvl="1"/>
            <a:r>
              <a:rPr lang="en-US" sz="2400" dirty="0"/>
              <a:t>It costs the same to send 1 message vs 1 million</a:t>
            </a:r>
          </a:p>
          <a:p>
            <a:pPr lvl="1"/>
            <a:r>
              <a:rPr lang="en-US" sz="2400" dirty="0"/>
              <a:t>Many spam messages are sent by botnet</a:t>
            </a:r>
          </a:p>
          <a:p>
            <a:r>
              <a:rPr lang="en-US" sz="2800" dirty="0"/>
              <a:t>BULK messages: Less than 1% response rate is great</a:t>
            </a:r>
          </a:p>
        </p:txBody>
      </p:sp>
    </p:spTree>
    <p:extLst>
      <p:ext uri="{BB962C8B-B14F-4D97-AF65-F5344CB8AC3E}">
        <p14:creationId xmlns:p14="http://schemas.microsoft.com/office/powerpoint/2010/main" val="32310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541-297F-4F36-A562-AAFC547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Phishing</a:t>
            </a:r>
          </a:p>
        </p:txBody>
      </p:sp>
      <p:pic>
        <p:nvPicPr>
          <p:cNvPr id="1026" name="Picture 2" descr="Paypal Phishing Security Notice">
            <a:extLst>
              <a:ext uri="{FF2B5EF4-FFF2-40B4-BE49-F238E27FC236}">
                <a16:creationId xmlns:a16="http://schemas.microsoft.com/office/drawing/2014/main" id="{7596FB76-F4EC-44BA-B431-0E3EB358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8" y="1417638"/>
            <a:ext cx="7068303" cy="51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8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729E-3E5F-48D0-992D-3B217180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Phishing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B16F-73C7-4B69-95F3-26EEE3FD67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Psychology</a:t>
            </a:r>
          </a:p>
          <a:p>
            <a:pPr lvl="1"/>
            <a:r>
              <a:rPr lang="en-US" sz="2400" dirty="0"/>
              <a:t>Visually, looks authoritative</a:t>
            </a:r>
          </a:p>
          <a:p>
            <a:pPr lvl="1"/>
            <a:r>
              <a:rPr lang="en-US" sz="2400" dirty="0"/>
              <a:t>Urgency drives immediate behavior</a:t>
            </a:r>
          </a:p>
          <a:p>
            <a:pPr lvl="1"/>
            <a:r>
              <a:rPr lang="en-US" sz="2400" dirty="0"/>
              <a:t>Some phishing is very emotional</a:t>
            </a:r>
          </a:p>
          <a:p>
            <a:r>
              <a:rPr lang="en-US" sz="2800" dirty="0"/>
              <a:t>“Call to Action”</a:t>
            </a:r>
          </a:p>
          <a:p>
            <a:pPr lvl="1"/>
            <a:r>
              <a:rPr lang="en-US" sz="2400" dirty="0"/>
              <a:t>Typically, email response not desired</a:t>
            </a:r>
          </a:p>
          <a:p>
            <a:pPr lvl="1"/>
            <a:r>
              <a:rPr lang="en-US" sz="2400" dirty="0"/>
              <a:t>Includes either a bad link or malicious attachment</a:t>
            </a:r>
          </a:p>
          <a:p>
            <a:pPr lvl="1"/>
            <a:r>
              <a:rPr lang="en-US" sz="2400" dirty="0"/>
              <a:t>Bad link goes to fake website that looks real</a:t>
            </a:r>
          </a:p>
          <a:p>
            <a:r>
              <a:rPr lang="en-US" sz="2800" dirty="0"/>
              <a:t>BULK messages: Less than 1% response rate is great</a:t>
            </a:r>
          </a:p>
        </p:txBody>
      </p:sp>
    </p:spTree>
    <p:extLst>
      <p:ext uri="{BB962C8B-B14F-4D97-AF65-F5344CB8AC3E}">
        <p14:creationId xmlns:p14="http://schemas.microsoft.com/office/powerpoint/2010/main" val="4038897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972</Words>
  <Application>Microsoft Office PowerPoint</Application>
  <PresentationFormat>On-screen Show (4:3)</PresentationFormat>
  <Paragraphs>173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Calibri</vt:lpstr>
      <vt:lpstr>Calibri Light</vt:lpstr>
      <vt:lpstr>Retrospect</vt:lpstr>
      <vt:lpstr>Overlay Network Threats (eg Social Media)</vt:lpstr>
      <vt:lpstr>Overlay Networks</vt:lpstr>
      <vt:lpstr>The Power of Socially Connected Networks</vt:lpstr>
      <vt:lpstr>Social Network Vulnerabilities</vt:lpstr>
      <vt:lpstr>Common Attack Types:</vt:lpstr>
      <vt:lpstr>Email Threat: SPAM</vt:lpstr>
      <vt:lpstr>Spam Incentives</vt:lpstr>
      <vt:lpstr>Email Threat: Phishing</vt:lpstr>
      <vt:lpstr>Bulk Phishing Concepts</vt:lpstr>
      <vt:lpstr>Phishing Links</vt:lpstr>
      <vt:lpstr>Cloud Services as Links</vt:lpstr>
      <vt:lpstr>Note About Phishing Training</vt:lpstr>
      <vt:lpstr>Spear Phishing Example 1</vt:lpstr>
      <vt:lpstr>Spear Phishing Example 2</vt:lpstr>
      <vt:lpstr>Spear Phishing Breakdown</vt:lpstr>
      <vt:lpstr>Sender Impersonation</vt:lpstr>
      <vt:lpstr>Call to Action Psychology</vt:lpstr>
      <vt:lpstr>Personal Spear Phishing</vt:lpstr>
      <vt:lpstr>Spear Phishing Exchange</vt:lpstr>
      <vt:lpstr>Spear Phishing False Positive?</vt:lpstr>
      <vt:lpstr>Whaling</vt:lpstr>
      <vt:lpstr>Whaling Techniques</vt:lpstr>
      <vt:lpstr>Real Estate Scams</vt:lpstr>
      <vt:lpstr>Malicious Email and Psychology</vt:lpstr>
      <vt:lpstr>Dealing with Phishing Risk</vt:lpstr>
      <vt:lpstr>Social Media Threats</vt:lpstr>
      <vt:lpstr>Social Media Spam/Phishing</vt:lpstr>
      <vt:lpstr>Psychology of Disinformation</vt:lpstr>
      <vt:lpstr>PowerPoint Presentation</vt:lpstr>
      <vt:lpstr>Social Media Bots</vt:lpstr>
      <vt:lpstr>Psychology of Sharing</vt:lpstr>
      <vt:lpstr>Political/Social Media Circle</vt:lpstr>
      <vt:lpstr>Cyberbullying</vt:lpstr>
      <vt:lpstr>Destroying Lives</vt:lpstr>
      <vt:lpstr>Weak Tech Solutions</vt:lpstr>
      <vt:lpstr>Intrinsic Social Media Threat</vt:lpstr>
      <vt:lpstr>No More FOMO: Limiting Social Media Decreases Loneliness and Depression</vt:lpstr>
      <vt:lpstr>Phishing Competition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Email Threats</dc:title>
  <dc:creator>Seth Nielson</dc:creator>
  <cp:lastModifiedBy>Seth Nielson</cp:lastModifiedBy>
  <cp:revision>17</cp:revision>
  <dcterms:created xsi:type="dcterms:W3CDTF">2020-11-09T22:50:53Z</dcterms:created>
  <dcterms:modified xsi:type="dcterms:W3CDTF">2021-12-01T19:32:57Z</dcterms:modified>
</cp:coreProperties>
</file>