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8EC2"/>
    <a:srgbClr val="93BDD9"/>
    <a:srgbClr val="FB6A79"/>
    <a:srgbClr val="007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340" autoAdjust="0"/>
  </p:normalViewPr>
  <p:slideViewPr>
    <p:cSldViewPr snapToGrid="0" snapToObjects="1">
      <p:cViewPr varScale="1">
        <p:scale>
          <a:sx n="113" d="100"/>
          <a:sy n="113" d="100"/>
        </p:scale>
        <p:origin x="8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1281F-A31E-4DC6-8B1A-3F4C9B985D8D}" type="datetimeFigureOut">
              <a:rPr lang="it-IT" smtClean="0"/>
              <a:t>03/03/2025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12F2B-661D-4E62-A46C-00F91CF149D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4017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112F2B-661D-4E62-A46C-00F91CF149D3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4738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6000">
              <a:srgbClr val="93BDD9"/>
            </a:gs>
            <a:gs pos="85000">
              <a:srgbClr val="5E8EC2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7F1C185B-C14B-B480-0921-A2DD5117EA44}"/>
              </a:ext>
            </a:extLst>
          </p:cNvPr>
          <p:cNvSpPr txBox="1"/>
          <p:nvPr/>
        </p:nvSpPr>
        <p:spPr>
          <a:xfrm>
            <a:off x="2940424" y="1321401"/>
            <a:ext cx="32631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Urbanist"/>
              </a:rPr>
              <a:t>L'Apparato Digerente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605560D-0CA9-D4D8-7EAF-DA9164A3419E}"/>
              </a:ext>
            </a:extLst>
          </p:cNvPr>
          <p:cNvSpPr txBox="1"/>
          <p:nvPr/>
        </p:nvSpPr>
        <p:spPr>
          <a:xfrm>
            <a:off x="2640666" y="2308592"/>
            <a:ext cx="38626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Urbanist"/>
              </a:rPr>
              <a:t>Struttura e Funzioni del Sistema Digerente Umano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FB750D97-C908-1584-DF72-FAF35992F52F}"/>
              </a:ext>
            </a:extLst>
          </p:cNvPr>
          <p:cNvSpPr/>
          <p:nvPr/>
        </p:nvSpPr>
        <p:spPr>
          <a:xfrm>
            <a:off x="2366682" y="968188"/>
            <a:ext cx="4276165" cy="11923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618DEC1-FE3E-0DD3-48ED-AD5AF957B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150" y="744070"/>
            <a:ext cx="451485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376621CD-A3F8-F736-0BA0-79A7B01DA2DE}"/>
              </a:ext>
            </a:extLst>
          </p:cNvPr>
          <p:cNvSpPr txBox="1"/>
          <p:nvPr/>
        </p:nvSpPr>
        <p:spPr>
          <a:xfrm>
            <a:off x="134471" y="964763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L'apparato digerente è il sistema del corpo che trasforma gli alimenti in nutrienti assimilabili dalle cellule, fornendo energia e materiali essenziali per le funzioni vitali.</a:t>
            </a:r>
          </a:p>
          <a:p>
            <a:pPr marL="0" indent="0">
              <a:buNone/>
            </a:pP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Urbanist"/>
            </a:endParaRPr>
          </a:p>
          <a:p>
            <a:pPr marL="0" indent="0">
              <a:buNone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Ecco cosa vedremo:</a:t>
            </a:r>
          </a:p>
          <a:p>
            <a:pPr>
              <a:buFontTx/>
              <a:buChar char="-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Bocca e Esofago;</a:t>
            </a:r>
          </a:p>
          <a:p>
            <a:pPr>
              <a:buFontTx/>
              <a:buChar char="-"/>
            </a:pP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Urbanist"/>
            </a:endParaRPr>
          </a:p>
          <a:p>
            <a:pPr>
              <a:buFontTx/>
              <a:buChar char="-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Lo Stomaco;</a:t>
            </a:r>
          </a:p>
          <a:p>
            <a:pPr>
              <a:buFontTx/>
              <a:buChar char="-"/>
            </a:pP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Urbanist"/>
            </a:endParaRPr>
          </a:p>
          <a:p>
            <a:pPr>
              <a:buFontTx/>
              <a:buChar char="-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Fegato, Cistifellea e Pancreas</a:t>
            </a:r>
          </a:p>
          <a:p>
            <a:pPr>
              <a:buFontTx/>
              <a:buChar char="-"/>
            </a:pPr>
            <a:endParaRPr lang="it-IT" sz="1200" dirty="0">
              <a:solidFill>
                <a:schemeClr val="tx1">
                  <a:lumMod val="75000"/>
                  <a:lumOff val="25000"/>
                </a:schemeClr>
              </a:solidFill>
              <a:latin typeface="Urbanist"/>
            </a:endParaRPr>
          </a:p>
          <a:p>
            <a:pPr>
              <a:buFontTx/>
              <a:buChar char="-"/>
            </a:pPr>
            <a:r>
              <a:rPr lang="it-IT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Intestino (tenue e crasso)</a:t>
            </a:r>
          </a:p>
          <a:p>
            <a:pPr>
              <a:buFontTx/>
              <a:buChar char="-"/>
            </a:pPr>
            <a:endParaRPr lang="it-IT" sz="1200" dirty="0">
              <a:latin typeface="Urbanist"/>
            </a:endParaRPr>
          </a:p>
          <a:p>
            <a:endParaRPr lang="it-IT" sz="1200" dirty="0">
              <a:latin typeface="Urbanist"/>
            </a:endParaRPr>
          </a:p>
          <a:p>
            <a:pPr>
              <a:buFontTx/>
              <a:buChar char="-"/>
            </a:pPr>
            <a:endParaRPr lang="it-IT" sz="1200" dirty="0">
              <a:latin typeface="Urbanist"/>
            </a:endParaRP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F08AB26B-2761-F7D4-FCB9-D80B995BC332}"/>
              </a:ext>
            </a:extLst>
          </p:cNvPr>
          <p:cNvCxnSpPr>
            <a:cxnSpLocks/>
          </p:cNvCxnSpPr>
          <p:nvPr/>
        </p:nvCxnSpPr>
        <p:spPr>
          <a:xfrm flipV="1">
            <a:off x="1461247" y="1891553"/>
            <a:ext cx="4652682" cy="15240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18C3818-7600-C37A-84DF-D0BAE41D7040}"/>
              </a:ext>
            </a:extLst>
          </p:cNvPr>
          <p:cNvCxnSpPr>
            <a:cxnSpLocks/>
          </p:cNvCxnSpPr>
          <p:nvPr/>
        </p:nvCxnSpPr>
        <p:spPr>
          <a:xfrm>
            <a:off x="1084729" y="2429435"/>
            <a:ext cx="6233834" cy="1397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7953280F-35EA-54BF-06AD-7D79159A5B33}"/>
              </a:ext>
            </a:extLst>
          </p:cNvPr>
          <p:cNvCxnSpPr>
            <a:cxnSpLocks/>
          </p:cNvCxnSpPr>
          <p:nvPr/>
        </p:nvCxnSpPr>
        <p:spPr>
          <a:xfrm>
            <a:off x="2017058" y="3123144"/>
            <a:ext cx="4276166" cy="155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2A08005B-25E2-C2B9-6306-FB655CD03F51}"/>
              </a:ext>
            </a:extLst>
          </p:cNvPr>
          <p:cNvCxnSpPr>
            <a:cxnSpLocks/>
          </p:cNvCxnSpPr>
          <p:nvPr/>
        </p:nvCxnSpPr>
        <p:spPr>
          <a:xfrm>
            <a:off x="2106706" y="2796988"/>
            <a:ext cx="3729318" cy="12309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31D6C70-0614-9CCC-7132-48D673B8203C}"/>
              </a:ext>
            </a:extLst>
          </p:cNvPr>
          <p:cNvSpPr txBox="1"/>
          <p:nvPr/>
        </p:nvSpPr>
        <p:spPr>
          <a:xfrm>
            <a:off x="161364" y="459718"/>
            <a:ext cx="1497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Introduzione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8" name="CasellaDiTesto 1027">
            <a:extLst>
              <a:ext uri="{FF2B5EF4-FFF2-40B4-BE49-F238E27FC236}">
                <a16:creationId xmlns:a16="http://schemas.microsoft.com/office/drawing/2014/main" id="{82B9302A-A5FB-8D06-962A-FA08CD10714D}"/>
              </a:ext>
            </a:extLst>
          </p:cNvPr>
          <p:cNvSpPr txBox="1"/>
          <p:nvPr/>
        </p:nvSpPr>
        <p:spPr>
          <a:xfrm>
            <a:off x="165845" y="5512449"/>
            <a:ext cx="85568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Gli alimenti che noi mangiamo, prima di poter essere utilizzati dal nostro corpo per produrre energia, devono essere trasformati in sostanze semplici, trasportabili dal sangue e assimilabili dalle cellule. Il processo che provvede a queste trasformazioni si chiama </a:t>
            </a:r>
            <a:r>
              <a:rPr lang="it-IT" sz="1600" b="1" i="0" dirty="0">
                <a:solidFill>
                  <a:srgbClr val="0000FF"/>
                </a:solidFill>
                <a:effectLst/>
                <a:latin typeface="Urbanist"/>
              </a:rPr>
              <a:t>digestione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 a carico dell’</a:t>
            </a:r>
            <a:r>
              <a:rPr lang="it-IT" sz="1600" b="1" i="0" dirty="0">
                <a:solidFill>
                  <a:srgbClr val="FF0000"/>
                </a:solidFill>
                <a:effectLst/>
                <a:latin typeface="Urbanist"/>
              </a:rPr>
              <a:t>apparato digerente</a:t>
            </a:r>
            <a:endParaRPr lang="it-IT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859476E-36AB-A8DE-2E80-B436B8EFC9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073" y="424798"/>
            <a:ext cx="22479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14191D5-41C9-B9AE-57F1-1AA7E88F9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59" y="2456328"/>
            <a:ext cx="8615082" cy="4307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4C218BA7-6CB2-8CE4-8884-1E39A3BC48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3890" y="584205"/>
            <a:ext cx="1680615" cy="1353669"/>
          </a:xfrm>
          <a:prstGeom prst="rect">
            <a:avLst/>
          </a:prstGeom>
        </p:spPr>
      </p:pic>
      <p:sp>
        <p:nvSpPr>
          <p:cNvPr id="6" name="Fumetto: ovale 5">
            <a:extLst>
              <a:ext uri="{FF2B5EF4-FFF2-40B4-BE49-F238E27FC236}">
                <a16:creationId xmlns:a16="http://schemas.microsoft.com/office/drawing/2014/main" id="{09471F6B-2418-E67B-05B5-934EC2ABB828}"/>
              </a:ext>
            </a:extLst>
          </p:cNvPr>
          <p:cNvSpPr/>
          <p:nvPr/>
        </p:nvSpPr>
        <p:spPr>
          <a:xfrm>
            <a:off x="0" y="584205"/>
            <a:ext cx="3936999" cy="1782477"/>
          </a:xfrm>
          <a:prstGeom prst="wedgeEllipseCallout">
            <a:avLst>
              <a:gd name="adj1" fmla="val 63566"/>
              <a:gd name="adj2" fmla="val -1549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rgbClr val="00B050"/>
                </a:solidFill>
                <a:latin typeface="Urbanist"/>
              </a:rPr>
              <a:t>La </a:t>
            </a:r>
            <a:r>
              <a:rPr lang="it-IT" sz="1400" b="1" u="sng" dirty="0">
                <a:solidFill>
                  <a:srgbClr val="00B050"/>
                </a:solidFill>
                <a:latin typeface="Urbanist"/>
              </a:rPr>
              <a:t>digestione</a:t>
            </a:r>
            <a:r>
              <a:rPr lang="it-IT" sz="1400" dirty="0">
                <a:solidFill>
                  <a:srgbClr val="00B050"/>
                </a:solidFill>
                <a:latin typeface="Urbanist"/>
              </a:rPr>
              <a:t> inizia nella bocca, dove i denti masticano cibo e saliva, prodotta dalle ghiandole salivari</a:t>
            </a:r>
          </a:p>
          <a:p>
            <a:pPr algn="ctr"/>
            <a:r>
              <a:rPr lang="it-IT" sz="1400" dirty="0">
                <a:solidFill>
                  <a:srgbClr val="00B050"/>
                </a:solidFill>
                <a:latin typeface="Urbanist"/>
              </a:rPr>
              <a:t>Inizia la digestione chimica degli amidi.</a:t>
            </a:r>
          </a:p>
          <a:p>
            <a:pPr algn="ctr"/>
            <a:endParaRPr lang="it-IT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7736BC4A-9D48-D071-3467-49F3692D9618}"/>
              </a:ext>
            </a:extLst>
          </p:cNvPr>
          <p:cNvSpPr txBox="1"/>
          <p:nvPr/>
        </p:nvSpPr>
        <p:spPr>
          <a:xfrm>
            <a:off x="264459" y="28001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rgbClr val="0070C0"/>
                </a:solidFill>
              </a:rPr>
              <a:t>La Bocca e la Cavità Orale</a:t>
            </a:r>
            <a:endParaRPr lang="it-IT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F92153A-107A-6256-A134-641CC3ED3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492529"/>
            <a:ext cx="3657600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86A1F056-AAEE-6836-D5FC-BBBD461C192D}"/>
              </a:ext>
            </a:extLst>
          </p:cNvPr>
          <p:cNvSpPr txBox="1"/>
          <p:nvPr/>
        </p:nvSpPr>
        <p:spPr>
          <a:xfrm>
            <a:off x="376517" y="3237474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dirty="0">
                <a:latin typeface="Urbanist"/>
              </a:rPr>
              <a:t>Il </a:t>
            </a:r>
            <a:r>
              <a:rPr lang="it-IT" sz="1800" b="1" dirty="0">
                <a:solidFill>
                  <a:schemeClr val="bg2">
                    <a:lumMod val="50000"/>
                  </a:schemeClr>
                </a:solidFill>
                <a:latin typeface="Urbanist"/>
              </a:rPr>
              <a:t>bolo</a:t>
            </a:r>
            <a:r>
              <a:rPr lang="it-IT" sz="1800" dirty="0">
                <a:latin typeface="Urbanist"/>
              </a:rPr>
              <a:t> alimentare attraversa la faringe e l'esofago grazie ai </a:t>
            </a:r>
            <a:r>
              <a:rPr lang="it-IT" sz="1800" b="1" dirty="0">
                <a:solidFill>
                  <a:srgbClr val="FFC000"/>
                </a:solidFill>
                <a:latin typeface="Urbanist"/>
              </a:rPr>
              <a:t>movimenti peristaltici</a:t>
            </a:r>
            <a:r>
              <a:rPr lang="it-IT" sz="1800" dirty="0">
                <a:latin typeface="Urbanist"/>
              </a:rPr>
              <a:t>, che lo trasportano fino allo </a:t>
            </a:r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latin typeface="Urbanist"/>
                <a:hlinkClick r:id="rId3" action="ppaction://hlinksldjump"/>
              </a:rPr>
              <a:t>stomaco</a:t>
            </a:r>
            <a:r>
              <a:rPr lang="it-IT" sz="1800" dirty="0">
                <a:latin typeface="Urbanist"/>
              </a:rPr>
              <a:t>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99AF763-8149-728E-098D-DF20E835A297}"/>
              </a:ext>
            </a:extLst>
          </p:cNvPr>
          <p:cNvSpPr txBox="1"/>
          <p:nvPr/>
        </p:nvSpPr>
        <p:spPr>
          <a:xfrm>
            <a:off x="376517" y="1417638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Una volta masticato e rimescolato dalla lingua, il cibo sminuzzato, chiamato </a:t>
            </a:r>
            <a:r>
              <a:rPr lang="it-IT" b="1" i="0" dirty="0">
                <a:solidFill>
                  <a:schemeClr val="bg2">
                    <a:lumMod val="50000"/>
                  </a:schemeClr>
                </a:solidFill>
                <a:effectLst/>
                <a:latin typeface="Urbanist"/>
              </a:rPr>
              <a:t>bolo alimentare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 passa attraverso la </a:t>
            </a:r>
            <a:r>
              <a:rPr lang="it-IT" b="1" i="0" dirty="0">
                <a:solidFill>
                  <a:srgbClr val="00B0F0"/>
                </a:solidFill>
                <a:effectLst/>
                <a:latin typeface="Urbanist"/>
              </a:rPr>
              <a:t>faringe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 poi nell’</a:t>
            </a:r>
            <a:r>
              <a:rPr lang="it-IT" b="1" i="0" dirty="0">
                <a:solidFill>
                  <a:srgbClr val="00B0F0"/>
                </a:solidFill>
                <a:effectLst/>
                <a:latin typeface="Urbanist"/>
              </a:rPr>
              <a:t>esofago,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un lungo tubo che lo porta allo stomaco.</a:t>
            </a:r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C48A516-52D5-7D9B-32CE-C4B91F64FA1D}"/>
              </a:ext>
            </a:extLst>
          </p:cNvPr>
          <p:cNvSpPr txBox="1"/>
          <p:nvPr/>
        </p:nvSpPr>
        <p:spPr>
          <a:xfrm>
            <a:off x="457200" y="738553"/>
            <a:ext cx="20260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Faringe ed Esofago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rbanis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7F79165D-AFD5-0253-5658-35B9D7F65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06816">
            <a:off x="97133" y="148295"/>
            <a:ext cx="720134" cy="81553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2BF42F9-0BD0-2C72-02D8-F71FEFC7FAFC}"/>
              </a:ext>
            </a:extLst>
          </p:cNvPr>
          <p:cNvSpPr txBox="1"/>
          <p:nvPr/>
        </p:nvSpPr>
        <p:spPr>
          <a:xfrm>
            <a:off x="224116" y="1108786"/>
            <a:ext cx="476025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1800" dirty="0">
                <a:latin typeface="Urbanist"/>
              </a:rPr>
              <a:t>Lo stomaco è un organo muscolare 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a forma di sacco,</a:t>
            </a:r>
            <a:r>
              <a:rPr lang="it-IT" sz="1800" dirty="0">
                <a:latin typeface="Urbanist"/>
              </a:rPr>
              <a:t> che mescola in continuazione il cibo (bolo) con i </a:t>
            </a:r>
            <a:r>
              <a:rPr lang="it-IT" sz="1800" b="1" dirty="0">
                <a:solidFill>
                  <a:srgbClr val="92D050"/>
                </a:solidFill>
                <a:latin typeface="Urbanist"/>
              </a:rPr>
              <a:t>succhi gastrici, 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grazie ai </a:t>
            </a:r>
            <a:r>
              <a:rPr lang="it-IT" b="0" i="0" u="sng" dirty="0">
                <a:solidFill>
                  <a:srgbClr val="333333"/>
                </a:solidFill>
                <a:effectLst/>
                <a:latin typeface="Urbanist"/>
              </a:rPr>
              <a:t>muscoli involontari 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delle sue pareti.</a:t>
            </a:r>
            <a:endParaRPr lang="it-IT" sz="1800" dirty="0">
              <a:latin typeface="Urbanist"/>
            </a:endParaRPr>
          </a:p>
          <a:p>
            <a:pPr marL="0" indent="0">
              <a:buNone/>
            </a:pPr>
            <a:endParaRPr lang="it-IT" dirty="0">
              <a:latin typeface="Urbanist"/>
            </a:endParaRPr>
          </a:p>
          <a:p>
            <a:pPr marL="0" indent="0">
              <a:buNone/>
            </a:pPr>
            <a:r>
              <a:rPr lang="it-IT" sz="1800" dirty="0">
                <a:latin typeface="Urbanist"/>
              </a:rPr>
              <a:t>Questi 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potenti </a:t>
            </a:r>
            <a:r>
              <a:rPr lang="it-IT" b="1" i="0" dirty="0">
                <a:solidFill>
                  <a:srgbClr val="92D050"/>
                </a:solidFill>
                <a:effectLst/>
                <a:latin typeface="Urbanist"/>
              </a:rPr>
              <a:t>succhi gastrici (</a:t>
            </a:r>
            <a:r>
              <a:rPr lang="it-IT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acidi ed enzimi</a:t>
            </a:r>
            <a:r>
              <a:rPr lang="it-IT" sz="1800" b="1" dirty="0">
                <a:solidFill>
                  <a:srgbClr val="92D050"/>
                </a:solidFill>
                <a:latin typeface="Urbanist"/>
              </a:rPr>
              <a:t>),</a:t>
            </a: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prodotti dalle numerose ghiandole all’interno dello stomaco,</a:t>
            </a:r>
            <a:r>
              <a:rPr lang="it-IT" sz="1800" b="1" dirty="0">
                <a:solidFill>
                  <a:srgbClr val="92D050"/>
                </a:solidFill>
                <a:latin typeface="Urbanist"/>
              </a:rPr>
              <a:t> </a:t>
            </a:r>
            <a:r>
              <a:rPr lang="it-IT" sz="1800" dirty="0">
                <a:latin typeface="Urbanist"/>
              </a:rPr>
              <a:t>trasformano il bolo in una </a:t>
            </a:r>
            <a:r>
              <a:rPr lang="it-IT" dirty="0">
                <a:latin typeface="Urbanist"/>
              </a:rPr>
              <a:t>poltiglia</a:t>
            </a:r>
            <a:r>
              <a:rPr lang="it-IT" sz="1800" dirty="0">
                <a:latin typeface="Urbanist"/>
              </a:rPr>
              <a:t> semi-liquida chiamata </a:t>
            </a:r>
            <a:r>
              <a:rPr lang="it-IT" sz="1800" b="1" dirty="0">
                <a:solidFill>
                  <a:srgbClr val="00B050"/>
                </a:solidFill>
                <a:latin typeface="Urbanist"/>
              </a:rPr>
              <a:t>chimo</a:t>
            </a:r>
            <a:r>
              <a:rPr lang="it-IT" sz="1800" dirty="0">
                <a:latin typeface="Urbanist"/>
              </a:rPr>
              <a:t>.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DD937CA-8663-78FE-2E16-2743E37F2C7F}"/>
              </a:ext>
            </a:extLst>
          </p:cNvPr>
          <p:cNvSpPr txBox="1"/>
          <p:nvPr/>
        </p:nvSpPr>
        <p:spPr>
          <a:xfrm>
            <a:off x="627529" y="506545"/>
            <a:ext cx="1326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 Stomaco</a:t>
            </a:r>
            <a:endParaRPr lang="it-IT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7871E233-CCE7-0FC7-AB4B-24D91D57C8B5}"/>
              </a:ext>
            </a:extLst>
          </p:cNvPr>
          <p:cNvSpPr txBox="1"/>
          <p:nvPr/>
        </p:nvSpPr>
        <p:spPr>
          <a:xfrm>
            <a:off x="224116" y="4948535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Dallo stomaco, il chimo passa nell’</a:t>
            </a:r>
            <a:r>
              <a:rPr lang="it-IT" b="1" i="0" dirty="0">
                <a:solidFill>
                  <a:srgbClr val="7030A0"/>
                </a:solidFill>
                <a:effectLst/>
                <a:latin typeface="Urbanist"/>
              </a:rPr>
              <a:t>intestino;</a:t>
            </a:r>
            <a:r>
              <a:rPr lang="it-IT" b="0" i="0" dirty="0">
                <a:solidFill>
                  <a:srgbClr val="7030A0"/>
                </a:solidFill>
                <a:effectLst/>
                <a:latin typeface="Urbanist"/>
              </a:rPr>
              <a:t> 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un tubo lungo e contorto, diviso in due parti:</a:t>
            </a:r>
          </a:p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- l’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intestino tenue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; </a:t>
            </a:r>
          </a:p>
          <a:p>
            <a:r>
              <a:rPr lang="it-IT" dirty="0">
                <a:solidFill>
                  <a:srgbClr val="333333"/>
                </a:solidFill>
                <a:latin typeface="Urbanist"/>
              </a:rPr>
              <a:t>- E 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l’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intestino crasso</a:t>
            </a:r>
            <a:r>
              <a:rPr lang="it-IT" dirty="0">
                <a:solidFill>
                  <a:srgbClr val="333333"/>
                </a:solidFill>
                <a:latin typeface="Urbanist"/>
              </a:rPr>
              <a:t>;</a:t>
            </a:r>
            <a:endParaRPr lang="it-I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28C445F-06A1-9F2A-E2B7-3590C3BF3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705" y="3403330"/>
            <a:ext cx="2027672" cy="1522113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15E843D-017A-F360-D66B-88ED2BF5C427}"/>
              </a:ext>
            </a:extLst>
          </p:cNvPr>
          <p:cNvSpPr txBox="1"/>
          <p:nvPr/>
        </p:nvSpPr>
        <p:spPr>
          <a:xfrm>
            <a:off x="312117" y="1140855"/>
            <a:ext cx="69134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dirty="0">
                <a:latin typeface="Urbanist"/>
              </a:rPr>
              <a:t>L'intestino tenue è la sede principale </a:t>
            </a:r>
            <a:r>
              <a:rPr lang="it-IT" u="sng" dirty="0">
                <a:latin typeface="Urbanist"/>
              </a:rPr>
              <a:t>dell'assorbimento dei nutrienti</a:t>
            </a:r>
            <a:r>
              <a:rPr lang="it-IT" dirty="0">
                <a:latin typeface="Urbanist"/>
              </a:rPr>
              <a:t>. </a:t>
            </a:r>
          </a:p>
          <a:p>
            <a:pPr marL="0" indent="0">
              <a:buNone/>
            </a:pPr>
            <a:endParaRPr lang="it-IT" dirty="0">
              <a:latin typeface="Urbanist"/>
            </a:endParaRPr>
          </a:p>
          <a:p>
            <a:pPr marL="0" indent="0">
              <a:buNone/>
            </a:pP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Nel primo tratto dell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‘intestino tenue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la digestione prosegue attraverso l’azione di diversi succhi digestivi che vengono mescolati al </a:t>
            </a:r>
            <a:r>
              <a:rPr lang="it-IT" b="1" dirty="0">
                <a:solidFill>
                  <a:srgbClr val="00B050"/>
                </a:solidFill>
                <a:latin typeface="Urbanist"/>
              </a:rPr>
              <a:t>chimo:</a:t>
            </a:r>
            <a:endParaRPr lang="it-IT" dirty="0">
              <a:latin typeface="Urbanist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Urbanist"/>
              </a:rPr>
              <a:t>la </a:t>
            </a:r>
            <a:r>
              <a:rPr lang="it-IT" b="1" dirty="0">
                <a:solidFill>
                  <a:srgbClr val="C00000"/>
                </a:solidFill>
                <a:latin typeface="Urbanist"/>
              </a:rPr>
              <a:t>bile</a:t>
            </a:r>
            <a:r>
              <a:rPr lang="it-IT" dirty="0">
                <a:latin typeface="Urbanist"/>
              </a:rPr>
              <a:t>, prodotta dal </a:t>
            </a:r>
            <a:r>
              <a:rPr lang="it-IT" b="1" dirty="0">
                <a:solidFill>
                  <a:schemeClr val="accent2">
                    <a:lumMod val="50000"/>
                  </a:schemeClr>
                </a:solidFill>
                <a:latin typeface="Urbanist"/>
              </a:rPr>
              <a:t>fegato</a:t>
            </a:r>
            <a:r>
              <a:rPr lang="it-IT" dirty="0">
                <a:latin typeface="Urbanis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Urbanist"/>
              </a:rPr>
              <a:t>il </a:t>
            </a:r>
            <a:r>
              <a:rPr lang="it-IT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succo pancreatico</a:t>
            </a:r>
            <a:r>
              <a:rPr lang="it-IT" dirty="0">
                <a:latin typeface="Urbanist"/>
              </a:rPr>
              <a:t>, proveniente dal </a:t>
            </a:r>
            <a:r>
              <a:rPr lang="it-IT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pancreas</a:t>
            </a:r>
            <a:r>
              <a:rPr lang="it-IT" dirty="0">
                <a:latin typeface="Urbanist"/>
              </a:rPr>
              <a:t>;</a:t>
            </a:r>
          </a:p>
          <a:p>
            <a:pPr marL="285750" indent="-285750">
              <a:buFontTx/>
              <a:buChar char="-"/>
            </a:pPr>
            <a:r>
              <a:rPr lang="it-IT" dirty="0">
                <a:latin typeface="Urbanist"/>
              </a:rPr>
              <a:t>ed il succo enterico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 secreto dalle pareti stesse dell’intestino.</a:t>
            </a:r>
            <a:endParaRPr lang="it-IT" dirty="0">
              <a:latin typeface="Urbanist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32FAACFE-36DB-1904-D1E9-23EB2458BA18}"/>
              </a:ext>
            </a:extLst>
          </p:cNvPr>
          <p:cNvSpPr txBox="1"/>
          <p:nvPr/>
        </p:nvSpPr>
        <p:spPr>
          <a:xfrm>
            <a:off x="403412" y="481696"/>
            <a:ext cx="18825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L'Intestino Tenue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0A15547-788A-4878-FFC0-01D8098CA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624" y="3280376"/>
            <a:ext cx="4127687" cy="2753757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umetto: rettangolo con angoli arrotondati 11">
            <a:extLst>
              <a:ext uri="{FF2B5EF4-FFF2-40B4-BE49-F238E27FC236}">
                <a16:creationId xmlns:a16="http://schemas.microsoft.com/office/drawing/2014/main" id="{02863163-8772-BBD0-1006-36BEA623CBB4}"/>
              </a:ext>
            </a:extLst>
          </p:cNvPr>
          <p:cNvSpPr/>
          <p:nvPr/>
        </p:nvSpPr>
        <p:spPr>
          <a:xfrm>
            <a:off x="784412" y="5156593"/>
            <a:ext cx="4020670" cy="1620725"/>
          </a:xfrm>
          <a:prstGeom prst="wedgeRoundRectCallout">
            <a:avLst>
              <a:gd name="adj1" fmla="val -1403"/>
              <a:gd name="adj2" fmla="val -88224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A questo punto, le sostanze nutritive sono trasformate in 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chilo</a:t>
            </a:r>
            <a:r>
              <a:rPr lang="it-IT" b="0" i="0" dirty="0">
                <a:solidFill>
                  <a:srgbClr val="FF0000"/>
                </a:solidFill>
                <a:effectLst/>
                <a:latin typeface="Urbanist"/>
              </a:rPr>
              <a:t> 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alimentare, un liquido pronto per essere assorbito.</a:t>
            </a:r>
            <a:endParaRPr lang="it-IT" dirty="0"/>
          </a:p>
          <a:p>
            <a:pPr algn="ctr"/>
            <a:endParaRPr lang="it-I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46F9A182-AA70-ACE1-120F-71B6B1EA25B4}"/>
              </a:ext>
            </a:extLst>
          </p:cNvPr>
          <p:cNvSpPr txBox="1"/>
          <p:nvPr/>
        </p:nvSpPr>
        <p:spPr>
          <a:xfrm>
            <a:off x="77040" y="926595"/>
            <a:ext cx="497541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Urbanist"/>
              </a:rPr>
              <a:t>I </a:t>
            </a:r>
            <a:r>
              <a:rPr lang="it-IT" sz="1600" b="1" dirty="0">
                <a:solidFill>
                  <a:schemeClr val="accent2">
                    <a:lumMod val="50000"/>
                  </a:schemeClr>
                </a:solidFill>
                <a:latin typeface="Urbanist"/>
              </a:rPr>
              <a:t>villi intestinali </a:t>
            </a:r>
            <a:r>
              <a:rPr lang="it-IT" sz="1600" dirty="0">
                <a:latin typeface="Urbanist"/>
              </a:rPr>
              <a:t>sono piccole estroflessioni dell'intestino tenue, che aumentano la superficie di assorbimento e permettono il passaggio dei nutrienti nel sangue poiché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ricchi di vasi sanguigni.</a:t>
            </a:r>
            <a:endParaRPr lang="it-IT" sz="1600" dirty="0">
              <a:latin typeface="Urbanis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56797F-6B70-ED2E-79A8-014FEE8CCB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82"/>
          <a:stretch/>
        </p:blipFill>
        <p:spPr bwMode="auto">
          <a:xfrm>
            <a:off x="5002491" y="125505"/>
            <a:ext cx="4015024" cy="2664245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146C2517-5114-7B58-4116-0BF3181F93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 bwMode="auto">
          <a:xfrm>
            <a:off x="126485" y="2789750"/>
            <a:ext cx="5440958" cy="4053097"/>
          </a:xfrm>
          <a:prstGeom prst="rect">
            <a:avLst/>
          </a:prstGeom>
          <a:noFill/>
          <a:ln>
            <a:solidFill>
              <a:srgbClr val="FFC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FB0FDF9-C4EE-C219-5CBA-FF6A90B404F4}"/>
              </a:ext>
            </a:extLst>
          </p:cNvPr>
          <p:cNvSpPr txBox="1"/>
          <p:nvPr/>
        </p:nvSpPr>
        <p:spPr>
          <a:xfrm>
            <a:off x="5690969" y="3529642"/>
            <a:ext cx="32030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Le sostanze nutritive del </a:t>
            </a:r>
            <a:r>
              <a:rPr lang="it-IT" sz="1600" b="1" i="0" dirty="0">
                <a:solidFill>
                  <a:srgbClr val="C00000"/>
                </a:solidFill>
                <a:effectLst/>
                <a:latin typeface="Urbanist"/>
              </a:rPr>
              <a:t>chilo </a:t>
            </a:r>
            <a:r>
              <a:rPr lang="it-IT" sz="1600" b="1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banist"/>
              </a:rPr>
              <a:t>quindi,</a:t>
            </a:r>
            <a:r>
              <a:rPr lang="it-IT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Urbanist"/>
              </a:rPr>
              <a:t> </a:t>
            </a:r>
            <a:r>
              <a:rPr lang="it-IT" sz="1600" b="0" i="0" dirty="0">
                <a:solidFill>
                  <a:srgbClr val="333333"/>
                </a:solidFill>
                <a:effectLst/>
                <a:latin typeface="Urbanist"/>
              </a:rPr>
              <a:t>passano poi nel sangue, che le distribuisce a tutte le cellule dell’organismo.</a:t>
            </a:r>
            <a:endParaRPr lang="it-IT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8D28C3E0-EA64-DF28-C060-558717503286}"/>
              </a:ext>
            </a:extLst>
          </p:cNvPr>
          <p:cNvSpPr txBox="1"/>
          <p:nvPr/>
        </p:nvSpPr>
        <p:spPr>
          <a:xfrm>
            <a:off x="313764" y="1264024"/>
            <a:ext cx="40851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Le sostanze di rifiuto, che non sono state digerite, entrano nell’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intestino crasso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. </a:t>
            </a:r>
          </a:p>
          <a:p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Qui parte dell’acqua viene riassorbita e restituita alle cellule, mentre i residui del cibo sono espulsi, attraverso l’</a:t>
            </a:r>
            <a:r>
              <a:rPr lang="it-IT" b="1" i="0" dirty="0">
                <a:solidFill>
                  <a:srgbClr val="0000FF"/>
                </a:solidFill>
                <a:effectLst/>
                <a:latin typeface="Urbanist"/>
              </a:rPr>
              <a:t>intestino retto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 e l’</a:t>
            </a:r>
            <a:r>
              <a:rPr lang="it-IT" b="1" i="0" dirty="0">
                <a:solidFill>
                  <a:srgbClr val="FF0000"/>
                </a:solidFill>
                <a:effectLst/>
                <a:latin typeface="Urbanist"/>
              </a:rPr>
              <a:t>ano</a:t>
            </a:r>
            <a:r>
              <a:rPr lang="it-IT" b="0" i="0" dirty="0">
                <a:solidFill>
                  <a:srgbClr val="333333"/>
                </a:solidFill>
                <a:effectLst/>
                <a:latin typeface="Urbanist"/>
              </a:rPr>
              <a:t>, sotto forma di feci.</a:t>
            </a:r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E961682-8D99-5822-3FC0-7260B1A15DB4}"/>
              </a:ext>
            </a:extLst>
          </p:cNvPr>
          <p:cNvSpPr txBox="1"/>
          <p:nvPr/>
        </p:nvSpPr>
        <p:spPr>
          <a:xfrm>
            <a:off x="295835" y="348734"/>
            <a:ext cx="1909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L'Intestino Crasso</a:t>
            </a:r>
            <a:endParaRPr lang="it-IT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rbanist"/>
            </a:endParaRPr>
          </a:p>
        </p:txBody>
      </p:sp>
      <p:pic>
        <p:nvPicPr>
          <p:cNvPr id="4100" name="Picture 4" descr="Intestino: anatomia di tenue e crasso, e come funzionano">
            <a:extLst>
              <a:ext uri="{FF2B5EF4-FFF2-40B4-BE49-F238E27FC236}">
                <a16:creationId xmlns:a16="http://schemas.microsoft.com/office/drawing/2014/main" id="{D381AE7A-850F-A4CA-38E5-5148E6155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718066"/>
            <a:ext cx="4530602" cy="382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Cosa sono le stomie intestinali e come si igienizzano">
            <a:extLst>
              <a:ext uri="{FF2B5EF4-FFF2-40B4-BE49-F238E27FC236}">
                <a16:creationId xmlns:a16="http://schemas.microsoft.com/office/drawing/2014/main" id="{B920DB2D-6EF7-2C61-ACFF-B98317A4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9686" y="4545995"/>
            <a:ext cx="2085197" cy="1748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8ADEAF-518D-D2B5-0F66-991F8BA8CBD1}"/>
              </a:ext>
            </a:extLst>
          </p:cNvPr>
          <p:cNvSpPr/>
          <p:nvPr/>
        </p:nvSpPr>
        <p:spPr>
          <a:xfrm>
            <a:off x="73212" y="5638247"/>
            <a:ext cx="7418366" cy="1229499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Fumetto: rettangolo 2">
            <a:extLst>
              <a:ext uri="{FF2B5EF4-FFF2-40B4-BE49-F238E27FC236}">
                <a16:creationId xmlns:a16="http://schemas.microsoft.com/office/drawing/2014/main" id="{B31B109F-AB33-951C-366A-2BA16219F5DA}"/>
              </a:ext>
            </a:extLst>
          </p:cNvPr>
          <p:cNvSpPr/>
          <p:nvPr/>
        </p:nvSpPr>
        <p:spPr>
          <a:xfrm>
            <a:off x="73212" y="3885800"/>
            <a:ext cx="5816600" cy="1752447"/>
          </a:xfrm>
          <a:prstGeom prst="wedgeRectCallout">
            <a:avLst>
              <a:gd name="adj1" fmla="val -33933"/>
              <a:gd name="adj2" fmla="val -63586"/>
            </a:avLst>
          </a:prstGeom>
          <a:solidFill>
            <a:srgbClr val="FFC000">
              <a:alpha val="50000"/>
            </a:srgbClr>
          </a:solidFill>
          <a:ln>
            <a:solidFill>
              <a:srgbClr val="FFFF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5678F43-F424-8FF6-E922-F832693A2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65" y="771523"/>
            <a:ext cx="2235993" cy="1383026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0D38CA7-CF20-7DE0-10D2-55F1AED22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2" y="2813451"/>
            <a:ext cx="1184554" cy="1355937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31051C9F-425F-AB09-10CF-3EC38A5E890D}"/>
              </a:ext>
            </a:extLst>
          </p:cNvPr>
          <p:cNvSpPr txBox="1"/>
          <p:nvPr/>
        </p:nvSpPr>
        <p:spPr>
          <a:xfrm>
            <a:off x="331694" y="251481"/>
            <a:ext cx="53967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Fegato</a:t>
            </a:r>
            <a:r>
              <a:rPr lang="it-IT" sz="2000" dirty="0">
                <a:latin typeface="Urbanist"/>
              </a:rPr>
              <a:t>,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 </a:t>
            </a:r>
            <a:r>
              <a:rPr lang="it-IT" sz="2000" b="1" dirty="0">
                <a:solidFill>
                  <a:srgbClr val="007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Cistifellea</a:t>
            </a:r>
            <a:r>
              <a:rPr lang="it-IT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 </a:t>
            </a:r>
            <a:r>
              <a:rPr lang="it-IT" sz="2000" dirty="0">
                <a:latin typeface="Urbanist"/>
              </a:rPr>
              <a:t>e </a:t>
            </a:r>
            <a:r>
              <a:rPr lang="it-IT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Pancreas 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Urbanist"/>
              </a:rPr>
              <a:t>più in dettaglio…</a:t>
            </a:r>
            <a:endParaRPr lang="it-IT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Urbanist"/>
            </a:endParaRP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43B49BCF-8B41-AF6F-1449-1D84CCCD6833}"/>
              </a:ext>
            </a:extLst>
          </p:cNvPr>
          <p:cNvSpPr txBox="1"/>
          <p:nvPr/>
        </p:nvSpPr>
        <p:spPr>
          <a:xfrm>
            <a:off x="73212" y="3952597"/>
            <a:ext cx="741836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Urbanist"/>
              </a:rPr>
              <a:t>Il </a:t>
            </a:r>
            <a:r>
              <a:rPr lang="it-IT" sz="16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pancreas</a:t>
            </a:r>
            <a:r>
              <a:rPr lang="it-IT" sz="1600" dirty="0">
                <a:latin typeface="Urbanist"/>
              </a:rPr>
              <a:t>, invece, è una ghiandola che svolge una duplice funzione:</a:t>
            </a:r>
          </a:p>
          <a:p>
            <a:pPr marL="285750" indent="-285750">
              <a:buFontTx/>
              <a:buChar char="-"/>
            </a:pPr>
            <a:r>
              <a:rPr lang="it-IT" sz="1600" dirty="0">
                <a:latin typeface="Urbanist"/>
              </a:rPr>
              <a:t>Da un lato, </a:t>
            </a:r>
            <a:r>
              <a:rPr lang="it-IT" sz="1600" b="1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secerne enzimi digestivi </a:t>
            </a:r>
            <a:r>
              <a:rPr lang="it-IT" sz="1600" dirty="0">
                <a:latin typeface="Urbanist"/>
              </a:rPr>
              <a:t>come:</a:t>
            </a:r>
          </a:p>
          <a:p>
            <a:endParaRPr lang="it-IT" sz="1600" dirty="0">
              <a:latin typeface="Urbanist"/>
            </a:endParaRPr>
          </a:p>
          <a:p>
            <a:pPr marL="742950" lvl="1" indent="-285750">
              <a:buFontTx/>
              <a:buChar char="-"/>
            </a:pPr>
            <a:r>
              <a:rPr lang="it-IT" sz="1600" dirty="0">
                <a:latin typeface="Urbanist"/>
              </a:rPr>
              <a:t>la </a:t>
            </a:r>
            <a:r>
              <a:rPr lang="it-IT" sz="1600" b="1" u="sng" dirty="0">
                <a:solidFill>
                  <a:srgbClr val="FFFF00"/>
                </a:solidFill>
                <a:latin typeface="Urbanist"/>
              </a:rPr>
              <a:t>lipasi</a:t>
            </a:r>
            <a:r>
              <a:rPr lang="it-IT" sz="1600" dirty="0">
                <a:latin typeface="Urbanist"/>
              </a:rPr>
              <a:t> (per i grassi);</a:t>
            </a:r>
          </a:p>
          <a:p>
            <a:pPr marL="742950" lvl="1" indent="-285750">
              <a:buFontTx/>
              <a:buChar char="-"/>
            </a:pPr>
            <a:r>
              <a:rPr lang="it-IT" sz="1600" dirty="0">
                <a:latin typeface="Urbanist"/>
              </a:rPr>
              <a:t> l'</a:t>
            </a:r>
            <a:r>
              <a:rPr lang="it-IT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amilasi</a:t>
            </a:r>
            <a:r>
              <a:rPr lang="it-IT" sz="1600" dirty="0">
                <a:latin typeface="Urbanist"/>
              </a:rPr>
              <a:t> (per i carboidrati) ;</a:t>
            </a:r>
          </a:p>
          <a:p>
            <a:pPr marL="742950" lvl="1" indent="-285750">
              <a:buFontTx/>
              <a:buChar char="-"/>
            </a:pPr>
            <a:r>
              <a:rPr lang="it-IT" sz="1600" dirty="0">
                <a:latin typeface="Urbanist"/>
              </a:rPr>
              <a:t>e le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Urbanist"/>
              </a:rPr>
              <a:t>proteasi</a:t>
            </a:r>
            <a:r>
              <a:rPr lang="it-IT" sz="1600" dirty="0">
                <a:latin typeface="Urbanist"/>
              </a:rPr>
              <a:t> (per le proteine). </a:t>
            </a:r>
          </a:p>
          <a:p>
            <a:pPr marL="742950" lvl="1" indent="-285750">
              <a:buFontTx/>
              <a:buChar char="-"/>
            </a:pPr>
            <a:endParaRPr lang="it-IT" sz="1600" dirty="0">
              <a:latin typeface="Urbanist"/>
            </a:endParaRPr>
          </a:p>
          <a:p>
            <a:r>
              <a:rPr lang="it-IT" sz="1600" dirty="0">
                <a:latin typeface="Urbanist"/>
              </a:rPr>
              <a:t>Questi enzimi sono fondamentali per completare il processo digestivo nel </a:t>
            </a:r>
            <a:r>
              <a:rPr lang="it-IT" sz="1600" b="1" dirty="0">
                <a:latin typeface="Urbanist"/>
              </a:rPr>
              <a:t>duodeno</a:t>
            </a:r>
            <a:r>
              <a:rPr lang="it-IT" sz="1600" dirty="0">
                <a:latin typeface="Urbanist"/>
              </a:rPr>
              <a:t>.</a:t>
            </a:r>
          </a:p>
          <a:p>
            <a:pPr marL="285750" indent="-285750">
              <a:buFontTx/>
              <a:buChar char="-"/>
            </a:pPr>
            <a:endParaRPr lang="it-IT" sz="1600" dirty="0">
              <a:latin typeface="Urbanist"/>
            </a:endParaRPr>
          </a:p>
          <a:p>
            <a:pPr marL="285750" indent="-285750">
              <a:buFontTx/>
              <a:buChar char="-"/>
            </a:pPr>
            <a:r>
              <a:rPr lang="it-IT" sz="1600" dirty="0">
                <a:latin typeface="Urbanist"/>
              </a:rPr>
              <a:t>Dall'altro lato, il pancreas svolge anche una funzione endocrina, regolando i livelli di </a:t>
            </a:r>
            <a:r>
              <a:rPr lang="it-IT" sz="16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zucchero</a:t>
            </a:r>
            <a:r>
              <a:rPr lang="it-IT" sz="1600" dirty="0">
                <a:latin typeface="Urbanist"/>
              </a:rPr>
              <a:t> nel sangue attraverso la produzione di </a:t>
            </a:r>
            <a:r>
              <a:rPr lang="it-IT" sz="1600" b="1" u="sng" dirty="0">
                <a:latin typeface="Urbanist"/>
              </a:rPr>
              <a:t>insulina</a:t>
            </a:r>
            <a:r>
              <a:rPr lang="it-IT" sz="1600" u="sng" dirty="0">
                <a:latin typeface="Urbanist"/>
              </a:rPr>
              <a:t> e </a:t>
            </a:r>
            <a:r>
              <a:rPr lang="it-IT" sz="1600" b="1" u="sng" dirty="0">
                <a:latin typeface="Urbanist"/>
              </a:rPr>
              <a:t>glucagone</a:t>
            </a:r>
            <a:r>
              <a:rPr lang="it-IT" sz="1600" dirty="0">
                <a:latin typeface="Urbanist"/>
              </a:rPr>
              <a:t>.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F89370C9-1913-923B-26D5-E207B22186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7230" y="4842708"/>
            <a:ext cx="500964" cy="702439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322B34D-BB20-22C1-47C2-8A763329EA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045" y="4963026"/>
            <a:ext cx="500965" cy="779911"/>
          </a:xfrm>
          <a:prstGeom prst="rect">
            <a:avLst/>
          </a:prstGeom>
        </p:spPr>
      </p:pic>
      <p:pic>
        <p:nvPicPr>
          <p:cNvPr id="1026" name="Picture 2" descr="Dove Si Trova il Pancreas - Posizione del Pancreas">
            <a:extLst>
              <a:ext uri="{FF2B5EF4-FFF2-40B4-BE49-F238E27FC236}">
                <a16:creationId xmlns:a16="http://schemas.microsoft.com/office/drawing/2014/main" id="{88610CB0-C0A4-4B44-7E03-BD9B2EBFA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565" y="2561983"/>
            <a:ext cx="3133680" cy="3044033"/>
          </a:xfrm>
          <a:prstGeom prst="rect">
            <a:avLst/>
          </a:prstGeom>
          <a:solidFill>
            <a:srgbClr val="FB6A79"/>
          </a:solidFill>
          <a:ln w="28575">
            <a:solidFill>
              <a:srgbClr val="FB6A79"/>
            </a:solidFill>
          </a:ln>
        </p:spPr>
      </p:pic>
      <p:sp>
        <p:nvSpPr>
          <p:cNvPr id="2" name="Fumetto: rettangolo 1">
            <a:extLst>
              <a:ext uri="{FF2B5EF4-FFF2-40B4-BE49-F238E27FC236}">
                <a16:creationId xmlns:a16="http://schemas.microsoft.com/office/drawing/2014/main" id="{A3AE956F-260F-5719-45CD-5AA872850859}"/>
              </a:ext>
            </a:extLst>
          </p:cNvPr>
          <p:cNvSpPr/>
          <p:nvPr/>
        </p:nvSpPr>
        <p:spPr>
          <a:xfrm>
            <a:off x="2106706" y="667856"/>
            <a:ext cx="7037294" cy="1815882"/>
          </a:xfrm>
          <a:prstGeom prst="wedgeRectCallout">
            <a:avLst>
              <a:gd name="adj1" fmla="val -55865"/>
              <a:gd name="adj2" fmla="val 3258"/>
            </a:avLst>
          </a:prstGeom>
          <a:solidFill>
            <a:srgbClr val="FB6A79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5647FFBD-2593-8E6E-6D0A-5599D71BDF4C}"/>
              </a:ext>
            </a:extLst>
          </p:cNvPr>
          <p:cNvSpPr txBox="1"/>
          <p:nvPr/>
        </p:nvSpPr>
        <p:spPr>
          <a:xfrm>
            <a:off x="2245659" y="679304"/>
            <a:ext cx="66607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latin typeface="Urbanist"/>
              </a:rPr>
              <a:t>Il</a:t>
            </a:r>
            <a:r>
              <a:rPr lang="it-IT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 </a:t>
            </a:r>
            <a:r>
              <a:rPr lang="it-IT" sz="1600" b="1" u="sng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fegato</a:t>
            </a:r>
            <a:r>
              <a:rPr lang="it-IT" sz="16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 </a:t>
            </a:r>
            <a:r>
              <a:rPr lang="it-IT" sz="1600" dirty="0">
                <a:latin typeface="Urbanist"/>
              </a:rPr>
              <a:t>è uno degli organi più importanti del sistema digerente: </a:t>
            </a:r>
            <a:r>
              <a:rPr lang="it-IT" sz="1600" b="1" dirty="0">
                <a:latin typeface="Urbanist"/>
              </a:rPr>
              <a:t>produce la </a:t>
            </a:r>
            <a:r>
              <a:rPr lang="it-IT" sz="1600" b="1" dirty="0">
                <a:solidFill>
                  <a:srgbClr val="C00000"/>
                </a:solidFill>
                <a:latin typeface="Urbanist"/>
              </a:rPr>
              <a:t>bile</a:t>
            </a:r>
            <a:r>
              <a:rPr lang="it-IT" sz="1600" dirty="0">
                <a:latin typeface="Urbanist"/>
              </a:rPr>
              <a:t>, una sostanza fondamentale per l'</a:t>
            </a:r>
            <a:r>
              <a:rPr lang="it-IT" sz="1600" b="1" dirty="0">
                <a:latin typeface="Urbanist"/>
              </a:rPr>
              <a:t>emulsione dei grassi</a:t>
            </a:r>
            <a:r>
              <a:rPr lang="it-IT" sz="1600" dirty="0">
                <a:latin typeface="Urbanist"/>
              </a:rPr>
              <a:t>, permettendo la loro digestione nel tratto intestinale.</a:t>
            </a:r>
          </a:p>
          <a:p>
            <a:br>
              <a:rPr lang="it-IT" sz="1600" dirty="0">
                <a:latin typeface="Urbanist"/>
              </a:rPr>
            </a:br>
            <a:r>
              <a:rPr lang="it-IT" sz="1600" dirty="0">
                <a:latin typeface="Urbanist"/>
              </a:rPr>
              <a:t>La </a:t>
            </a:r>
            <a:r>
              <a:rPr lang="it-IT" sz="1600" b="1" dirty="0">
                <a:solidFill>
                  <a:srgbClr val="007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Urbanist"/>
              </a:rPr>
              <a:t>cistifellea</a:t>
            </a:r>
            <a:r>
              <a:rPr lang="it-IT" sz="1600" dirty="0">
                <a:latin typeface="Urbanist"/>
              </a:rPr>
              <a:t>, 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rbanist"/>
              </a:rPr>
              <a:t>situata sotto il fegato, ha il compito di </a:t>
            </a:r>
            <a:r>
              <a:rPr lang="it-IT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banist"/>
              </a:rPr>
              <a:t>immagazzinare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rbanist"/>
              </a:rPr>
              <a:t> e </a:t>
            </a:r>
            <a:r>
              <a:rPr lang="it-IT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Urbanist"/>
              </a:rPr>
              <a:t>concentrare</a:t>
            </a:r>
            <a:r>
              <a:rPr lang="it-IT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Urbanist"/>
              </a:rPr>
              <a:t> la bile prodotta, rilasciandola nel momento in cui il cibo entra nel duodeno, la prima parte dell'intestino tenue.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622</Words>
  <Application>Microsoft Office PowerPoint</Application>
  <PresentationFormat>Presentazione su schermo (4:3)</PresentationFormat>
  <Paragraphs>56</Paragraphs>
  <Slides>9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Urbanist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GROTTOLA VINCENZO</cp:lastModifiedBy>
  <cp:revision>4</cp:revision>
  <dcterms:created xsi:type="dcterms:W3CDTF">2013-01-27T09:14:16Z</dcterms:created>
  <dcterms:modified xsi:type="dcterms:W3CDTF">2025-03-03T15:12:03Z</dcterms:modified>
  <cp:category/>
</cp:coreProperties>
</file>