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9691F-96F5-B827-4308-CA4DCF1C5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E9AADC-F994-A6B9-BAD8-0C38D551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BF2FDE-C4D8-7A5C-F198-285FE17A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C329F-F392-6FAD-D845-72E98EB4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3F3471-72AB-6B3C-EDFD-B639F73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8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D545D-8E3F-FA52-634A-3E5DB46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EA060-9485-BFB2-39C2-61B686D1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DDA48-7495-3423-3E05-C21053C4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07B22-D07F-7A06-8019-9A1A2E4A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9C1D7B-E7C3-5EE5-F7DC-B1E65D1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D1D8BB-5923-33CB-AA79-10EC2C8F2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AF2292-DA34-51C9-4EAB-9DAECF05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D82CF-27F0-6141-9104-B5F546B6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631E0B-5C23-A626-9C1A-7CF7998F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5A9B76-2EAF-E6C1-D281-15592CC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06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5F3B82-5030-F049-AA7B-031BBEB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B7C57-43B0-20E5-D41D-0A1A13CB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7AE67-94BC-CB76-5B9B-79A7C11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3DE646-2C2E-088B-34A6-6D98FD04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45C90-88F5-3698-F92E-D3155124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79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922ED-5FAD-B368-9FDD-FB52BE68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F3257-C33B-7A60-0FA5-F16F9473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45EE3-C9FB-51D6-45DC-EC8EE7EF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79EDA2-91B7-C0C6-80A9-93A01CD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B3D61B-8544-575F-0F07-40A28395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924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45B66-BD2C-C93C-FEFA-A9EF23B8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A6A223-EB75-FC76-9895-F742A0DF5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EF11E1-9328-C5F2-0A28-4E3D03FAD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527960-7851-58D9-0C8A-C7F3967A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62CE4-D0EB-4657-F088-7FB92ED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9158DC-8ABB-5C63-81ED-ADBA4B06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4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30497-07BD-29B8-F532-0BF041B9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94B18-6C7B-2B3E-ED20-22F4A1A91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83D63D-6A2A-D042-A7C5-A6974C3E1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DE2E9C-8AE3-6226-FFF0-2DE6CCC1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C085B12-B7BB-CD05-2DBA-18B48925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06C597-3D06-8BE7-06CB-76603BC8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756EE-08CC-625F-D908-DA883F5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E7B93E-56CA-52E8-80DE-A3935210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6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18399-AF33-4C07-912E-55A2B076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4A84C1-BA1C-D1F5-8605-04083235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210661-55FF-3DA3-3971-D311C08E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EC822F-FEFB-74FF-3D9E-DC40EDE2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1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36B5897-ED83-7380-F9F4-FA2AA9F3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61A2B1-412B-E7E6-E52E-3C8B5828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131C87-1F13-E2D6-0025-BC00E65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7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4BD43-6963-57B5-C0A3-DB47E2DD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F90299-C0A1-8E91-0005-2C70BC97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02047-5886-A695-CE0E-A9C23969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2E3A88-54ED-BDE2-F7EE-46930829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C93F1D-6DC6-2820-2BB1-C69565A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F5220E-A2E4-694A-F9F2-32BDE822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15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2C94F-840F-C97D-405A-2A54F5A1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B7F56A0-105B-A4C9-171D-A72557CF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201638-576F-BC84-407E-240F59519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09C5ED-D728-2624-FA4F-558E0EA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B0317F-24AB-0899-FAC2-EDB94C7D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4C0691-C2CA-79BD-D84B-BF004EB2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6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ECE6EF-B830-5F03-CF48-857C8A07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9EEA16-F8EE-1ABF-D2B9-52D6B3D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87E8D4-3506-8887-C13B-FF0D94D75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1B5-9270-4A70-B91C-C896DD9B11E5}" type="datetimeFigureOut">
              <a:rPr lang="it-IT" smtClean="0"/>
              <a:t>18/12/2024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C1B9CA-111B-6AE6-CDED-91EAD58DB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B2005D-7215-98DA-087C-7A4CCDFA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029C4-2628-44DB-8450-62BA7DB05C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3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83BCD-6A5B-923A-CACF-A9ED3C5D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66223" y="808939"/>
            <a:ext cx="7321991" cy="709427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Forte" panose="03060902040502070203" pitchFamily="66" charset="0"/>
              </a:rPr>
              <a:t>La Cellula</a:t>
            </a:r>
            <a:br>
              <a:rPr lang="it-IT" sz="48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it-IT" sz="4800" dirty="0">
                <a:solidFill>
                  <a:schemeClr val="bg1"/>
                </a:solidFill>
                <a:latin typeface="Forte" panose="03060902040502070203" pitchFamily="66" charset="0"/>
              </a:rPr>
              <a:t> </a:t>
            </a:r>
            <a:r>
              <a:rPr lang="it-IT" sz="48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🦠</a:t>
            </a:r>
            <a:endParaRPr lang="it-IT" sz="48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7B70C-F2CA-D4E4-F39D-B4AF9C9A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072" y="121155"/>
            <a:ext cx="3767328" cy="1753365"/>
          </a:xfrm>
        </p:spPr>
        <p:txBody>
          <a:bodyPr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cellula </a:t>
            </a:r>
            <a:r>
              <a:rPr lang="it-IT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eucariote</a:t>
            </a: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l'unità</a:t>
            </a:r>
            <a:r>
              <a:rPr lang="it-IT" sz="1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fondamentale della vita </a:t>
            </a: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negli   </a:t>
            </a:r>
            <a:r>
              <a:rPr lang="it-IT" sz="16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🐁🐬</a:t>
            </a:r>
            <a:r>
              <a:rPr lang="it-IT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animali </a:t>
            </a:r>
            <a:r>
              <a:rPr lang="it-IT" sz="16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🐘🐒</a:t>
            </a:r>
            <a:endParaRPr lang="it-I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it-IT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822E32-080D-FFA0-EE3B-F71D0F816113}"/>
              </a:ext>
            </a:extLst>
          </p:cNvPr>
          <p:cNvSpPr txBox="1"/>
          <p:nvPr/>
        </p:nvSpPr>
        <p:spPr>
          <a:xfrm flipH="1">
            <a:off x="8980170" y="5813515"/>
            <a:ext cx="32118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le diverse parti della cellula animale eucariotica e le loro funzioni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840A47-B5B1-CD47-DCBA-87598F4F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93687">
            <a:off x="300150" y="2162233"/>
            <a:ext cx="1102461" cy="10696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D3B5E13-8EDA-CAD8-C330-A79FF37CF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31" y="3942864"/>
            <a:ext cx="1150544" cy="17336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8D4699-29A9-C209-4C2B-2364AA76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64905">
            <a:off x="1968149" y="5509370"/>
            <a:ext cx="733919" cy="12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187CD6-A9E0-2FB9-96AD-7EF5A9F5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131762"/>
            <a:ext cx="10695432" cy="549275"/>
          </a:xfrm>
        </p:spPr>
        <p:txBody>
          <a:bodyPr>
            <a:normAutofit fontScale="90000"/>
          </a:bodyPr>
          <a:lstStyle/>
          <a:p>
            <a:r>
              <a:rPr lang="it-IT" sz="4400" dirty="0">
                <a:solidFill>
                  <a:schemeClr val="bg1"/>
                </a:solidFill>
                <a:latin typeface="Forte" panose="03060902040502070203" pitchFamily="66" charset="0"/>
              </a:rPr>
              <a:t>La Cellula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168DFB-D681-2596-6E5E-72876D12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180165"/>
            <a:ext cx="10554686" cy="4370889"/>
          </a:xfrm>
          <a:noFill/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cellula eucariote è composta da vari </a:t>
            </a:r>
            <a:r>
              <a:rPr lang="it-IT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organelli specializzati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 lavorano insieme per svolgere diverse funzioni. 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 una struttura complessa e affascinante che svolge un ruolo cruciale nel mantenimento della vita.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VEDIAMO INSIEME GLI ORGANELLI:</a:t>
            </a:r>
          </a:p>
        </p:txBody>
      </p:sp>
    </p:spTree>
    <p:extLst>
      <p:ext uri="{BB962C8B-B14F-4D97-AF65-F5344CB8AC3E}">
        <p14:creationId xmlns:p14="http://schemas.microsoft.com/office/powerpoint/2010/main" val="252063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7DFD373-AA97-D51B-2A24-93F3BC1DC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79" y="2043233"/>
            <a:ext cx="5236771" cy="36364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7CE1E1-A4EE-4B40-6E8A-5FA809AEA50A}"/>
              </a:ext>
            </a:extLst>
          </p:cNvPr>
          <p:cNvSpPr txBox="1"/>
          <p:nvPr/>
        </p:nvSpPr>
        <p:spPr>
          <a:xfrm>
            <a:off x="147782" y="291561"/>
            <a:ext cx="251859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Flagello</a:t>
            </a:r>
            <a:r>
              <a:rPr lang="it-IT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Struttura per il movimento della cellula, </a:t>
            </a:r>
            <a:r>
              <a:rPr lang="it-IT" dirty="0"/>
              <a:t>presente solo nella cellula animale.</a:t>
            </a:r>
            <a:endParaRPr lang="it-I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907C100-F350-82EA-EEC4-EC38D21C2F52}"/>
              </a:ext>
            </a:extLst>
          </p:cNvPr>
          <p:cNvSpPr txBox="1"/>
          <p:nvPr/>
        </p:nvSpPr>
        <p:spPr>
          <a:xfrm>
            <a:off x="3788525" y="501631"/>
            <a:ext cx="1500809" cy="1477328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Nucleo</a:t>
            </a:r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Contiene il DNA e regola le funzioni cellulari.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58F48C-DD43-EB90-F897-F80C6764AEB9}"/>
              </a:ext>
            </a:extLst>
          </p:cNvPr>
          <p:cNvSpPr txBox="1"/>
          <p:nvPr/>
        </p:nvSpPr>
        <p:spPr>
          <a:xfrm>
            <a:off x="5518451" y="1037292"/>
            <a:ext cx="1597891" cy="120032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Nucleolo</a:t>
            </a:r>
          </a:p>
          <a:p>
            <a:pPr algn="ctr"/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rRNA per la sintesi proteica.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05EE09-ED5E-5E25-46AB-BCA6F3713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85" y="65837"/>
            <a:ext cx="861846" cy="87041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D14DA4-0257-BB75-BB96-5B8017FE6943}"/>
              </a:ext>
            </a:extLst>
          </p:cNvPr>
          <p:cNvSpPr txBox="1"/>
          <p:nvPr/>
        </p:nvSpPr>
        <p:spPr>
          <a:xfrm>
            <a:off x="7975793" y="927821"/>
            <a:ext cx="3469422" cy="2031325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Ribosomi</a:t>
            </a:r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 i siti di produzione </a:t>
            </a:r>
          </a:p>
          <a:p>
            <a:pPr algn="ctr"/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delle proteine.</a:t>
            </a:r>
          </a:p>
          <a:p>
            <a:pPr algn="ctr"/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Possono trovarsi liberi nel citoplasma (</a:t>
            </a:r>
            <a:r>
              <a:rPr lang="it-IT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 legati al reticolo endoplasmatico ruvido (</a:t>
            </a:r>
            <a:r>
              <a:rPr lang="it-IT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RER</a:t>
            </a:r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65C198B-3B46-1046-7C0F-78CB142A1224}"/>
              </a:ext>
            </a:extLst>
          </p:cNvPr>
          <p:cNvCxnSpPr>
            <a:cxnSpLocks/>
          </p:cNvCxnSpPr>
          <p:nvPr/>
        </p:nvCxnSpPr>
        <p:spPr>
          <a:xfrm>
            <a:off x="4606846" y="1997275"/>
            <a:ext cx="230330" cy="42588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AD656FA-1A0B-78A6-2A13-1A583D1F6B7F}"/>
              </a:ext>
            </a:extLst>
          </p:cNvPr>
          <p:cNvCxnSpPr>
            <a:cxnSpLocks/>
          </p:cNvCxnSpPr>
          <p:nvPr/>
        </p:nvCxnSpPr>
        <p:spPr>
          <a:xfrm flipH="1">
            <a:off x="5725971" y="2423160"/>
            <a:ext cx="464851" cy="584555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D609BE90-BF2C-6847-6F9A-7BD5627D657F}"/>
              </a:ext>
            </a:extLst>
          </p:cNvPr>
          <p:cNvCxnSpPr/>
          <p:nvPr/>
        </p:nvCxnSpPr>
        <p:spPr>
          <a:xfrm flipV="1">
            <a:off x="6191068" y="2232109"/>
            <a:ext cx="0" cy="19105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148198E-F65F-32C2-C032-26F1626452C7}"/>
              </a:ext>
            </a:extLst>
          </p:cNvPr>
          <p:cNvSpPr txBox="1"/>
          <p:nvPr/>
        </p:nvSpPr>
        <p:spPr>
          <a:xfrm>
            <a:off x="8616118" y="3361121"/>
            <a:ext cx="3166087" cy="120032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Mitocondrio</a:t>
            </a:r>
            <a:r>
              <a:rPr lang="it-IT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dirty="0">
                <a:solidFill>
                  <a:srgbClr val="002060"/>
                </a:solidFill>
              </a:rPr>
              <a:t>È l'organulo in cui avviene la respirazione cellulare, che fornisce energia alla cellula.</a:t>
            </a:r>
            <a:endParaRPr lang="it-IT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9C81C57E-E3C2-1234-66C6-A1BAE6344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807387">
            <a:off x="11477955" y="3095121"/>
            <a:ext cx="637643" cy="630350"/>
          </a:xfrm>
          <a:prstGeom prst="rect">
            <a:avLst/>
          </a:prstGeom>
        </p:spPr>
      </p:pic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C33E207-A163-C85A-5368-EB9AE6AF77AE}"/>
              </a:ext>
            </a:extLst>
          </p:cNvPr>
          <p:cNvCxnSpPr>
            <a:cxnSpLocks/>
          </p:cNvCxnSpPr>
          <p:nvPr/>
        </p:nvCxnSpPr>
        <p:spPr>
          <a:xfrm flipH="1">
            <a:off x="7074304" y="1030225"/>
            <a:ext cx="906356" cy="3078108"/>
          </a:xfrm>
          <a:prstGeom prst="straightConnector1">
            <a:avLst/>
          </a:prstGeom>
          <a:ln w="38100" cap="rnd">
            <a:solidFill>
              <a:srgbClr val="C00000"/>
            </a:solidFill>
            <a:headEnd type="stealth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E5560A60-C4EA-5FA3-0768-2AAD6CD29C7E}"/>
              </a:ext>
            </a:extLst>
          </p:cNvPr>
          <p:cNvCxnSpPr>
            <a:cxnSpLocks/>
          </p:cNvCxnSpPr>
          <p:nvPr/>
        </p:nvCxnSpPr>
        <p:spPr>
          <a:xfrm flipH="1">
            <a:off x="7901897" y="3861446"/>
            <a:ext cx="714222" cy="1562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005BAAB-104B-9A66-7EE4-FD507C6D0C3D}"/>
              </a:ext>
            </a:extLst>
          </p:cNvPr>
          <p:cNvSpPr txBox="1"/>
          <p:nvPr/>
        </p:nvSpPr>
        <p:spPr>
          <a:xfrm>
            <a:off x="8719127" y="79745"/>
            <a:ext cx="1463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Liberi (REL)</a:t>
            </a:r>
            <a:endParaRPr lang="it-IT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ED3D683-2C6C-0767-2A9C-002BEACA6B4E}"/>
              </a:ext>
            </a:extLst>
          </p:cNvPr>
          <p:cNvSpPr txBox="1"/>
          <p:nvPr/>
        </p:nvSpPr>
        <p:spPr>
          <a:xfrm>
            <a:off x="10594109" y="280615"/>
            <a:ext cx="1597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Legati al RER.</a:t>
            </a:r>
            <a:endParaRPr lang="it-IT" dirty="0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D25B3F56-C8FD-0A52-9AD6-527AA076A04D}"/>
              </a:ext>
            </a:extLst>
          </p:cNvPr>
          <p:cNvCxnSpPr>
            <a:cxnSpLocks/>
          </p:cNvCxnSpPr>
          <p:nvPr/>
        </p:nvCxnSpPr>
        <p:spPr>
          <a:xfrm flipV="1">
            <a:off x="8977439" y="449077"/>
            <a:ext cx="229075" cy="55647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6697E66E-2743-D5DB-A4EB-664883789A7C}"/>
              </a:ext>
            </a:extLst>
          </p:cNvPr>
          <p:cNvCxnSpPr>
            <a:cxnSpLocks/>
          </p:cNvCxnSpPr>
          <p:nvPr/>
        </p:nvCxnSpPr>
        <p:spPr>
          <a:xfrm flipV="1">
            <a:off x="10594109" y="692998"/>
            <a:ext cx="539208" cy="31254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9FB57011-6327-B168-21A0-7D78E4FB6911}"/>
              </a:ext>
            </a:extLst>
          </p:cNvPr>
          <p:cNvSpPr txBox="1"/>
          <p:nvPr/>
        </p:nvSpPr>
        <p:spPr>
          <a:xfrm>
            <a:off x="7975793" y="5246581"/>
            <a:ext cx="4133309" cy="1400383"/>
          </a:xfrm>
          <a:prstGeom prst="rect">
            <a:avLst/>
          </a:prstGeom>
          <a:noFill/>
          <a:ln w="31750">
            <a:solidFill>
              <a:srgbClr val="FBD8C0">
                <a:alpha val="88000"/>
              </a:srgbClr>
            </a:solidFill>
          </a:ln>
        </p:spPr>
        <p:txBody>
          <a:bodyPr wrap="square">
            <a:spAutoFit/>
          </a:bodyPr>
          <a:lstStyle/>
          <a:p>
            <a:r>
              <a:rPr lang="it-IT" sz="1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Citoplasma</a:t>
            </a:r>
          </a:p>
          <a:p>
            <a:r>
              <a:rPr lang="it-IT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la parte interna della cellula, costituita da una parte gelatinosa e ricca d’acqua, il citosol, avvolta dalla </a:t>
            </a:r>
            <a:r>
              <a:rPr lang="it-IT" sz="17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membrana plasmatica</a:t>
            </a:r>
            <a:r>
              <a:rPr lang="it-IT" sz="1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 quale sono immersi gli organuli.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3EFA669-D42D-759F-7990-1FB9E5A2858B}"/>
              </a:ext>
            </a:extLst>
          </p:cNvPr>
          <p:cNvCxnSpPr>
            <a:cxnSpLocks/>
          </p:cNvCxnSpPr>
          <p:nvPr/>
        </p:nvCxnSpPr>
        <p:spPr>
          <a:xfrm>
            <a:off x="2696580" y="1494224"/>
            <a:ext cx="1370664" cy="8733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71B05599-E171-EB32-9B51-D977B67D8C34}"/>
              </a:ext>
            </a:extLst>
          </p:cNvPr>
          <p:cNvSpPr txBox="1"/>
          <p:nvPr/>
        </p:nvSpPr>
        <p:spPr>
          <a:xfrm>
            <a:off x="5903239" y="5482539"/>
            <a:ext cx="199423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Centrioli</a:t>
            </a:r>
          </a:p>
          <a:p>
            <a:pPr algn="ctr"/>
            <a:r>
              <a:rPr lang="it-IT" sz="1700" dirty="0">
                <a:solidFill>
                  <a:srgbClr val="002060"/>
                </a:solidFill>
              </a:rPr>
              <a:t> </a:t>
            </a:r>
            <a:r>
              <a:rPr lang="it-IT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 organuli importanti durante la divisione cellulare. 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EF39DDFC-9742-DA19-EB2A-55B4620FEA62}"/>
              </a:ext>
            </a:extLst>
          </p:cNvPr>
          <p:cNvCxnSpPr>
            <a:cxnSpLocks/>
          </p:cNvCxnSpPr>
          <p:nvPr/>
        </p:nvCxnSpPr>
        <p:spPr>
          <a:xfrm>
            <a:off x="7567613" y="5262563"/>
            <a:ext cx="2464755" cy="870382"/>
          </a:xfrm>
          <a:prstGeom prst="straightConnector1">
            <a:avLst/>
          </a:prstGeom>
          <a:ln w="22225">
            <a:solidFill>
              <a:srgbClr val="FF0000">
                <a:alpha val="4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A6D849A-6B4E-45F2-FAAC-FD20A7D178E5}"/>
              </a:ext>
            </a:extLst>
          </p:cNvPr>
          <p:cNvSpPr txBox="1"/>
          <p:nvPr/>
        </p:nvSpPr>
        <p:spPr>
          <a:xfrm>
            <a:off x="4075605" y="5519172"/>
            <a:ext cx="196535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7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Citoscheletro</a:t>
            </a:r>
            <a:r>
              <a:rPr lang="it-IT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in un sistema di filamenti proteici che sostengono la cellula.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F6BC81C7-24A9-8379-EEB0-4C69194D3D4D}"/>
              </a:ext>
            </a:extLst>
          </p:cNvPr>
          <p:cNvSpPr txBox="1"/>
          <p:nvPr/>
        </p:nvSpPr>
        <p:spPr>
          <a:xfrm>
            <a:off x="5920181" y="2759783"/>
            <a:ext cx="718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</a:t>
            </a:r>
            <a:endParaRPr lang="it-IT" sz="1600" b="1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3560874-B81C-03BD-9D60-CFE0492C403D}"/>
              </a:ext>
            </a:extLst>
          </p:cNvPr>
          <p:cNvSpPr txBox="1"/>
          <p:nvPr/>
        </p:nvSpPr>
        <p:spPr>
          <a:xfrm>
            <a:off x="6930791" y="2313918"/>
            <a:ext cx="718367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E00C3AD1-2684-A1C3-3500-37B6EF426D87}"/>
              </a:ext>
            </a:extLst>
          </p:cNvPr>
          <p:cNvSpPr txBox="1"/>
          <p:nvPr/>
        </p:nvSpPr>
        <p:spPr>
          <a:xfrm>
            <a:off x="4435258" y="5339177"/>
            <a:ext cx="8564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Perossisoma</a:t>
            </a:r>
            <a:endParaRPr lang="it-IT" sz="900" b="1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12E4F0FB-8BAF-C211-AB66-CB5DFC0C12B1}"/>
              </a:ext>
            </a:extLst>
          </p:cNvPr>
          <p:cNvSpPr txBox="1"/>
          <p:nvPr/>
        </p:nvSpPr>
        <p:spPr>
          <a:xfrm>
            <a:off x="68493" y="2127232"/>
            <a:ext cx="3586618" cy="1477328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Lisosoma</a:t>
            </a:r>
          </a:p>
          <a:p>
            <a:pPr algn="ctr"/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Contiene enzimi digestivi per demolire sostanze.</a:t>
            </a:r>
          </a:p>
          <a:p>
            <a:pPr algn="ctr"/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Ricicla sostanze estranee o non più utilizzabili.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EC6EFC0B-D73B-B5F8-04BE-185047452A20}"/>
              </a:ext>
            </a:extLst>
          </p:cNvPr>
          <p:cNvSpPr txBox="1"/>
          <p:nvPr/>
        </p:nvSpPr>
        <p:spPr>
          <a:xfrm>
            <a:off x="435201" y="4147941"/>
            <a:ext cx="3216885" cy="1323439"/>
          </a:xfrm>
          <a:prstGeom prst="rect">
            <a:avLst/>
          </a:prstGeom>
          <a:noFill/>
          <a:ln w="25400">
            <a:solidFill>
              <a:srgbClr val="A32E3F">
                <a:alpha val="66000"/>
              </a:srgb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600" b="1" u="sng" dirty="0">
                <a:solidFill>
                  <a:srgbClr val="A32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Apparato di Golgi</a:t>
            </a:r>
          </a:p>
          <a:p>
            <a:pPr algn="ctr"/>
            <a:r>
              <a:rPr lang="it-IT" sz="1600" dirty="0">
                <a:solidFill>
                  <a:srgbClr val="A32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formato da una serie di sacchetti impilati e non comunicanti tra loro. Riceve, assembla e smista molte molecole presenti nella cellula.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CD3914F5-73CF-B489-D5AC-DB9315EFCE62}"/>
              </a:ext>
            </a:extLst>
          </p:cNvPr>
          <p:cNvSpPr txBox="1"/>
          <p:nvPr/>
        </p:nvSpPr>
        <p:spPr>
          <a:xfrm>
            <a:off x="618225" y="5454593"/>
            <a:ext cx="2744129" cy="923330"/>
          </a:xfrm>
          <a:prstGeom prst="rect">
            <a:avLst/>
          </a:prstGeom>
          <a:noFill/>
          <a:ln w="19050">
            <a:solidFill>
              <a:srgbClr val="A32E3F">
                <a:alpha val="68000"/>
              </a:srgb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sz="1600" b="1" u="sng" dirty="0">
                <a:solidFill>
                  <a:srgbClr val="A32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Vescicola</a:t>
            </a:r>
          </a:p>
          <a:p>
            <a:pPr algn="ctr"/>
            <a:r>
              <a:rPr lang="it-IT" dirty="0">
                <a:solidFill>
                  <a:srgbClr val="A32E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Sacca che immagazzina e trasporta sostanze.</a:t>
            </a:r>
          </a:p>
        </p:txBody>
      </p: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A1DDF663-4B2A-5C46-3FEC-089A7037B97A}"/>
              </a:ext>
            </a:extLst>
          </p:cNvPr>
          <p:cNvCxnSpPr/>
          <p:nvPr/>
        </p:nvCxnSpPr>
        <p:spPr>
          <a:xfrm flipH="1">
            <a:off x="3644966" y="4841719"/>
            <a:ext cx="661155" cy="11152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062925F4-0450-03A1-FE54-CF83B09DE8DE}"/>
              </a:ext>
            </a:extLst>
          </p:cNvPr>
          <p:cNvCxnSpPr>
            <a:cxnSpLocks/>
          </p:cNvCxnSpPr>
          <p:nvPr/>
        </p:nvCxnSpPr>
        <p:spPr>
          <a:xfrm flipH="1">
            <a:off x="3761511" y="4161337"/>
            <a:ext cx="278408" cy="2259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3764677D-BBBC-20E8-E68A-78159B606B3B}"/>
              </a:ext>
            </a:extLst>
          </p:cNvPr>
          <p:cNvSpPr/>
          <p:nvPr/>
        </p:nvSpPr>
        <p:spPr>
          <a:xfrm>
            <a:off x="281485" y="4108333"/>
            <a:ext cx="3445863" cy="2461687"/>
          </a:xfrm>
          <a:prstGeom prst="rect">
            <a:avLst/>
          </a:prstGeom>
          <a:noFill/>
          <a:ln w="28575">
            <a:solidFill>
              <a:srgbClr val="A32E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4" name="Immagine 133">
            <a:extLst>
              <a:ext uri="{FF2B5EF4-FFF2-40B4-BE49-F238E27FC236}">
                <a16:creationId xmlns:a16="http://schemas.microsoft.com/office/drawing/2014/main" id="{598285BC-A94F-0736-F355-3D1123370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550" y="3768637"/>
            <a:ext cx="987500" cy="719001"/>
          </a:xfrm>
          <a:prstGeom prst="rect">
            <a:avLst/>
          </a:prstGeom>
        </p:spPr>
      </p:pic>
      <p:pic>
        <p:nvPicPr>
          <p:cNvPr id="136" name="Immagine 135">
            <a:extLst>
              <a:ext uri="{FF2B5EF4-FFF2-40B4-BE49-F238E27FC236}">
                <a16:creationId xmlns:a16="http://schemas.microsoft.com/office/drawing/2014/main" id="{86A3594A-673E-87A6-DF42-A920BA0E6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17293">
            <a:off x="-71184" y="2009987"/>
            <a:ext cx="546657" cy="381389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02E6ABC8-15A6-8CBA-4257-4D912C31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141" y="666147"/>
            <a:ext cx="887828" cy="10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20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Forte</vt:lpstr>
      <vt:lpstr>Segoe UI Emoji</vt:lpstr>
      <vt:lpstr>Times New Roman</vt:lpstr>
      <vt:lpstr>Tema di Office</vt:lpstr>
      <vt:lpstr>La Cellula  🦠</vt:lpstr>
      <vt:lpstr>La Cellula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GROTTOLA VINCENZO</dc:creator>
  <cp:lastModifiedBy>GROTTOLA VINCENZO</cp:lastModifiedBy>
  <cp:revision>1</cp:revision>
  <dcterms:created xsi:type="dcterms:W3CDTF">2024-12-18T12:25:25Z</dcterms:created>
  <dcterms:modified xsi:type="dcterms:W3CDTF">2024-12-18T12:28:09Z</dcterms:modified>
</cp:coreProperties>
</file>