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0000"/>
    <a:srgbClr val="C7B7A8"/>
    <a:srgbClr val="A3978E"/>
    <a:srgbClr val="7A7673"/>
    <a:srgbClr val="43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5F78B-8A2D-391E-7CDB-569744888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248448-727A-A151-0C83-4BFA0CA7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076F09-78E6-179D-B7B0-9A2AF4D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5175F8-04D2-965A-CF3F-A390D9CA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2B3128-5B1D-5871-C39D-418BBE5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8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AEB4D-E706-E49A-BB60-5970167E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E9EDB2-F497-B307-DD3C-7EB13ABB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EB0BD-9828-1D80-0152-AB798E0F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1E37B-547C-E300-55BA-99E6E51F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6A45B2-EFE7-4D46-9ABA-891369F8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9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DCDF41-EB5F-1D4E-0AAC-E6861B20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490A14-3A42-9219-AEEA-6E7B2483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83837C-4290-BD0F-DA19-B7CF0372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14FDF9-5A70-CF12-9323-E9A4C211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0149F3-8BE2-61BB-75FC-28E4DC8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0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0199B-B683-4E13-8D2F-61B2BD60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A75417-6B65-6FDF-7B45-9FCE2D66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DFA96-A40F-B398-002F-EFB1824F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3917A3-0C81-D839-B9CB-65831525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676AD-0E1D-F95E-3BC9-7ECD7F73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2F650-9E0D-D2A8-97DF-809459FC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295C0A-C3B2-5F02-B172-A458C5AB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87215-781A-5149-FC83-79A65F47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61D6B-B823-AE47-F91E-0457DC2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4E6835-0D15-DA36-5BAA-9C497540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2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F1715-713E-A695-D29E-829B18C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CDCD4A-B60B-8E0A-E717-F9A42BC5F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912FD2-27EA-8FD5-AD9E-2157F739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6B005-046D-ACA9-1023-EDBFAFA7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455E5C-4B2E-F98E-F8CF-E0BACAA9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0BA210-220A-BC27-3D91-65C28C48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5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6DCD4-3CBD-9B3B-4989-A28C34CE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D1CA87-AF91-C5E1-E902-AA857ADD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30D526-2449-ADE5-E843-9D39DED1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992CED-C041-EFBD-028B-0FA0D267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2F52-8396-842E-F074-5B4783210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A4639B-AA96-C727-96AB-07F1C51F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06AAFF-36D6-86A3-164A-774E946E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242C9F-8B4A-4DA0-17BB-8F35F59B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5D2F5-CB5A-CFAE-77F6-4000A50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55B5F8-712F-275C-6CB5-1D9C36B0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477C2E-F538-608B-61E4-81E38F2A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A1EEDC-CE65-FCA7-1923-59AB7C7D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4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F6E5A9-EF8A-8C39-F736-F3B7CE3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C2E57C-D858-DDCA-1DD8-CBE6A59A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581D17-258F-64FB-68A1-8BED1D9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7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4B670-C85E-76EF-28D1-DC3B4FD3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57857B-AF9E-06EE-1F2A-04E46919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984D7B-1698-594C-AA1D-9668CC03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86DA6F-EA80-BCE6-853E-48AC8C24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FAC91B-A589-C96E-BB09-35748B6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5B3023-9A08-6D88-1365-B5DE6216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5AB6B-D566-BC64-8C8A-C297E94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F993DF-EDAD-6796-0A08-69BCD346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3EDBE6-A727-330D-0300-D70B836F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6D7F3-2854-837C-912A-58598CAD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7B10C8-12FD-740E-C6B0-612A840F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830E19-B75B-6757-7BB6-1F111BEA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46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4A53"/>
            </a:gs>
            <a:gs pos="19000">
              <a:srgbClr val="7A7673"/>
            </a:gs>
            <a:gs pos="88000">
              <a:schemeClr val="accent1">
                <a:lumMod val="20000"/>
                <a:lumOff val="80000"/>
              </a:schemeClr>
            </a:gs>
            <a:gs pos="66000">
              <a:srgbClr val="C7B7A8"/>
            </a:gs>
            <a:gs pos="41000">
              <a:srgbClr val="A3978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74AEF9-9CD5-C9D1-CB40-ED9BA993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9FD5D-B487-37C5-7AD7-14E7B9B9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CA48-1751-4FBA-26EF-D18D9922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EB23-0D54-4E97-9BFD-54C6348E3628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F9FEA-09D7-A036-61BC-779DFD5F7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09DC8-1334-C7C7-855E-3CFE0581D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D449-764B-4138-8B94-15409DD860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8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ariamoinsieme.com/bocca-denti-faringe-ed-esofag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5B316-8582-D2DD-8393-65DF5F3F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" y="0"/>
            <a:ext cx="4387273" cy="720436"/>
          </a:xfrm>
        </p:spPr>
        <p:txBody>
          <a:bodyPr>
            <a:normAutofit/>
          </a:bodyPr>
          <a:lstStyle/>
          <a:p>
            <a:r>
              <a:rPr lang="it-IT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Urbanist"/>
              </a:rPr>
              <a:t>Apparato Respiratorio</a:t>
            </a:r>
            <a:endParaRPr lang="it-IT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3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FA5094-8805-263D-EAA3-BABAF4647039}"/>
              </a:ext>
            </a:extLst>
          </p:cNvPr>
          <p:cNvSpPr txBox="1"/>
          <p:nvPr/>
        </p:nvSpPr>
        <p:spPr>
          <a:xfrm>
            <a:off x="184727" y="2357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LA RESPIRAZIONE</a:t>
            </a:r>
            <a:endParaRPr lang="it-IT" b="0" i="0" dirty="0">
              <a:solidFill>
                <a:srgbClr val="555555"/>
              </a:solidFill>
              <a:effectLst/>
              <a:latin typeface="Urbanist"/>
            </a:endParaRPr>
          </a:p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La respirazione è la funzione che serve a far entrare nel nostro corpo l’ossigeno necessario alle cellule per poter demolire le sostanze nutritive e per ricavarne energia indispensabile per vivere.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BBCC27-863A-740D-048C-B75636D263B7}"/>
              </a:ext>
            </a:extLst>
          </p:cNvPr>
          <p:cNvSpPr txBox="1"/>
          <p:nvPr/>
        </p:nvSpPr>
        <p:spPr>
          <a:xfrm>
            <a:off x="184727" y="2151727"/>
            <a:ext cx="735156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700" b="1" i="0" dirty="0">
                <a:solidFill>
                  <a:srgbClr val="333333"/>
                </a:solidFill>
                <a:effectLst/>
                <a:latin typeface="Urbanist"/>
              </a:rPr>
              <a:t>Le fasi della respirazione sono tre: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700" b="1" i="0" u="sng" dirty="0">
                <a:solidFill>
                  <a:srgbClr val="CC0000"/>
                </a:solidFill>
                <a:effectLst/>
                <a:latin typeface="Urbanist"/>
              </a:rPr>
              <a:t>la respirazione esterna o polmonare</a:t>
            </a:r>
            <a:r>
              <a:rPr lang="it-IT" sz="1700" u="sng" dirty="0">
                <a:solidFill>
                  <a:srgbClr val="CC0000"/>
                </a:solidFill>
                <a:latin typeface="Urbanist"/>
              </a:rPr>
              <a:t>:</a:t>
            </a:r>
            <a:r>
              <a:rPr lang="it-IT" sz="1700" b="0" i="0" dirty="0">
                <a:solidFill>
                  <a:srgbClr val="CC0000"/>
                </a:solidFill>
                <a:effectLst/>
                <a:latin typeface="Urbanist"/>
              </a:rPr>
              <a:t> </a:t>
            </a:r>
            <a:r>
              <a:rPr lang="it-IT" sz="1700" b="0" i="0" dirty="0">
                <a:solidFill>
                  <a:srgbClr val="333333"/>
                </a:solidFill>
                <a:effectLst/>
                <a:latin typeface="Urbanist"/>
              </a:rPr>
              <a:t>Questo processo, regola l’entrata e l’uscita dell’aria nel nostro corpo grazie all’inspirazione e l’espirazione;</a:t>
            </a:r>
          </a:p>
          <a:p>
            <a:pPr algn="l"/>
            <a:endParaRPr lang="it-IT" sz="1700" b="0" i="0" dirty="0">
              <a:solidFill>
                <a:srgbClr val="333333"/>
              </a:solidFill>
              <a:effectLst/>
              <a:latin typeface="Urbani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700" b="1" i="0" u="sng" dirty="0">
                <a:solidFill>
                  <a:srgbClr val="0000FF"/>
                </a:solidFill>
                <a:effectLst/>
                <a:latin typeface="Urbanist"/>
              </a:rPr>
              <a:t>lo scambio di gas</a:t>
            </a:r>
            <a:r>
              <a:rPr lang="it-IT" sz="1700" u="sng" dirty="0">
                <a:solidFill>
                  <a:srgbClr val="333333"/>
                </a:solidFill>
                <a:latin typeface="Urbanist"/>
              </a:rPr>
              <a:t>:</a:t>
            </a:r>
            <a:r>
              <a:rPr lang="it-IT" sz="1700" b="0" i="0" dirty="0">
                <a:solidFill>
                  <a:srgbClr val="333333"/>
                </a:solidFill>
                <a:effectLst/>
                <a:latin typeface="Urbanist"/>
              </a:rPr>
              <a:t> L’ossigeno una volta arrivato nei polmoni, viene prelevato dai globuli rossi del sangue e portato in tutto il corpo. L’anidride carbonica, invece, passa dalle cellule al sangue e dal sangue ai polmoni per poi essere espulsa;</a:t>
            </a:r>
          </a:p>
          <a:p>
            <a:pPr algn="l"/>
            <a:endParaRPr lang="it-IT" sz="1700" b="0" i="0" dirty="0">
              <a:solidFill>
                <a:srgbClr val="333333"/>
              </a:solidFill>
              <a:effectLst/>
              <a:latin typeface="Urbani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700" b="1" i="0" u="sng" dirty="0">
                <a:solidFill>
                  <a:srgbClr val="990099"/>
                </a:solidFill>
                <a:effectLst/>
                <a:latin typeface="Urbanist"/>
              </a:rPr>
              <a:t>la respirazione interna o cellulare</a:t>
            </a:r>
            <a:r>
              <a:rPr lang="it-IT" sz="1700" b="1" u="sng" dirty="0">
                <a:solidFill>
                  <a:srgbClr val="990099"/>
                </a:solidFill>
                <a:latin typeface="Urbanist"/>
              </a:rPr>
              <a:t>:</a:t>
            </a:r>
            <a:r>
              <a:rPr lang="it-IT" sz="1700" b="0" i="0" dirty="0">
                <a:solidFill>
                  <a:srgbClr val="990099"/>
                </a:solidFill>
                <a:effectLst/>
                <a:latin typeface="Urbanist"/>
              </a:rPr>
              <a:t> </a:t>
            </a:r>
            <a:r>
              <a:rPr lang="it-IT" sz="1700" b="0" i="0" dirty="0">
                <a:solidFill>
                  <a:srgbClr val="333333"/>
                </a:solidFill>
                <a:effectLst/>
                <a:latin typeface="Urbanist"/>
              </a:rPr>
              <a:t>Avviene all’interno delle cellule, e grazie all’ossigeno permette di ricavare, dal cibo,  l’energia necessaria per vivere.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7D5A6AE-99B3-42DD-CB51-4D0481E6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36" y="1191492"/>
            <a:ext cx="4440731" cy="360333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33572F-427B-BC4C-F550-95E4F0043B69}"/>
              </a:ext>
            </a:extLst>
          </p:cNvPr>
          <p:cNvSpPr txBox="1"/>
          <p:nvPr/>
        </p:nvSpPr>
        <p:spPr>
          <a:xfrm>
            <a:off x="2512291" y="5666508"/>
            <a:ext cx="669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chemeClr val="bg1"/>
                </a:solidFill>
                <a:latin typeface="Urbanist"/>
              </a:rPr>
              <a:t>Seguiamo ora l’aria che respiriamo nel suo percorso verso i polmoni</a:t>
            </a:r>
            <a:endParaRPr lang="it-IT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4A53"/>
            </a:gs>
            <a:gs pos="15000">
              <a:srgbClr val="7A7673"/>
            </a:gs>
            <a:gs pos="88000">
              <a:schemeClr val="accent1">
                <a:lumMod val="20000"/>
                <a:lumOff val="80000"/>
              </a:schemeClr>
            </a:gs>
            <a:gs pos="67000">
              <a:srgbClr val="C7B7A8"/>
            </a:gs>
            <a:gs pos="41000">
              <a:srgbClr val="A3978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F23804-264E-CEE5-FB46-11931E23190C}"/>
              </a:ext>
            </a:extLst>
          </p:cNvPr>
          <p:cNvSpPr txBox="1"/>
          <p:nvPr/>
        </p:nvSpPr>
        <p:spPr>
          <a:xfrm>
            <a:off x="181263" y="74456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Giunta nel 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Urbanist"/>
              </a:rPr>
              <a:t>naso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grazie ai 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peli nasali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e al 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muco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prodotto dalle cellule mucipare, l’aria viene filtrata e quindi purificata dalle impurità come il pulviscolo atmosferico, inoltre viene riscaldata e resa umida. Il naso </a:t>
            </a:r>
            <a:r>
              <a:rPr lang="it-IT" sz="1600" dirty="0">
                <a:solidFill>
                  <a:srgbClr val="333333"/>
                </a:solidFill>
                <a:latin typeface="Urbanist"/>
              </a:rPr>
              <a:t>è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 una prima protezione a tutto il sistema respiratorio, cosa che non avviene se l’aria entra dalla bocca.</a:t>
            </a:r>
            <a:endParaRPr lang="it-IT" sz="1600" dirty="0"/>
          </a:p>
        </p:txBody>
      </p:sp>
      <p:pic>
        <p:nvPicPr>
          <p:cNvPr id="2050" name="Picture 2" descr="Apparato respiratorio: cos'è, schema e malattie correlate | Serenis">
            <a:extLst>
              <a:ext uri="{FF2B5EF4-FFF2-40B4-BE49-F238E27FC236}">
                <a16:creationId xmlns:a16="http://schemas.microsoft.com/office/drawing/2014/main" id="{B22B999E-2042-8171-74FD-F6C72F0B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9" y="744563"/>
            <a:ext cx="4947648" cy="3919791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2C8793-5114-36E1-A7E0-F1F109F8E23D}"/>
              </a:ext>
            </a:extLst>
          </p:cNvPr>
          <p:cNvSpPr txBox="1"/>
          <p:nvPr/>
        </p:nvSpPr>
        <p:spPr>
          <a:xfrm>
            <a:off x="181263" y="2291000"/>
            <a:ext cx="64100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L’aria arriva poi alla </a:t>
            </a:r>
            <a:r>
              <a:rPr lang="it-IT" sz="1600" b="1" i="0" dirty="0">
                <a:solidFill>
                  <a:srgbClr val="0000FF"/>
                </a:solidFill>
                <a:effectLst/>
                <a:latin typeface="Urbanist"/>
              </a:rPr>
              <a:t>faringe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, che è collegata con il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Urbanist"/>
              </a:rPr>
              <a:t> naso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e con la </a:t>
            </a:r>
            <a:r>
              <a:rPr lang="it-IT" sz="1600" b="1" i="0" dirty="0">
                <a:solidFill>
                  <a:srgbClr val="FF00FF"/>
                </a:solidFill>
                <a:effectLst/>
                <a:latin typeface="Urbanist"/>
              </a:rPr>
              <a:t>bocca</a:t>
            </a:r>
            <a:r>
              <a:rPr lang="it-IT" sz="1600" dirty="0">
                <a:solidFill>
                  <a:srgbClr val="333333"/>
                </a:solidFill>
                <a:latin typeface="Urbanist"/>
              </a:rPr>
              <a:t>.</a:t>
            </a:r>
          </a:p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La</a:t>
            </a:r>
            <a:r>
              <a:rPr lang="it-IT" sz="1600" b="1" i="0" dirty="0">
                <a:solidFill>
                  <a:srgbClr val="0000FF"/>
                </a:solidFill>
                <a:effectLst/>
                <a:latin typeface="Urbanist"/>
              </a:rPr>
              <a:t> faringe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è un organo sia dell’</a:t>
            </a:r>
            <a:r>
              <a:rPr lang="it-IT" sz="1600" b="0" i="0" u="none" strike="noStrike" dirty="0">
                <a:solidFill>
                  <a:srgbClr val="333333"/>
                </a:solidFill>
                <a:effectLst/>
                <a:latin typeface="Urbanist"/>
                <a:hlinkClick r:id="rId3"/>
              </a:rPr>
              <a:t>apparato digerente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che respiratorio, quindi attraverso esso passerà sia il cibo che l’aria. Quindi possiede una valvola, chiamata 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epiglottide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, che chiude l’apertura della</a:t>
            </a:r>
            <a:r>
              <a:rPr lang="it-IT" sz="1600" b="1" i="0" dirty="0">
                <a:solidFill>
                  <a:srgbClr val="FF6600"/>
                </a:solidFill>
                <a:effectLst/>
                <a:latin typeface="Urbanist"/>
              </a:rPr>
              <a:t> laringe</a:t>
            </a:r>
            <a:r>
              <a:rPr lang="it-IT" sz="1600" b="0" i="0" dirty="0">
                <a:solidFill>
                  <a:srgbClr val="FF6600"/>
                </a:solidFill>
                <a:effectLst/>
                <a:latin typeface="Urbanist"/>
              </a:rPr>
              <a:t> 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quando ingeriamo il cibo e invece  aperta quando inspiriamo.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BD4552-921C-A011-BDF8-6EB6C387EDE0}"/>
              </a:ext>
            </a:extLst>
          </p:cNvPr>
          <p:cNvSpPr txBox="1"/>
          <p:nvPr/>
        </p:nvSpPr>
        <p:spPr>
          <a:xfrm>
            <a:off x="152978" y="3837437"/>
            <a:ext cx="58373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L’aria passa poi alla </a:t>
            </a:r>
            <a:r>
              <a:rPr lang="it-IT" sz="1600" b="1" i="0" dirty="0">
                <a:solidFill>
                  <a:srgbClr val="FF6600"/>
                </a:solidFill>
                <a:effectLst/>
                <a:latin typeface="Urbanist"/>
              </a:rPr>
              <a:t>laringe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, un organo a forma d’imbuto rovesciato.</a:t>
            </a:r>
          </a:p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 Essa serve anche per la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 fonazione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, cioè per emettere suoni. </a:t>
            </a:r>
          </a:p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Infatti, all’interno della laringe sono presenti le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 corde vocali</a:t>
            </a:r>
            <a:r>
              <a:rPr lang="it-IT" sz="1600" dirty="0">
                <a:solidFill>
                  <a:srgbClr val="333333"/>
                </a:solidFill>
                <a:latin typeface="Urbanist"/>
              </a:rPr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8410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4A53"/>
            </a:gs>
            <a:gs pos="19000">
              <a:srgbClr val="7A7673"/>
            </a:gs>
            <a:gs pos="88000">
              <a:schemeClr val="accent1">
                <a:lumMod val="20000"/>
                <a:lumOff val="80000"/>
              </a:schemeClr>
            </a:gs>
            <a:gs pos="66000">
              <a:srgbClr val="C7B7A8"/>
            </a:gs>
            <a:gs pos="41000">
              <a:srgbClr val="A3978E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13C5FB-BF96-8D8E-9509-522EB264406A}"/>
              </a:ext>
            </a:extLst>
          </p:cNvPr>
          <p:cNvSpPr txBox="1"/>
          <p:nvPr/>
        </p:nvSpPr>
        <p:spPr>
          <a:xfrm>
            <a:off x="571899" y="91533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Alla laringe segue la </a:t>
            </a:r>
            <a:r>
              <a:rPr lang="it-IT" sz="1600" b="1" i="0" dirty="0">
                <a:solidFill>
                  <a:srgbClr val="800080"/>
                </a:solidFill>
                <a:effectLst/>
                <a:latin typeface="Urbanist"/>
              </a:rPr>
              <a:t>trachea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un tubo flessibile, lungo 10-15 cm. E’ costituita da una ventina di anelli cartilaginei, ed è rivestita da ciglia e da cellule che producono muco. Il movimento delle ciglia favorisce l’eliminazione delle impurità dell’aria inspirata.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B494297-BBD6-E23F-3DD7-9EB9130B30C0}"/>
              </a:ext>
            </a:extLst>
          </p:cNvPr>
          <p:cNvSpPr txBox="1"/>
          <p:nvPr/>
        </p:nvSpPr>
        <p:spPr>
          <a:xfrm>
            <a:off x="571899" y="254867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La trachea nella sua parte finale si biforca in due grossi rami chiamati </a:t>
            </a:r>
            <a:r>
              <a:rPr lang="it-IT" sz="1600" b="1" i="0" dirty="0">
                <a:solidFill>
                  <a:srgbClr val="008000"/>
                </a:solidFill>
                <a:effectLst/>
                <a:latin typeface="Urbanist"/>
              </a:rPr>
              <a:t>bronchi,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uno destro e uno sinistro, che a loro volta si dividono in canali più piccoli (</a:t>
            </a:r>
            <a:r>
              <a:rPr lang="it-IT" sz="1600" b="1" i="0" dirty="0">
                <a:solidFill>
                  <a:srgbClr val="339966"/>
                </a:solidFill>
                <a:effectLst/>
                <a:latin typeface="Urbanist"/>
              </a:rPr>
              <a:t>bronchioli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), che penetrano nei </a:t>
            </a:r>
            <a:r>
              <a:rPr lang="it-IT" sz="1600" b="1" i="0" dirty="0">
                <a:solidFill>
                  <a:srgbClr val="D83131"/>
                </a:solidFill>
                <a:effectLst/>
                <a:latin typeface="Urbanist"/>
              </a:rPr>
              <a:t>polmoni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. L’insieme delle ramificazioni si chiama </a:t>
            </a:r>
            <a:r>
              <a:rPr lang="it-IT" sz="1600" b="1" i="0" dirty="0">
                <a:solidFill>
                  <a:srgbClr val="333333"/>
                </a:solidFill>
                <a:effectLst/>
                <a:latin typeface="Urbanist"/>
              </a:rPr>
              <a:t>albero bronchiale.</a:t>
            </a:r>
            <a:endParaRPr lang="it-IT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C60B5D-EEEA-21C7-3B07-1EF337D9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86" y="477563"/>
            <a:ext cx="3654315" cy="3570720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3DBAE1-0D51-DB56-5534-60CD0F0474BB}"/>
              </a:ext>
            </a:extLst>
          </p:cNvPr>
          <p:cNvSpPr txBox="1"/>
          <p:nvPr/>
        </p:nvSpPr>
        <p:spPr>
          <a:xfrm>
            <a:off x="8022937" y="638333"/>
            <a:ext cx="1387764" cy="27699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1" i="0" dirty="0">
                <a:solidFill>
                  <a:srgbClr val="333333"/>
                </a:solidFill>
                <a:effectLst/>
                <a:latin typeface="Urbanist"/>
              </a:rPr>
              <a:t>L’albero bronchiale</a:t>
            </a:r>
            <a:endParaRPr lang="it-IT" sz="1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DE64AC0-3D75-D931-6D89-321627E6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9" y="4159479"/>
            <a:ext cx="1753527" cy="1320505"/>
          </a:xfrm>
          <a:prstGeom prst="rect">
            <a:avLst/>
          </a:prstGeom>
        </p:spPr>
      </p:pic>
      <p:sp>
        <p:nvSpPr>
          <p:cNvPr id="12" name="Fumetto: ovale 11">
            <a:extLst>
              <a:ext uri="{FF2B5EF4-FFF2-40B4-BE49-F238E27FC236}">
                <a16:creationId xmlns:a16="http://schemas.microsoft.com/office/drawing/2014/main" id="{56795E3A-2406-9BBF-6968-18153A539360}"/>
              </a:ext>
            </a:extLst>
          </p:cNvPr>
          <p:cNvSpPr/>
          <p:nvPr/>
        </p:nvSpPr>
        <p:spPr>
          <a:xfrm flipH="1">
            <a:off x="2645767" y="4394292"/>
            <a:ext cx="9577694" cy="2216058"/>
          </a:xfrm>
          <a:prstGeom prst="wedgeEllipseCallout">
            <a:avLst>
              <a:gd name="adj1" fmla="val 54889"/>
              <a:gd name="adj2" fmla="val -25323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Urbanist"/>
              </a:rPr>
              <a:t>Gli 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Urbanist"/>
              </a:rPr>
              <a:t>alveoli polmonari </a:t>
            </a:r>
            <a:r>
              <a:rPr lang="it-IT" sz="1600" dirty="0">
                <a:solidFill>
                  <a:schemeClr val="tx1"/>
                </a:solidFill>
                <a:latin typeface="Urbanist"/>
              </a:rPr>
              <a:t>sono piccole sacche d'aria situate alla fine dei bronchioli nei polmoni, e rappresentano la parte finale del sistema respiratorio. La loro funzione principale è lo </a:t>
            </a:r>
            <a:r>
              <a:rPr lang="it-IT" sz="1600" b="1" dirty="0">
                <a:solidFill>
                  <a:schemeClr val="tx1"/>
                </a:solidFill>
                <a:latin typeface="Urbanist"/>
              </a:rPr>
              <a:t>scambio gassoso</a:t>
            </a:r>
            <a:r>
              <a:rPr lang="it-IT" sz="1600" dirty="0">
                <a:solidFill>
                  <a:schemeClr val="tx1"/>
                </a:solidFill>
                <a:latin typeface="Urbanist"/>
              </a:rPr>
              <a:t> tra l'aria e il sangue grazie alle loro </a:t>
            </a:r>
            <a:r>
              <a:rPr lang="it-IT" sz="1600" b="1" u="sng" dirty="0">
                <a:solidFill>
                  <a:schemeClr val="tx1"/>
                </a:solidFill>
                <a:latin typeface="Urbanist"/>
              </a:rPr>
              <a:t>pareti sottilissime</a:t>
            </a:r>
            <a:r>
              <a:rPr lang="it-IT" sz="1600" dirty="0">
                <a:solidFill>
                  <a:schemeClr val="tx1"/>
                </a:solidFill>
                <a:latin typeface="Urbanist"/>
              </a:rPr>
              <a:t>.</a:t>
            </a:r>
          </a:p>
          <a:p>
            <a:r>
              <a:rPr lang="it-IT" sz="1600" dirty="0">
                <a:solidFill>
                  <a:schemeClr val="tx1"/>
                </a:solidFill>
                <a:latin typeface="Urbanist"/>
              </a:rPr>
              <a:t>La loro efficienza è </a:t>
            </a:r>
            <a:r>
              <a:rPr lang="it-IT" sz="1600" u="sng" dirty="0">
                <a:solidFill>
                  <a:schemeClr val="tx1"/>
                </a:solidFill>
                <a:latin typeface="Urbanist"/>
              </a:rPr>
              <a:t>cruciale per la respirazione</a:t>
            </a:r>
            <a:r>
              <a:rPr lang="it-IT" sz="1600" dirty="0">
                <a:solidFill>
                  <a:schemeClr val="tx1"/>
                </a:solidFill>
                <a:latin typeface="Urbanist"/>
              </a:rPr>
              <a:t> e per garantire che il corpo riceva l'ossigeno necessario e si liberi dell'anidride carbonica.</a:t>
            </a:r>
          </a:p>
        </p:txBody>
      </p:sp>
      <p:sp>
        <p:nvSpPr>
          <p:cNvPr id="14" name="Fumetto: rettangolo 13">
            <a:extLst>
              <a:ext uri="{FF2B5EF4-FFF2-40B4-BE49-F238E27FC236}">
                <a16:creationId xmlns:a16="http://schemas.microsoft.com/office/drawing/2014/main" id="{57D5B797-39FC-0E1D-4C19-CE0D899C906E}"/>
              </a:ext>
            </a:extLst>
          </p:cNvPr>
          <p:cNvSpPr/>
          <p:nvPr/>
        </p:nvSpPr>
        <p:spPr>
          <a:xfrm>
            <a:off x="2645767" y="4048283"/>
            <a:ext cx="1580447" cy="429622"/>
          </a:xfrm>
          <a:prstGeom prst="wedgeRectCallout">
            <a:avLst>
              <a:gd name="adj1" fmla="val -56749"/>
              <a:gd name="adj2" fmla="val 91322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ATTENTO!!</a:t>
            </a:r>
          </a:p>
        </p:txBody>
      </p:sp>
    </p:spTree>
    <p:extLst>
      <p:ext uri="{BB962C8B-B14F-4D97-AF65-F5344CB8AC3E}">
        <p14:creationId xmlns:p14="http://schemas.microsoft.com/office/powerpoint/2010/main" val="1532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2178D4-7698-354C-382A-C6006D6C0850}"/>
              </a:ext>
            </a:extLst>
          </p:cNvPr>
          <p:cNvSpPr txBox="1"/>
          <p:nvPr/>
        </p:nvSpPr>
        <p:spPr>
          <a:xfrm>
            <a:off x="504825" y="1143000"/>
            <a:ext cx="5667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L’aria che respiriamo, quindi, giunge fino ai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polmoni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due organi elastici e spugnosi che però</a:t>
            </a:r>
            <a:r>
              <a:rPr lang="it-IT" b="0" i="0" u="sng" dirty="0">
                <a:solidFill>
                  <a:srgbClr val="333333"/>
                </a:solidFill>
                <a:effectLst/>
                <a:latin typeface="Urbanist"/>
              </a:rPr>
              <a:t> non sono in grado di contrarsi da soli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 perché non presentano fibre muscolari. Sono racchiusi nella </a:t>
            </a:r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cavità toracica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della quale assumono la forma e sono separati dalla cavità addominale attraverso il 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diaframma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</a:t>
            </a: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3557C4-3E18-AE0A-1059-F0B9BE01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628650"/>
            <a:ext cx="4572000" cy="3048000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79230C-08C9-64A5-4F51-FF3323D23BC7}"/>
              </a:ext>
            </a:extLst>
          </p:cNvPr>
          <p:cNvSpPr txBox="1"/>
          <p:nvPr/>
        </p:nvSpPr>
        <p:spPr>
          <a:xfrm>
            <a:off x="504825" y="3407346"/>
            <a:ext cx="59531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Il 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diaframma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 è un muscolo orizzontale situato alla base dei polmoni che separa il torace dall’addome. 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Quando il diaframma si abbassa, il torace si espande e l’aria entra, questa fase è detta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 inspirazione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 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Quando il diaframma s’innalza, il torace si contrae e l’aria esce, l’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espirazione.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239C13-4162-60CA-2BBE-CC5A05DF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08" y="4086225"/>
            <a:ext cx="3928533" cy="22098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C79797-A3D2-CF40-7C23-498F770E5EBC}"/>
              </a:ext>
            </a:extLst>
          </p:cNvPr>
          <p:cNvSpPr txBox="1"/>
          <p:nvPr/>
        </p:nvSpPr>
        <p:spPr>
          <a:xfrm>
            <a:off x="7372350" y="4153704"/>
            <a:ext cx="981075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chemeClr val="accent1">
                    <a:lumMod val="50000"/>
                  </a:schemeClr>
                </a:solidFill>
                <a:latin typeface="Urbanist"/>
              </a:rPr>
              <a:t>I</a:t>
            </a:r>
            <a:r>
              <a:rPr lang="it-IT" sz="1100" b="1" i="0" dirty="0">
                <a:solidFill>
                  <a:schemeClr val="accent1">
                    <a:lumMod val="50000"/>
                  </a:schemeClr>
                </a:solidFill>
                <a:effectLst/>
                <a:latin typeface="Urbanist"/>
              </a:rPr>
              <a:t>l 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  <a:latin typeface="Urbanist"/>
              </a:rPr>
              <a:t>D</a:t>
            </a:r>
            <a:r>
              <a:rPr lang="it-IT" sz="1100" b="1" i="0" dirty="0">
                <a:solidFill>
                  <a:schemeClr val="accent1">
                    <a:lumMod val="50000"/>
                  </a:schemeClr>
                </a:solidFill>
                <a:effectLst/>
                <a:latin typeface="Urbanist"/>
              </a:rPr>
              <a:t>iaframma 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8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Urbanist</vt:lpstr>
      <vt:lpstr>Tema di Office</vt:lpstr>
      <vt:lpstr>Apparato Respiratorio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GROTTOLA VINCENZO</dc:creator>
  <cp:lastModifiedBy>GROTTOLA VINCENZO</cp:lastModifiedBy>
  <cp:revision>2</cp:revision>
  <dcterms:created xsi:type="dcterms:W3CDTF">2024-12-18T18:51:27Z</dcterms:created>
  <dcterms:modified xsi:type="dcterms:W3CDTF">2024-12-18T21:04:04Z</dcterms:modified>
</cp:coreProperties>
</file>