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30026"/>
    <a:srgbClr val="C808BA"/>
    <a:srgbClr val="010014"/>
    <a:srgbClr val="03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9:24:01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24575,'19'0'0,"18"1"0,-1-2 0,1-1 0,51-11 0,-59 8-238,0 1 0,1 2-1,41 2 1,-62 0-174,13 0-6414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9:24:15.1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58 24575,'11'-1'0,"0"0"0,0-1 0,0 0 0,11-4 0,39-7 0,17 10 0,103 7 0,-53 20 0,-74-13 0,-28-6 0,0 0 0,47 1 0,595-7 0,-649 0 0,0-1 0,35-8 0,-33 5 0,-1 2 0,26-2 0,-27 4 0,12 1 0,-1-2 0,55-10 0,-40 5 0,1 2 0,0 2 0,88 5 0,-30 1 0,-45-4 0,-18 0 0,0 1 0,-1 2 0,71 13 0,-77-9 0,1-2 0,0-1 0,0-2 0,46-4 0,-32 0 0,56 6 0,-36 9 0,-50-7 0,-1-2 0,30 3 0,648-4 0,-339-5 0,181 3 0,-519-1 0,0-1 0,35-8 0,-33 5 0,-1 2 0,26-2 0,114 6 0,65-3 0,-156-10 0,-49 8 0,-1 0 0,27-1 0,6 5 0,-22 0 0,0-1 0,0-1 0,44-10 0,-31 5 0,0 2 0,1 2 0,-1 1 0,56 6 0,4-1 0,30-6 0,144 6 0,-208 10 0,-51-9 0,1 0 0,29 2 0,69-8 0,48 4 0,-96 10 0,-50-8 0,1 0 0,26 1 0,149-6 0,-254 1-1365,36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9:24:17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306 1 24575,'-5'0'0,"-5"0"0,-6 0 0,-4 0 0,-3 0 0,-2 0 0,-2 0 0,1 0 0,-1 0 0,0 0 0,1 0 0,0 0 0,0 0 0,4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9:24:38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4785 55 24575,'-212'13'0,"193"-11"0,-50 7 0,26-4 0,-56 1 0,-42 12 0,115-16 0,0 1 0,-42 10 0,43-8 0,0 0 0,0-1 0,-27-1 0,42-3 0,-22-2 0,31-4 0,18-7 0,2 4 0,0 0 0,27-7 0,6-4 0,-37 14 0,5-4 0,1 2 0,1 0 0,38-8 0,-46 16 0,-17 5 0,-23 4 0,-106 8 0,82-12 0,-1-2 0,-79-5 0,30 0 0,-1593 2 0,1552-19 0,66 20 0,31 0 0,0-1 0,-76-12 0,86 8 0,0 1 0,-1 1 0,-42 5 0,32-2 0,-47-3 0,36-7 0,36 6 0,0 0 0,-25 0 0,-890 3 0,912 2 0,-1 1 0,1 1 0,-34 10 0,7-2 0,47-11 0,1 0 0,0 0 0,0 0 0,0 1 0,0-1 0,0 0 0,0 1 0,0 0 0,0-1 0,0 1 0,1 0 0,-1 0 0,1 0 0,-1 0 0,1 0 0,0 0 0,0 1 0,0-1 0,0 0 0,0 1 0,0-1 0,1 0 0,-1 1 0,1-1 0,0 1 0,0-1 0,0 1 0,0-1 0,0 1 0,0-1 0,0 1 0,1-1 0,0 1 0,-1-1 0,1 0 0,0 1 0,0-1 0,0 0 0,0 0 0,1 0 0,-1 0 0,1 0 0,-1 0 0,1 0 0,-1 0 0,1 0 0,0-1 0,0 1 0,0-1 0,0 1 0,0-1 0,1 0 0,3 2 0,23 0 0,0-1 0,1-1 0,-1-2 0,33-5 0,35-11 0,-72 11 0,0 1 0,1 2 0,29-1 0,104-14 0,336 19 0,-482 0 0,0 1 0,-1 0 0,1 0 0,0 1 0,-1 1 0,0 0 0,20 10 0,-3-1 0,-12-9 0,0-1 0,0 0 0,0-1 0,0 0 0,0-2 0,0 0 0,25-4 0,18 2 0,-20 1 0,-13 0 0,1 1 0,-1 2 0,52 9 0,-46-6 0,0-1 0,0-2 0,1-1 0,44-4 0,4 1 0,61 4 0,155-5 0,-205-14 0,-72 11 0,1 2 0,-1 0 0,34-1 0,138-12 0,213 17 0,-282 19 0,34-2 0,-97-18 0,-30-1 0,1 2 0,0 1 0,-1 2 0,37 7 0,-35-5 0,0-1 0,0-2 0,0-1 0,45-4 0,5 1 0,25 4 0,118-5 0,-129-14 0,-72 11 0,1 1 0,-1 2 0,31-1 0,103-14 0,-18 0 0,-107 16 0,-1-1 0,37-9 0,-38 5 0,0 2 0,49-1 0,-51 6 0,-17-1 0,0 1 0,0 0 0,0 1 0,0 0 0,-1 1 0,1 1 0,20 6 0,-33-9 0,0 0 0,1 0 0,-1 0 0,0 0 0,0 0 0,1 0 0,-1 0 0,0 0 0,0 0 0,0 0 0,1 0 0,-1 0 0,0 1 0,0-1 0,0 0 0,1 0 0,-1 0 0,0 0 0,0 1 0,0-1 0,0 0 0,0 0 0,1 0 0,-1 0 0,0 1 0,0-1 0,0 0 0,0 0 0,0 1 0,0-1 0,0 0 0,0 0 0,0 0 0,0 1 0,0-1 0,0 0 0,0 0 0,0 1 0,0-1 0,0 0 0,0 0 0,0 0 0,0 1 0,0-1 0,0 0 0,0 1 0,-13 6 0,-27 5 0,34-10 0,-20 4 0,-47 4 0,15-2 0,28-5 0,0 0 0,0-2 0,-52-5 0,67 1 0,13-2 0,25-6 0,43-4 0,-2 6 0,-39 5 0,45-3 0,88-10 0,-103 18 0,-25 1 0,-1-2 0,1-1 0,0-2 0,33-6 0,75-12 0,-100 17 0,1 1 0,-1 2 0,55 6 0,-76 0 0,-28 4 0,-45 8 0,37-11 0,-6 0 0,0-1 0,0-1 0,0 0 0,-1-2 0,0-2 0,-48-4 0,-4 2 0,-112 2 0,196 1 0,0 0 0,0 0 0,0 1 0,0-1 0,0 1 0,-1 1 0,8 3 0,-6-3 0,0 0 0,0 0 0,0 0 0,16 2 0,56 1 0,105-8 0,-60-1 0,-74 3 0,-1-2 0,50-9 0,42-7 0,-128 16 0,1 0 0,-1 1 0,1 0 0,-1 1 0,15 2 0,-28-2 0,0 0 0,0 0 0,1 0 0,-1 0 0,0 0 0,0 0 0,0 0 0,1 0 0,-1 0 0,0 0 0,0 0 0,0 0 0,0 0 0,1 0 0,-1 0 0,0 0 0,0 0 0,0 0 0,0 0 0,1 0 0,-1 1 0,0-1 0,0 0 0,0 0 0,0 0 0,0 0 0,0 0 0,1 0 0,-1 1 0,0-1 0,0 0 0,0 0 0,0 0 0,0 0 0,0 0 0,0 1 0,0-1 0,0 0 0,0 0 0,0 0 0,0 1 0,0-1 0,0 0 0,0 0 0,0 0 0,0 0 0,0 1 0,0-1 0,0 0 0,0 0 0,-10 9 0,-21 7 0,28-14 0,62 2 0,179-5 0,-985 1 0,589-18 0,116 18 0,0-2 0,-55-9 0,-61-7 0,133 16-146,0 0-1,-27 2 1,35 0-780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9:24:55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0129F-D6D7-3D06-CE45-24E039511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0F207D-175B-3F22-0C38-0E7235BF6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AD13F7-9E58-0858-759B-2CF9DCD6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8DB6-74E2-4CE3-9311-F8DD9C968AE8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376C43-876B-CF1B-FA0C-B121D193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90306B-62B2-E32E-0F84-6E54F214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7F85-9E58-4417-9DFA-6D233912D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63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F92595-0F76-E428-BA6C-E13B091C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FE7F5D-B5AA-6208-0278-355BCAF1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82EDD7-3A60-75EA-8AD2-7E6DE82C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8DB6-74E2-4CE3-9311-F8DD9C968AE8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189B12-CC52-71A3-929B-9D7ABC88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223E80-3831-DA94-930D-3F6CDACF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7F85-9E58-4417-9DFA-6D233912D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45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FD72AD-C560-1E5A-97FD-BD9487834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7A7DCD-9F54-3677-ECA9-9A47F4FF9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02BBA6-D9F7-0380-9293-0A220CA1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8DB6-74E2-4CE3-9311-F8DD9C968AE8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036952-2BF1-341E-F306-F568F52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071BE0-8DFD-2DE3-BE50-D33E5A3F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7F85-9E58-4417-9DFA-6D233912D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81888-213C-F138-18C2-65D8DC25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21C7DB-0E1A-6A10-8174-763EDA185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94F220-EA7D-D412-0AE5-60FD31F6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8DB6-74E2-4CE3-9311-F8DD9C968AE8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9E742B-A345-1A90-C4D0-3D946573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82556D-BC79-125D-0F31-9D3C88D5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7F85-9E58-4417-9DFA-6D233912D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32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5A016-F46F-E0D1-A918-B2718532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33DB97-F8D5-34CF-9D66-8F3D19309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721FF3-2C12-3C92-3DCA-0763FA60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8DB6-74E2-4CE3-9311-F8DD9C968AE8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99612B-A67C-6E6A-4F5B-23692399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93BE18-5477-02E0-A501-97329DC0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7F85-9E58-4417-9DFA-6D233912D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37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486F3-A876-B835-16F4-07E3BB5B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4BD101-F168-C3CD-A63E-25975E1E6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945413-3ADA-1549-29E7-3BE118DCD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20C7F5-FAF4-2486-0909-5476D5E0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8DB6-74E2-4CE3-9311-F8DD9C968AE8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81BEAF-52E4-0C53-3A23-5114A1D3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5AED7A-548A-72DB-6E14-A507E7CE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7F85-9E58-4417-9DFA-6D233912D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0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584FB0-3D48-95E6-EE64-A743B000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9CD4A3-B043-A0D6-FA88-4FBA6E804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4AF1B5-CEB8-2F86-9B7B-F0329634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CA38705-DAAC-C5BA-4BB6-19ECF5CF2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24725D5-1561-F1C7-F0CE-3DABEA760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C56C4A-CF20-AA45-9E89-C4353DCA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8DB6-74E2-4CE3-9311-F8DD9C968AE8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5B6E6C0-2987-2A67-642C-EA8FE6BA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69B6805-A240-F751-1DF2-05A98473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7F85-9E58-4417-9DFA-6D233912D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2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1C0969-5F81-FC7E-58DB-68C42FDE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690574-D391-4FE8-8633-7F6B1AC3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8DB6-74E2-4CE3-9311-F8DD9C968AE8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C6364F-242D-30EE-4D5B-48332886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0CBC8F-19DB-99B2-800A-83082C4D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7F85-9E58-4417-9DFA-6D233912D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33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2D911D-F5B7-379E-1273-22EA9B2D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8DB6-74E2-4CE3-9311-F8DD9C968AE8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49F338-9E25-210B-9BF6-01B95FA3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D97AAB-D9B7-8304-CE4E-A8C322D6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7F85-9E58-4417-9DFA-6D233912D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70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DEF938-D47D-C71D-7041-B3DD3F39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518E3-4745-99B9-7262-42D94E2C4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347357-2A75-8D87-AA85-2969D1EA5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588C9F-53C9-06EE-DFAD-EBD45F3E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8DB6-74E2-4CE3-9311-F8DD9C968AE8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41D785-8756-7C39-C5B0-A953ADCA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AE34AF-C1CC-02DA-D5D0-0299B707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7F85-9E58-4417-9DFA-6D233912D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20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7AE095-57DF-2F97-8A90-6EE7409E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4F0E8F-078B-62A1-03BD-FBF4763F5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EBE788-A686-2109-BDC0-D2B201F6F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BBB8FA-06A0-0F5C-EEFA-97C51CB7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8DB6-74E2-4CE3-9311-F8DD9C968AE8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55D389-9A79-80D8-7F30-584DE5B2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C3D504-041C-1B65-5D7D-37CAC286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7F85-9E58-4417-9DFA-6D233912D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06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00">
              <a:srgbClr val="010014"/>
            </a:gs>
            <a:gs pos="49000">
              <a:schemeClr val="accent5"/>
            </a:gs>
            <a:gs pos="7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DBDDC70-81EE-2E68-C4FA-8692A912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30C600-55E1-47F7-10FC-812AE953F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CF6AFB-4CE5-E5F6-5DDE-E8D395AD2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8DB6-74E2-4CE3-9311-F8DD9C968AE8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A1703F-472D-71C6-9C6E-675E20A16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544A20-69A1-EFF5-242A-C6FFAAA03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37F85-9E58-4417-9DFA-6D233912D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89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pariamoinsieme.com/il-sistema-nervoso-centrale-2/" TargetMode="External"/><Relationship Id="rId2" Type="http://schemas.openxmlformats.org/officeDocument/2006/relationships/hyperlink" Target="https://www.impariamoinsieme.com/il-sistema-nervoso-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AC895EB-7136-D95F-097F-5FFDF970FC04}"/>
              </a:ext>
            </a:extLst>
          </p:cNvPr>
          <p:cNvSpPr txBox="1"/>
          <p:nvPr/>
        </p:nvSpPr>
        <p:spPr>
          <a:xfrm>
            <a:off x="138953" y="266708"/>
            <a:ext cx="304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i="0" dirty="0">
                <a:solidFill>
                  <a:schemeClr val="bg1">
                    <a:lumMod val="85000"/>
                  </a:schemeClr>
                </a:solidFill>
                <a:effectLst/>
                <a:latin typeface="Urbanist"/>
              </a:rPr>
              <a:t>Il </a:t>
            </a:r>
            <a:r>
              <a:rPr lang="it-IT" sz="2800" b="1" dirty="0">
                <a:solidFill>
                  <a:schemeClr val="bg1">
                    <a:lumMod val="85000"/>
                  </a:schemeClr>
                </a:solidFill>
                <a:latin typeface="Urbanist"/>
              </a:rPr>
              <a:t>S</a:t>
            </a:r>
            <a:r>
              <a:rPr lang="it-IT" sz="2800" b="1" i="0" dirty="0">
                <a:solidFill>
                  <a:schemeClr val="bg1">
                    <a:lumMod val="85000"/>
                  </a:schemeClr>
                </a:solidFill>
                <a:effectLst/>
                <a:latin typeface="Urbanist"/>
              </a:rPr>
              <a:t>istema </a:t>
            </a:r>
            <a:r>
              <a:rPr lang="it-IT" sz="2800" b="1" dirty="0">
                <a:solidFill>
                  <a:schemeClr val="bg1">
                    <a:lumMod val="85000"/>
                  </a:schemeClr>
                </a:solidFill>
                <a:latin typeface="Urbanist"/>
              </a:rPr>
              <a:t>N</a:t>
            </a:r>
            <a:r>
              <a:rPr lang="it-IT" sz="2800" b="1" i="0" dirty="0">
                <a:solidFill>
                  <a:schemeClr val="bg1">
                    <a:lumMod val="85000"/>
                  </a:schemeClr>
                </a:solidFill>
                <a:effectLst/>
                <a:latin typeface="Urbanist"/>
              </a:rPr>
              <a:t>ervoso </a:t>
            </a:r>
            <a:endParaRPr lang="it-IT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8D9929-FFA0-F7C1-F75E-B9D7CBD11D2D}"/>
              </a:ext>
            </a:extLst>
          </p:cNvPr>
          <p:cNvSpPr txBox="1"/>
          <p:nvPr/>
        </p:nvSpPr>
        <p:spPr>
          <a:xfrm>
            <a:off x="138953" y="5760295"/>
            <a:ext cx="69822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Il </a:t>
            </a:r>
            <a:r>
              <a:rPr lang="it-IT" sz="1600" b="1" i="0" dirty="0">
                <a:solidFill>
                  <a:srgbClr val="C00000"/>
                </a:solidFill>
                <a:effectLst/>
                <a:latin typeface="Urbanist"/>
              </a:rPr>
              <a:t>sistema nervoso</a:t>
            </a:r>
            <a:r>
              <a:rPr lang="it-IT" sz="1600" b="0" i="0" dirty="0">
                <a:solidFill>
                  <a:srgbClr val="C00000"/>
                </a:solidFill>
                <a:effectLst/>
                <a:latin typeface="Urbanist"/>
              </a:rPr>
              <a:t> 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è la nostra</a:t>
            </a:r>
            <a:r>
              <a:rPr lang="it-IT" sz="1600" b="1" i="0" dirty="0">
                <a:solidFill>
                  <a:schemeClr val="bg1"/>
                </a:solidFill>
                <a:effectLst/>
                <a:latin typeface="Urbanist"/>
              </a:rPr>
              <a:t> </a:t>
            </a:r>
            <a:r>
              <a:rPr lang="it-IT" sz="1600" b="1" i="0" u="sng" dirty="0">
                <a:solidFill>
                  <a:schemeClr val="bg1"/>
                </a:solidFill>
                <a:effectLst/>
                <a:latin typeface="Urbanist"/>
              </a:rPr>
              <a:t>centrale di controllo 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che raccoglie le informazioni provenienti da per tutto, le integra e le elabora, per poter restituire una risposta o un comando coerenti.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B6D2F9-AFCD-E2F6-BEDB-873597CF5D6B}"/>
              </a:ext>
            </a:extLst>
          </p:cNvPr>
          <p:cNvSpPr txBox="1"/>
          <p:nvPr/>
        </p:nvSpPr>
        <p:spPr>
          <a:xfrm>
            <a:off x="1827759" y="876495"/>
            <a:ext cx="7924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Questo sistema elabora risposte, a volte in maniera automatica, a volte con </a:t>
            </a:r>
          </a:p>
          <a:p>
            <a:pPr algn="ctr"/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l’intervento della nostra volontà.</a:t>
            </a:r>
          </a:p>
          <a:p>
            <a:pPr algn="ctr"/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Esso si occupa anche del coordinamento delle azioni, che avvengono all’interno del nostro organismo, come dormire o svegliarsi, respirare, parlare ecc. </a:t>
            </a:r>
          </a:p>
          <a:p>
            <a:pPr algn="ctr"/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Questo perché esso coordina gli organi e ne regola l’attività sensoriale e motoria.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4DBC2A-204A-CA45-6551-E4EBA21928E5}"/>
              </a:ext>
            </a:extLst>
          </p:cNvPr>
          <p:cNvSpPr txBox="1"/>
          <p:nvPr/>
        </p:nvSpPr>
        <p:spPr>
          <a:xfrm>
            <a:off x="3251200" y="292116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Per poterlo descrivere meglio lo dobbiamo dividere in due parti</a:t>
            </a:r>
            <a:endParaRPr lang="it-IT" sz="1600" b="1" i="0" dirty="0">
              <a:solidFill>
                <a:schemeClr val="bg1"/>
              </a:solidFill>
              <a:effectLst/>
              <a:latin typeface="Urbanis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D5D88E-C3CA-51E1-2BB9-723DCD5D800F}"/>
              </a:ext>
            </a:extLst>
          </p:cNvPr>
          <p:cNvSpPr txBox="1"/>
          <p:nvPr/>
        </p:nvSpPr>
        <p:spPr>
          <a:xfrm>
            <a:off x="646544" y="4778592"/>
            <a:ext cx="2974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i="0" dirty="0">
                <a:solidFill>
                  <a:srgbClr val="FF00FF"/>
                </a:solidFill>
                <a:effectLst/>
                <a:latin typeface="Urbanist"/>
              </a:rPr>
              <a:t>il sistema nervoso centrale </a:t>
            </a:r>
            <a:r>
              <a:rPr lang="it-IT" b="1" dirty="0">
                <a:solidFill>
                  <a:srgbClr val="FF00FF"/>
                </a:solidFill>
                <a:latin typeface="Urbanist"/>
              </a:rPr>
              <a:t>SNC</a:t>
            </a:r>
            <a:r>
              <a:rPr lang="it-IT" sz="1800" b="0" i="0" dirty="0">
                <a:solidFill>
                  <a:schemeClr val="bg1"/>
                </a:solidFill>
                <a:effectLst/>
                <a:latin typeface="Urbanist"/>
              </a:rPr>
              <a:t> 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4C4F795-1C9F-4F7A-1CAB-70CA25674A77}"/>
              </a:ext>
            </a:extLst>
          </p:cNvPr>
          <p:cNvSpPr txBox="1"/>
          <p:nvPr/>
        </p:nvSpPr>
        <p:spPr>
          <a:xfrm>
            <a:off x="8599055" y="4778592"/>
            <a:ext cx="2715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i="0" dirty="0">
                <a:solidFill>
                  <a:srgbClr val="0000FF"/>
                </a:solidFill>
                <a:effectLst/>
                <a:latin typeface="Urbanist"/>
              </a:rPr>
              <a:t>sistema nervoso periferico</a:t>
            </a:r>
          </a:p>
          <a:p>
            <a:pPr algn="ctr"/>
            <a:r>
              <a:rPr lang="it-IT" b="1" dirty="0">
                <a:solidFill>
                  <a:srgbClr val="0000FF"/>
                </a:solidFill>
                <a:latin typeface="Urbanist"/>
              </a:rPr>
              <a:t>SNP</a:t>
            </a:r>
            <a:endParaRPr lang="it-IT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832F7E0-3B24-7C6A-3EBA-5F5CC12805A7}"/>
              </a:ext>
            </a:extLst>
          </p:cNvPr>
          <p:cNvCxnSpPr>
            <a:cxnSpLocks/>
          </p:cNvCxnSpPr>
          <p:nvPr/>
        </p:nvCxnSpPr>
        <p:spPr>
          <a:xfrm flipH="1">
            <a:off x="2512291" y="3259723"/>
            <a:ext cx="1909846" cy="1349222"/>
          </a:xfrm>
          <a:prstGeom prst="straightConnector1">
            <a:avLst/>
          </a:prstGeom>
          <a:ln w="15875">
            <a:solidFill>
              <a:srgbClr val="C808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2C36D71-D8D9-E556-81F1-016210B05B9B}"/>
              </a:ext>
            </a:extLst>
          </p:cNvPr>
          <p:cNvCxnSpPr>
            <a:cxnSpLocks/>
          </p:cNvCxnSpPr>
          <p:nvPr/>
        </p:nvCxnSpPr>
        <p:spPr>
          <a:xfrm>
            <a:off x="7509164" y="3259723"/>
            <a:ext cx="1838036" cy="1349222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622DC8-9431-A581-F986-59C279B14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78" y="3470748"/>
            <a:ext cx="1946963" cy="2874634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8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767734-5DDF-4EC5-B88D-AF3B12228EB9}"/>
              </a:ext>
            </a:extLst>
          </p:cNvPr>
          <p:cNvSpPr txBox="1"/>
          <p:nvPr/>
        </p:nvSpPr>
        <p:spPr>
          <a:xfrm>
            <a:off x="212435" y="1122463"/>
            <a:ext cx="49229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Il </a:t>
            </a:r>
            <a:r>
              <a:rPr lang="it-IT" sz="1600" b="1" i="0" dirty="0">
                <a:solidFill>
                  <a:schemeClr val="bg1"/>
                </a:solidFill>
                <a:effectLst/>
                <a:latin typeface="Urbanist"/>
              </a:rPr>
              <a:t>sistema nervoso centrale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 regola le interazioni con l’ambiente circostante.</a:t>
            </a:r>
          </a:p>
          <a:p>
            <a:pPr algn="l"/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Esso è costituito dall’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Urbanist"/>
              </a:rPr>
              <a:t>encefalo</a:t>
            </a:r>
            <a:r>
              <a:rPr lang="it-IT" sz="1600" b="1" i="0" dirty="0">
                <a:solidFill>
                  <a:srgbClr val="333333"/>
                </a:solidFill>
                <a:effectLst/>
                <a:latin typeface="Urbanist"/>
              </a:rPr>
              <a:t> 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(formato dal cervello, cervelletto e midollo allungato) e dal </a:t>
            </a:r>
            <a:r>
              <a:rPr lang="it-IT" sz="1600" b="1" i="0" dirty="0">
                <a:solidFill>
                  <a:srgbClr val="FFFF00"/>
                </a:solidFill>
                <a:effectLst/>
                <a:latin typeface="Urbanist"/>
              </a:rPr>
              <a:t>midollo spinale</a:t>
            </a:r>
            <a:r>
              <a:rPr lang="it-IT" sz="1600" b="0" i="0" dirty="0">
                <a:solidFill>
                  <a:srgbClr val="FFFF00"/>
                </a:solidFill>
                <a:effectLst/>
                <a:latin typeface="Urbanist"/>
              </a:rPr>
              <a:t> 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contenuto nella colonna vertebrale.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43E552-0986-7BCD-8BC6-3439ECE44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91" y="983917"/>
            <a:ext cx="6197599" cy="5117284"/>
          </a:xfrm>
          <a:prstGeom prst="rect">
            <a:avLst/>
          </a:prstGeom>
          <a:noFill/>
          <a:ln w="28575">
            <a:solidFill>
              <a:schemeClr val="accent1">
                <a:shade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EC927F7-32FE-7C1E-6091-D9DD673DC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829" y="4700293"/>
            <a:ext cx="2005171" cy="1423790"/>
          </a:xfrm>
          <a:prstGeom prst="rect">
            <a:avLst/>
          </a:prstGeom>
        </p:spPr>
      </p:pic>
      <p:sp>
        <p:nvSpPr>
          <p:cNvPr id="10" name="Fumetto: ovale 9">
            <a:extLst>
              <a:ext uri="{FF2B5EF4-FFF2-40B4-BE49-F238E27FC236}">
                <a16:creationId xmlns:a16="http://schemas.microsoft.com/office/drawing/2014/main" id="{517CDEEB-3D41-29EA-547F-8FB1057CEA28}"/>
              </a:ext>
            </a:extLst>
          </p:cNvPr>
          <p:cNvSpPr/>
          <p:nvPr/>
        </p:nvSpPr>
        <p:spPr>
          <a:xfrm>
            <a:off x="757382" y="3437220"/>
            <a:ext cx="2992582" cy="1172002"/>
          </a:xfrm>
          <a:prstGeom prst="wedgeEllipseCallout">
            <a:avLst>
              <a:gd name="adj1" fmla="val 21582"/>
              <a:gd name="adj2" fmla="val 67056"/>
            </a:avLst>
          </a:prstGeom>
          <a:gradFill flip="none" rotWithShape="1">
            <a:gsLst>
              <a:gs pos="10000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0">
                <a:schemeClr val="accent4">
                  <a:lumMod val="60000"/>
                  <a:lumOff val="40000"/>
                  <a:alpha val="92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Urbanist"/>
              </a:rPr>
              <a:t>Ora vediamoli </a:t>
            </a:r>
            <a:r>
              <a:rPr lang="it-IT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Urbanist"/>
              </a:rPr>
              <a:t>piu’ nel dettaglio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622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EC2C2938-11CB-61DF-D943-5F9FAEFB7BE0}"/>
              </a:ext>
            </a:extLst>
          </p:cNvPr>
          <p:cNvSpPr txBox="1"/>
          <p:nvPr/>
        </p:nvSpPr>
        <p:spPr>
          <a:xfrm>
            <a:off x="158878" y="265826"/>
            <a:ext cx="1891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b="1" i="0" dirty="0">
                <a:solidFill>
                  <a:srgbClr val="FF0000"/>
                </a:solidFill>
                <a:effectLst/>
                <a:latin typeface="Urbanist"/>
              </a:rPr>
              <a:t>L’ENCEFALO</a:t>
            </a:r>
            <a:endParaRPr lang="it-IT" sz="2400" b="0" i="0" dirty="0">
              <a:solidFill>
                <a:srgbClr val="555555"/>
              </a:solidFill>
              <a:effectLst/>
              <a:latin typeface="Urbanis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D16E0A-AE46-6BD1-7244-0EEA33686188}"/>
              </a:ext>
            </a:extLst>
          </p:cNvPr>
          <p:cNvSpPr txBox="1"/>
          <p:nvPr/>
        </p:nvSpPr>
        <p:spPr>
          <a:xfrm>
            <a:off x="158878" y="8475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L’encefalo è la parte più complessa del sistema nervoso</a:t>
            </a:r>
            <a:r>
              <a:rPr lang="it-IT" dirty="0">
                <a:solidFill>
                  <a:schemeClr val="bg1"/>
                </a:solidFill>
                <a:latin typeface="Urbanist"/>
              </a:rPr>
              <a:t> e comprende:</a:t>
            </a:r>
          </a:p>
          <a:p>
            <a:r>
              <a:rPr lang="it-IT" dirty="0">
                <a:solidFill>
                  <a:schemeClr val="bg1"/>
                </a:solidFill>
                <a:latin typeface="Urbanist"/>
              </a:rPr>
              <a:t> </a:t>
            </a:r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il </a:t>
            </a:r>
            <a:r>
              <a:rPr lang="it-IT" b="1" i="0" dirty="0">
                <a:solidFill>
                  <a:srgbClr val="FF00FF"/>
                </a:solidFill>
                <a:effectLst/>
                <a:latin typeface="Urbanist"/>
              </a:rPr>
              <a:t>cervello</a:t>
            </a:r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, il </a:t>
            </a:r>
            <a:r>
              <a:rPr lang="it-IT" b="1" i="0" dirty="0">
                <a:solidFill>
                  <a:srgbClr val="FF6600"/>
                </a:solidFill>
                <a:effectLst/>
                <a:latin typeface="Urbanist"/>
              </a:rPr>
              <a:t>cervelletto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 </a:t>
            </a:r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e il </a:t>
            </a:r>
            <a:r>
              <a:rPr lang="it-IT" b="1" i="0" dirty="0">
                <a:solidFill>
                  <a:srgbClr val="33CCCC"/>
                </a:solidFill>
                <a:effectLst/>
                <a:latin typeface="Urbanist"/>
              </a:rPr>
              <a:t>midollo allungato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.</a:t>
            </a:r>
            <a:endParaRPr lang="it-IT" dirty="0"/>
          </a:p>
          <a:p>
            <a:endParaRPr lang="it-IT" b="0" i="0" dirty="0">
              <a:solidFill>
                <a:srgbClr val="333333"/>
              </a:solidFill>
              <a:effectLst/>
              <a:latin typeface="Urbanis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B7D286C-A0B1-9F25-D5D0-52CA0A51305A}"/>
              </a:ext>
            </a:extLst>
          </p:cNvPr>
          <p:cNvSpPr txBox="1"/>
          <p:nvPr/>
        </p:nvSpPr>
        <p:spPr>
          <a:xfrm>
            <a:off x="191206" y="240007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chemeClr val="bg1"/>
                </a:solidFill>
                <a:effectLst/>
                <a:latin typeface="Urbanist"/>
              </a:rPr>
              <a:t>Il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Urbanist"/>
              </a:rPr>
              <a:t> </a:t>
            </a:r>
            <a:r>
              <a:rPr lang="it-IT" sz="1400" b="1" i="0" dirty="0">
                <a:solidFill>
                  <a:srgbClr val="FF00FF"/>
                </a:solidFill>
                <a:effectLst/>
                <a:latin typeface="Urbanist"/>
              </a:rPr>
              <a:t>cervello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Urbanist"/>
              </a:rPr>
              <a:t> 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Urbanist"/>
              </a:rPr>
              <a:t>è la parte più importante e voluminosa dell’encefalo, è posto all’interno della </a:t>
            </a:r>
            <a:r>
              <a:rPr lang="it-IT" sz="1400" b="1" i="0" dirty="0">
                <a:solidFill>
                  <a:schemeClr val="bg1"/>
                </a:solidFill>
                <a:effectLst/>
                <a:latin typeface="Urbanist"/>
              </a:rPr>
              <a:t>scatola cranica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Urbanist"/>
              </a:rPr>
              <a:t>, dove è avvolto dalle meningi. La  sua superficie esterna è detta </a:t>
            </a:r>
            <a:r>
              <a:rPr lang="it-IT" sz="1400" b="1" i="0" dirty="0">
                <a:solidFill>
                  <a:schemeClr val="bg1"/>
                </a:solidFill>
                <a:effectLst/>
                <a:latin typeface="Urbanist"/>
              </a:rPr>
              <a:t>corteccia cerebrale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Urbanist"/>
              </a:rPr>
              <a:t>, formata da miliardi di cellule nervose e da sostanza grigia.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098E26-20ED-804F-20EA-68B6F07354FE}"/>
              </a:ext>
            </a:extLst>
          </p:cNvPr>
          <p:cNvSpPr txBox="1"/>
          <p:nvPr/>
        </p:nvSpPr>
        <p:spPr>
          <a:xfrm>
            <a:off x="267855" y="3606769"/>
            <a:ext cx="58189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400" b="0" i="0" dirty="0">
                <a:solidFill>
                  <a:schemeClr val="bg1"/>
                </a:solidFill>
                <a:effectLst/>
                <a:latin typeface="Urbanist"/>
              </a:rPr>
              <a:t>All’interno del cervello si trova la sostanza bianca e contiene il </a:t>
            </a:r>
            <a:r>
              <a:rPr lang="it-IT" sz="1400" b="1" i="0" dirty="0">
                <a:solidFill>
                  <a:schemeClr val="bg1"/>
                </a:solidFill>
                <a:effectLst/>
                <a:latin typeface="Urbanist"/>
              </a:rPr>
              <a:t>talamo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Urbanist"/>
              </a:rPr>
              <a:t> e l’</a:t>
            </a:r>
            <a:r>
              <a:rPr lang="it-IT" sz="1400" b="1" i="0" dirty="0">
                <a:solidFill>
                  <a:schemeClr val="bg1"/>
                </a:solidFill>
                <a:effectLst/>
                <a:latin typeface="Urbanist"/>
              </a:rPr>
              <a:t>ipotalamo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Urbanist"/>
              </a:rPr>
              <a:t>.</a:t>
            </a:r>
          </a:p>
          <a:p>
            <a:pPr algn="l"/>
            <a:r>
              <a:rPr lang="it-IT" sz="1400" b="0" i="0" dirty="0">
                <a:solidFill>
                  <a:schemeClr val="bg1"/>
                </a:solidFill>
                <a:effectLst/>
                <a:latin typeface="Urbanist"/>
              </a:rPr>
              <a:t>Il </a:t>
            </a:r>
            <a:r>
              <a:rPr lang="it-IT" sz="1400" b="1" i="0" u="sng" dirty="0">
                <a:solidFill>
                  <a:schemeClr val="bg1"/>
                </a:solidFill>
                <a:effectLst/>
                <a:latin typeface="Urbanist"/>
              </a:rPr>
              <a:t>talamo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Urbanist"/>
              </a:rPr>
              <a:t> rielabora e smista verso aree specifiche della corteccia cerebrale gli stimoli provenienti dagli organo di senso.</a:t>
            </a:r>
          </a:p>
          <a:p>
            <a:pPr algn="l"/>
            <a:r>
              <a:rPr lang="it-IT" sz="1400" b="0" i="0" dirty="0">
                <a:solidFill>
                  <a:schemeClr val="bg1"/>
                </a:solidFill>
                <a:effectLst/>
                <a:latin typeface="Urbanist"/>
              </a:rPr>
              <a:t>L’</a:t>
            </a:r>
            <a:r>
              <a:rPr lang="it-IT" sz="1400" b="1" i="0" u="sng" dirty="0">
                <a:solidFill>
                  <a:schemeClr val="bg1"/>
                </a:solidFill>
                <a:effectLst/>
                <a:latin typeface="Urbanist"/>
              </a:rPr>
              <a:t>ipotalamo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Urbanist"/>
              </a:rPr>
              <a:t> è posto sotto il talamo e regola gli stimoli provenienti dall’interno del corpo come la fame, la sete, sonno ecc..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18568C-AD2D-587E-EAA9-369F36097C47}"/>
              </a:ext>
            </a:extLst>
          </p:cNvPr>
          <p:cNvSpPr txBox="1"/>
          <p:nvPr/>
        </p:nvSpPr>
        <p:spPr>
          <a:xfrm>
            <a:off x="6010115" y="5542936"/>
            <a:ext cx="59602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chemeClr val="bg1"/>
                </a:solidFill>
                <a:effectLst/>
                <a:latin typeface="Urbanist"/>
              </a:rPr>
              <a:t>l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Urbanist"/>
              </a:rPr>
              <a:t> </a:t>
            </a:r>
            <a:r>
              <a:rPr lang="it-IT" sz="1400" b="1" i="0" dirty="0">
                <a:solidFill>
                  <a:srgbClr val="FF6600"/>
                </a:solidFill>
                <a:effectLst/>
                <a:latin typeface="Urbanist"/>
              </a:rPr>
              <a:t>cervelletto 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Urbanist"/>
              </a:rPr>
              <a:t>è collocato nella parte posteriore della scatola cranica: esso coordina e controlla i movimenti volontari, l’equilibrio del corpo e la posizione eretta.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29A71D3-E725-8DD0-E945-AF5CBB84C233}"/>
              </a:ext>
            </a:extLst>
          </p:cNvPr>
          <p:cNvSpPr txBox="1"/>
          <p:nvPr/>
        </p:nvSpPr>
        <p:spPr>
          <a:xfrm>
            <a:off x="5920510" y="154197"/>
            <a:ext cx="62714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chemeClr val="bg1"/>
                </a:solidFill>
                <a:effectLst/>
                <a:latin typeface="Urbanist"/>
              </a:rPr>
              <a:t>Il</a:t>
            </a:r>
            <a:r>
              <a:rPr lang="it-IT" sz="1400" b="1" i="0" dirty="0">
                <a:solidFill>
                  <a:srgbClr val="00AAE7"/>
                </a:solidFill>
                <a:effectLst/>
                <a:latin typeface="Urbanist"/>
              </a:rPr>
              <a:t> </a:t>
            </a:r>
            <a:r>
              <a:rPr lang="it-IT" sz="1400" b="1" i="0" dirty="0">
                <a:solidFill>
                  <a:srgbClr val="0070C0"/>
                </a:solidFill>
                <a:effectLst/>
                <a:latin typeface="Urbanist"/>
              </a:rPr>
              <a:t>midollo allungato 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Urbanist"/>
              </a:rPr>
              <a:t>è una formazione nervosa che congiunge il cervello con il midollo spinale ed è collegato anche con il cervelletto. Contiene i centri di controllo dei movimenti involontari essenziali per la vita come il battito cardiaco, la respirazione, la secrezione di saliva ecc.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A4AD26D-9004-1EC0-4480-26C97256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49" y="1257936"/>
            <a:ext cx="4546083" cy="3902251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22" name="Ovale 21">
            <a:extLst>
              <a:ext uri="{FF2B5EF4-FFF2-40B4-BE49-F238E27FC236}">
                <a16:creationId xmlns:a16="http://schemas.microsoft.com/office/drawing/2014/main" id="{9C3B47C0-CD6D-E721-E6EB-5B36F740BA38}"/>
              </a:ext>
            </a:extLst>
          </p:cNvPr>
          <p:cNvSpPr/>
          <p:nvPr/>
        </p:nvSpPr>
        <p:spPr>
          <a:xfrm>
            <a:off x="98842" y="2483015"/>
            <a:ext cx="120073" cy="112753"/>
          </a:xfrm>
          <a:prstGeom prst="ellipse">
            <a:avLst/>
          </a:prstGeom>
          <a:solidFill>
            <a:srgbClr val="C808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7FA96BD-6826-3E7B-D801-5465A130E035}"/>
              </a:ext>
            </a:extLst>
          </p:cNvPr>
          <p:cNvSpPr/>
          <p:nvPr/>
        </p:nvSpPr>
        <p:spPr>
          <a:xfrm>
            <a:off x="5860473" y="5670554"/>
            <a:ext cx="120073" cy="1127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A282462-016B-D48C-A1B1-18467922810E}"/>
              </a:ext>
            </a:extLst>
          </p:cNvPr>
          <p:cNvSpPr/>
          <p:nvPr/>
        </p:nvSpPr>
        <p:spPr>
          <a:xfrm>
            <a:off x="5800437" y="244825"/>
            <a:ext cx="120073" cy="1127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64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00A1ADE-5D5F-2E00-8609-8183AFCB6FA6}"/>
              </a:ext>
            </a:extLst>
          </p:cNvPr>
          <p:cNvSpPr txBox="1"/>
          <p:nvPr/>
        </p:nvSpPr>
        <p:spPr>
          <a:xfrm>
            <a:off x="221672" y="494345"/>
            <a:ext cx="7509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Il </a:t>
            </a:r>
            <a:r>
              <a:rPr lang="it-IT" b="1" i="0" dirty="0">
                <a:solidFill>
                  <a:srgbClr val="FF0000"/>
                </a:solidFill>
                <a:effectLst/>
                <a:latin typeface="Urbanist"/>
              </a:rPr>
              <a:t>sistema nervoso periferico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 </a:t>
            </a:r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è la parte del </a:t>
            </a:r>
            <a:r>
              <a:rPr lang="it-IT" b="0" i="0" u="none" strike="noStrike" dirty="0">
                <a:solidFill>
                  <a:srgbClr val="002060"/>
                </a:solidFill>
                <a:effectLst/>
                <a:latin typeface="Urbanis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nervoso</a:t>
            </a:r>
            <a:r>
              <a:rPr lang="it-IT" b="0" i="0" dirty="0">
                <a:solidFill>
                  <a:srgbClr val="002060"/>
                </a:solidFill>
                <a:effectLst/>
                <a:latin typeface="Urbanist"/>
              </a:rPr>
              <a:t> </a:t>
            </a:r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formata dai </a:t>
            </a:r>
            <a:r>
              <a:rPr lang="it-IT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Urbanist"/>
              </a:rPr>
              <a:t>nervi</a:t>
            </a:r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, che collega il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 </a:t>
            </a:r>
            <a:r>
              <a:rPr lang="it-IT" b="0" i="0" u="none" strike="noStrike" dirty="0">
                <a:solidFill>
                  <a:srgbClr val="002060"/>
                </a:solidFill>
                <a:effectLst/>
                <a:latin typeface="Urbanis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nervoso centrale</a:t>
            </a:r>
            <a:r>
              <a:rPr lang="it-IT" b="0" i="0" dirty="0">
                <a:solidFill>
                  <a:srgbClr val="002060"/>
                </a:solidFill>
                <a:effectLst/>
                <a:latin typeface="Urbanist"/>
              </a:rPr>
              <a:t> </a:t>
            </a:r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ai vari organi del nostro corpo e che comprende a sua volta il sistema nervoso vegetativo o autonomo.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A80AC4-279A-7BF1-D241-928F30C76423}"/>
              </a:ext>
            </a:extLst>
          </p:cNvPr>
          <p:cNvSpPr txBox="1"/>
          <p:nvPr/>
        </p:nvSpPr>
        <p:spPr>
          <a:xfrm>
            <a:off x="221671" y="1855298"/>
            <a:ext cx="77793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I</a:t>
            </a:r>
            <a:r>
              <a:rPr lang="it-IT" sz="1600" b="1" i="0" dirty="0">
                <a:solidFill>
                  <a:schemeClr val="bg1"/>
                </a:solidFill>
                <a:effectLst/>
                <a:latin typeface="Urbanist"/>
              </a:rPr>
              <a:t> </a:t>
            </a:r>
            <a:r>
              <a:rPr lang="it-IT" sz="16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Urbanist"/>
              </a:rPr>
              <a:t>nervi</a:t>
            </a:r>
            <a:r>
              <a:rPr lang="it-IT" sz="1600" b="0" i="0" dirty="0">
                <a:solidFill>
                  <a:schemeClr val="accent1"/>
                </a:solidFill>
                <a:effectLst/>
                <a:latin typeface="Urbanist"/>
              </a:rPr>
              <a:t> 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trasportano gli impulsi dal sistema nervoso centrale agli organi di senso e ai muscoli scheletrici, che sono sotto la nostra volontà, e anche viceversa, </a:t>
            </a:r>
            <a:r>
              <a:rPr lang="it-IT" sz="1600" b="0" i="0" dirty="0" err="1">
                <a:solidFill>
                  <a:schemeClr val="bg1"/>
                </a:solidFill>
                <a:effectLst/>
                <a:latin typeface="Urbanist"/>
              </a:rPr>
              <a:t>trasportanddo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 gli impulsi provenienti dagli organi come cuore, stomaco, polmoni ecc</a:t>
            </a:r>
            <a:r>
              <a:rPr lang="it-IT" sz="1600" dirty="0">
                <a:solidFill>
                  <a:schemeClr val="bg1"/>
                </a:solidFill>
                <a:latin typeface="Urbanist"/>
              </a:rPr>
              <a:t>., 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che funzionano indipendentemente dalla nostra volontà.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11788BB-5F58-A28B-872F-313DE1A524CA}"/>
              </a:ext>
            </a:extLst>
          </p:cNvPr>
          <p:cNvSpPr txBox="1"/>
          <p:nvPr/>
        </p:nvSpPr>
        <p:spPr>
          <a:xfrm>
            <a:off x="295275" y="3982284"/>
            <a:ext cx="112302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I </a:t>
            </a:r>
            <a:r>
              <a:rPr lang="it-IT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Urbanist"/>
              </a:rPr>
              <a:t>nervi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 possono essere: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1" i="0" u="sng" dirty="0">
                <a:solidFill>
                  <a:schemeClr val="bg1"/>
                </a:solidFill>
                <a:effectLst/>
                <a:latin typeface="Urbanist"/>
              </a:rPr>
              <a:t>Cranici</a:t>
            </a:r>
            <a:r>
              <a:rPr lang="it-IT" sz="1600" u="sng" dirty="0">
                <a:solidFill>
                  <a:schemeClr val="bg1"/>
                </a:solidFill>
                <a:latin typeface="Urbanist"/>
              </a:rPr>
              <a:t>: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 partono dall’encefalo e raggiungono i vari organi della testa; si dividono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 </a:t>
            </a:r>
            <a:r>
              <a:rPr lang="it-IT" sz="1600" b="1" i="0" dirty="0">
                <a:solidFill>
                  <a:schemeClr val="bg1"/>
                </a:solidFill>
                <a:effectLst/>
                <a:latin typeface="Urbanist"/>
              </a:rPr>
              <a:t>nervi motori: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 trasmettono gli impulsi motori ai muscoli</a:t>
            </a:r>
            <a:endParaRPr lang="it-IT" sz="1600" b="1" i="0" dirty="0">
              <a:solidFill>
                <a:schemeClr val="bg1"/>
              </a:solidFill>
              <a:effectLst/>
              <a:latin typeface="Urbanis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  <a:latin typeface="Urbanist"/>
              </a:rPr>
              <a:t> </a:t>
            </a:r>
            <a:r>
              <a:rPr lang="it-IT" sz="1600" b="1" i="0" dirty="0">
                <a:solidFill>
                  <a:schemeClr val="bg1"/>
                </a:solidFill>
                <a:effectLst/>
                <a:latin typeface="Urbanist"/>
              </a:rPr>
              <a:t>nervi sensitivi: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 hanno la funzione di trasmettere ai centri nervosi le sensazioni raccolte dagli organi di senso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b="1" i="0" dirty="0">
                <a:solidFill>
                  <a:schemeClr val="bg1"/>
                </a:solidFill>
                <a:effectLst/>
                <a:latin typeface="Urbanist"/>
              </a:rPr>
              <a:t>nervi misti: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 contengono sia nervi motori che sensoriali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1" i="0" u="sng" dirty="0">
                <a:solidFill>
                  <a:schemeClr val="bg1"/>
                </a:solidFill>
                <a:effectLst/>
                <a:latin typeface="Urbanist"/>
              </a:rPr>
              <a:t>Spinali: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Urbanist"/>
              </a:rPr>
              <a:t> sono tutti nervi misti, escono dal midollo spinale tra una vertebra e l’altra, uno a sinistra e uno a destra e si diramano verso il collo, il torace, l’addome e gli arti. Essi trasmettono impulsi in arrivo dalla periferia al sistema nervoso centrale e viceversa.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630DC17-57BD-AE35-4203-A0FB65616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494345"/>
            <a:ext cx="2771776" cy="4036567"/>
          </a:xfrm>
          <a:prstGeom prst="rect">
            <a:avLst/>
          </a:prstGeom>
          <a:noFill/>
          <a:ln w="28575">
            <a:solidFill>
              <a:schemeClr val="accent1">
                <a:shade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0CF27B5-FF87-8B06-4CD6-0A40FD83C519}"/>
              </a:ext>
            </a:extLst>
          </p:cNvPr>
          <p:cNvSpPr txBox="1"/>
          <p:nvPr/>
        </p:nvSpPr>
        <p:spPr>
          <a:xfrm>
            <a:off x="8153399" y="494345"/>
            <a:ext cx="695325" cy="369332"/>
          </a:xfrm>
          <a:prstGeom prst="rect">
            <a:avLst/>
          </a:prstGeom>
          <a:noFill/>
          <a:ln w="28575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4"/>
                </a:solidFill>
                <a:latin typeface="Urbanist"/>
              </a:rPr>
              <a:t>N</a:t>
            </a:r>
            <a:r>
              <a:rPr lang="it-IT" sz="1800" b="0" i="0" dirty="0">
                <a:solidFill>
                  <a:schemeClr val="accent4"/>
                </a:solidFill>
                <a:effectLst/>
                <a:latin typeface="Urbanist"/>
              </a:rPr>
              <a:t>ervi</a:t>
            </a:r>
            <a:endParaRPr lang="it-IT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7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20C1F74D-776D-15F3-DB77-ABF8C642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00" y="1272938"/>
            <a:ext cx="7380000" cy="4312124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DE7B9ACA-AB9D-3287-70C8-BB39B4A0E319}"/>
                  </a:ext>
                </a:extLst>
              </p14:cNvPr>
              <p14:cNvContentPartPr/>
              <p14:nvPr/>
            </p14:nvContentPartPr>
            <p14:xfrm>
              <a:off x="3528189" y="5541229"/>
              <a:ext cx="146880" cy="10080"/>
            </p14:xfrm>
          </p:contentPart>
        </mc:Choice>
        <mc:Fallback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DE7B9ACA-AB9D-3287-70C8-BB39B4A0E3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2069" y="5535109"/>
                <a:ext cx="15912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po 17">
            <a:extLst>
              <a:ext uri="{FF2B5EF4-FFF2-40B4-BE49-F238E27FC236}">
                <a16:creationId xmlns:a16="http://schemas.microsoft.com/office/drawing/2014/main" id="{41415262-FF55-4D1A-1DA7-55F7BEB33DDA}"/>
              </a:ext>
            </a:extLst>
          </p:cNvPr>
          <p:cNvGrpSpPr/>
          <p:nvPr/>
        </p:nvGrpSpPr>
        <p:grpSpPr>
          <a:xfrm>
            <a:off x="3186189" y="5486149"/>
            <a:ext cx="2518560" cy="85181"/>
            <a:chOff x="3186189" y="5486149"/>
            <a:chExt cx="2518560" cy="8518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7D108CA4-5188-4B26-8196-2F80B9546374}"/>
                    </a:ext>
                  </a:extLst>
                </p14:cNvPr>
                <p14:cNvContentPartPr/>
                <p14:nvPr/>
              </p14:nvContentPartPr>
              <p14:xfrm>
                <a:off x="3186189" y="5530069"/>
                <a:ext cx="2518560" cy="3168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7D108CA4-5188-4B26-8196-2F80B95463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68549" y="5512069"/>
                  <a:ext cx="2554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0A8C94B1-0BF8-B7A5-176D-0155F0C63ABB}"/>
                    </a:ext>
                  </a:extLst>
                </p14:cNvPr>
                <p14:cNvContentPartPr/>
                <p14:nvPr/>
              </p14:nvContentPartPr>
              <p14:xfrm>
                <a:off x="4886829" y="5486149"/>
                <a:ext cx="110160" cy="36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0A8C94B1-0BF8-B7A5-176D-0155F0C63A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68829" y="546850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B5398C10-8D31-ECD0-7736-0859D452B088}"/>
                    </a:ext>
                  </a:extLst>
                </p14:cNvPr>
                <p14:cNvContentPartPr/>
                <p14:nvPr/>
              </p14:nvContentPartPr>
              <p14:xfrm>
                <a:off x="3262380" y="5511210"/>
                <a:ext cx="2359440" cy="60120"/>
              </p14:xfrm>
            </p:contentPart>
          </mc:Choice>
          <mc:Fallback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B5398C10-8D31-ECD0-7736-0859D452B08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44740" y="5493570"/>
                  <a:ext cx="239508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FF73CA98-53AD-4695-964E-FCABD5C224A9}"/>
                  </a:ext>
                </a:extLst>
              </p14:cNvPr>
              <p14:cNvContentPartPr/>
              <p14:nvPr/>
            </p14:nvContentPartPr>
            <p14:xfrm>
              <a:off x="9277260" y="1923810"/>
              <a:ext cx="360" cy="360"/>
            </p14:xfrm>
          </p:contentPart>
        </mc:Choice>
        <mc:Fallback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FF73CA98-53AD-4695-964E-FCABD5C224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59620" y="190581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Immagine 19">
            <a:extLst>
              <a:ext uri="{FF2B5EF4-FFF2-40B4-BE49-F238E27FC236}">
                <a16:creationId xmlns:a16="http://schemas.microsoft.com/office/drawing/2014/main" id="{DCD3D559-F884-6D0D-FB75-C36918A695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7212" y="4371976"/>
            <a:ext cx="1737576" cy="1233782"/>
          </a:xfrm>
          <a:prstGeom prst="rect">
            <a:avLst/>
          </a:prstGeom>
        </p:spPr>
      </p:pic>
      <p:sp>
        <p:nvSpPr>
          <p:cNvPr id="21" name="Fumetto: ovale 20">
            <a:extLst>
              <a:ext uri="{FF2B5EF4-FFF2-40B4-BE49-F238E27FC236}">
                <a16:creationId xmlns:a16="http://schemas.microsoft.com/office/drawing/2014/main" id="{FF02646B-5CC9-C0E7-1139-DD2B70A68D22}"/>
              </a:ext>
            </a:extLst>
          </p:cNvPr>
          <p:cNvSpPr/>
          <p:nvPr/>
        </p:nvSpPr>
        <p:spPr>
          <a:xfrm>
            <a:off x="-152400" y="3158890"/>
            <a:ext cx="2646870" cy="1213086"/>
          </a:xfrm>
          <a:prstGeom prst="wedgeEllipseCallout">
            <a:avLst>
              <a:gd name="adj1" fmla="val 24174"/>
              <a:gd name="adj2" fmla="val 51820"/>
            </a:avLst>
          </a:prstGeom>
          <a:gradFill flip="none" rotWithShape="1">
            <a:gsLst>
              <a:gs pos="10000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0">
                <a:schemeClr val="accent4">
                  <a:lumMod val="60000"/>
                  <a:lumOff val="40000"/>
                  <a:alpha val="92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Urbanist"/>
              </a:rPr>
              <a:t>Ripetiamo bene…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478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B91C1E-D023-7091-4F8A-9488E01AD755}"/>
              </a:ext>
            </a:extLst>
          </p:cNvPr>
          <p:cNvSpPr txBox="1"/>
          <p:nvPr/>
        </p:nvSpPr>
        <p:spPr>
          <a:xfrm>
            <a:off x="214313" y="137684"/>
            <a:ext cx="5257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b="1" i="0" dirty="0">
                <a:solidFill>
                  <a:schemeClr val="accent4"/>
                </a:solidFill>
                <a:effectLst/>
                <a:latin typeface="Urbanist"/>
              </a:rPr>
              <a:t>I neuroni e la trasmissione dell’impulso</a:t>
            </a:r>
            <a:endParaRPr lang="it-IT" sz="2200" dirty="0">
              <a:solidFill>
                <a:schemeClr val="accent4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31D2740-11F7-3E30-6AFB-444E57BF03AB}"/>
              </a:ext>
            </a:extLst>
          </p:cNvPr>
          <p:cNvSpPr txBox="1"/>
          <p:nvPr/>
        </p:nvSpPr>
        <p:spPr>
          <a:xfrm>
            <a:off x="190500" y="65110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Il tessuto nervoso è costituito da una rete intricata di miliardi di cellule specializzate,</a:t>
            </a:r>
            <a:r>
              <a:rPr lang="it-IT" b="1" i="0" dirty="0">
                <a:solidFill>
                  <a:schemeClr val="bg1"/>
                </a:solidFill>
                <a:effectLst/>
                <a:latin typeface="Urbanist"/>
              </a:rPr>
              <a:t> </a:t>
            </a:r>
            <a:r>
              <a:rPr lang="it-IT" b="1" i="0" dirty="0">
                <a:solidFill>
                  <a:srgbClr val="FF0000"/>
                </a:solidFill>
                <a:effectLst/>
                <a:latin typeface="Urbanist"/>
              </a:rPr>
              <a:t>i neuroni</a:t>
            </a:r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, circondati da cellule di supporto.</a:t>
            </a:r>
          </a:p>
          <a:p>
            <a:pPr algn="l"/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I</a:t>
            </a:r>
            <a:r>
              <a:rPr lang="it-IT" b="1" i="0" dirty="0">
                <a:solidFill>
                  <a:srgbClr val="FF0000"/>
                </a:solidFill>
                <a:effectLst/>
                <a:latin typeface="Urbanist"/>
              </a:rPr>
              <a:t> neuroni</a:t>
            </a:r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 hanno il compito di trasferire al cervello le sensazioni provenienti sia dall’esterno che dall’interno e di elaborare e trasmettere ordini, sotto forma di impulsi alle cellule del corpo.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51A690F-75FD-1870-A688-35653699D6D7}"/>
              </a:ext>
            </a:extLst>
          </p:cNvPr>
          <p:cNvSpPr txBox="1"/>
          <p:nvPr/>
        </p:nvSpPr>
        <p:spPr>
          <a:xfrm>
            <a:off x="214313" y="278595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Un neurone possiede proprietà caratteristiche che lo distinguono da tutte le altre cellule: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 l’</a:t>
            </a:r>
            <a:r>
              <a:rPr lang="it-IT" b="1" i="0" dirty="0">
                <a:solidFill>
                  <a:schemeClr val="bg1"/>
                </a:solidFill>
                <a:effectLst/>
                <a:latin typeface="Urbanist"/>
              </a:rPr>
              <a:t>eccitabilità:</a:t>
            </a:r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 cioè la capacità di rispondere allo stimolo     ricevuto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 la </a:t>
            </a:r>
            <a:r>
              <a:rPr lang="it-IT" b="1" i="0" dirty="0">
                <a:solidFill>
                  <a:schemeClr val="bg1"/>
                </a:solidFill>
                <a:effectLst/>
                <a:latin typeface="Urbanist"/>
              </a:rPr>
              <a:t>conducibilità</a:t>
            </a:r>
            <a:r>
              <a:rPr lang="it-IT" dirty="0">
                <a:solidFill>
                  <a:schemeClr val="bg1"/>
                </a:solidFill>
                <a:latin typeface="Urbanist"/>
              </a:rPr>
              <a:t>:</a:t>
            </a:r>
            <a:r>
              <a:rPr lang="it-IT" b="0" i="0" dirty="0">
                <a:solidFill>
                  <a:schemeClr val="bg1"/>
                </a:solidFill>
                <a:effectLst/>
                <a:latin typeface="Urbanist"/>
              </a:rPr>
              <a:t> cioè la capacità di trasportare i messaggi in arrivo o in partenza come impulsi.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527E23-18FF-D937-BFDF-6E0500B10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86"/>
          <a:stretch/>
        </p:blipFill>
        <p:spPr bwMode="auto">
          <a:xfrm>
            <a:off x="7022146" y="502749"/>
            <a:ext cx="4031616" cy="27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2924D33-DB69-5BE4-007E-D1A835D57D19}"/>
              </a:ext>
            </a:extLst>
          </p:cNvPr>
          <p:cNvCxnSpPr>
            <a:cxnSpLocks/>
          </p:cNvCxnSpPr>
          <p:nvPr/>
        </p:nvCxnSpPr>
        <p:spPr>
          <a:xfrm>
            <a:off x="10725150" y="2771254"/>
            <a:ext cx="504825" cy="47564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820C346-BB86-5862-7E61-7AE5F0754371}"/>
              </a:ext>
            </a:extLst>
          </p:cNvPr>
          <p:cNvCxnSpPr/>
          <p:nvPr/>
        </p:nvCxnSpPr>
        <p:spPr>
          <a:xfrm flipV="1">
            <a:off x="8153400" y="818495"/>
            <a:ext cx="1219200" cy="53405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695658A-B2B8-491F-4CDB-E69577485169}"/>
              </a:ext>
            </a:extLst>
          </p:cNvPr>
          <p:cNvCxnSpPr>
            <a:cxnSpLocks/>
          </p:cNvCxnSpPr>
          <p:nvPr/>
        </p:nvCxnSpPr>
        <p:spPr>
          <a:xfrm flipH="1">
            <a:off x="8086725" y="2771254"/>
            <a:ext cx="76200" cy="539095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8C66A0D8-3F7D-34E2-7480-B0660C33C38B}"/>
              </a:ext>
            </a:extLst>
          </p:cNvPr>
          <p:cNvSpPr/>
          <p:nvPr/>
        </p:nvSpPr>
        <p:spPr>
          <a:xfrm>
            <a:off x="9372600" y="684848"/>
            <a:ext cx="876300" cy="3057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Neurone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CC1D45A-0E16-28A8-3B57-016C0A6181C7}"/>
              </a:ext>
            </a:extLst>
          </p:cNvPr>
          <p:cNvSpPr/>
          <p:nvPr/>
        </p:nvSpPr>
        <p:spPr>
          <a:xfrm>
            <a:off x="10977563" y="3246901"/>
            <a:ext cx="895350" cy="3770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Tessuto muscolare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12055ED-ECF9-5B29-BB3A-22A2FAB86E50}"/>
              </a:ext>
            </a:extLst>
          </p:cNvPr>
          <p:cNvSpPr/>
          <p:nvPr/>
        </p:nvSpPr>
        <p:spPr>
          <a:xfrm>
            <a:off x="7591425" y="3310349"/>
            <a:ext cx="895350" cy="2715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Assione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47E55890-D23D-5F2F-AEE6-0D1C3F15E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984" y="5173855"/>
            <a:ext cx="2005171" cy="1423790"/>
          </a:xfrm>
          <a:prstGeom prst="rect">
            <a:avLst/>
          </a:prstGeom>
        </p:spPr>
      </p:pic>
      <p:sp>
        <p:nvSpPr>
          <p:cNvPr id="24" name="Fumetto: rettangolo 23">
            <a:extLst>
              <a:ext uri="{FF2B5EF4-FFF2-40B4-BE49-F238E27FC236}">
                <a16:creationId xmlns:a16="http://schemas.microsoft.com/office/drawing/2014/main" id="{458DFB97-423E-583E-4847-6FF173625B0F}"/>
              </a:ext>
            </a:extLst>
          </p:cNvPr>
          <p:cNvSpPr/>
          <p:nvPr/>
        </p:nvSpPr>
        <p:spPr>
          <a:xfrm>
            <a:off x="7101998" y="4296692"/>
            <a:ext cx="4541204" cy="1754326"/>
          </a:xfrm>
          <a:prstGeom prst="wedgeRectCallout">
            <a:avLst>
              <a:gd name="adj1" fmla="val -72010"/>
              <a:gd name="adj2" fmla="val 50012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800" b="0" i="0" dirty="0">
                <a:solidFill>
                  <a:schemeClr val="bg2">
                    <a:lumMod val="10000"/>
                  </a:schemeClr>
                </a:solidFill>
                <a:effectLst/>
                <a:latin typeface="Urbanist"/>
              </a:rPr>
              <a:t>I neuroni sono cellule perenni e non possono moltiplicarsi. </a:t>
            </a:r>
          </a:p>
          <a:p>
            <a:r>
              <a:rPr lang="it-IT" sz="1800" b="0" i="0" dirty="0">
                <a:solidFill>
                  <a:schemeClr val="bg2">
                    <a:lumMod val="10000"/>
                  </a:schemeClr>
                </a:solidFill>
                <a:effectLst/>
                <a:latin typeface="Urbanist"/>
              </a:rPr>
              <a:t>Per questo se uno subisce un danno al sistema nervoso, significa che ha subito un danno permanente.</a:t>
            </a:r>
            <a:endParaRPr lang="it-IT" sz="18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7136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700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Urbanist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GROTTOLA VINCENZO</dc:creator>
  <cp:lastModifiedBy>GROTTOLA VINCENZO</cp:lastModifiedBy>
  <cp:revision>1</cp:revision>
  <dcterms:created xsi:type="dcterms:W3CDTF">2024-12-19T18:12:46Z</dcterms:created>
  <dcterms:modified xsi:type="dcterms:W3CDTF">2024-12-19T20:07:56Z</dcterms:modified>
</cp:coreProperties>
</file>