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65" r:id="rId4"/>
    <p:sldId id="266" r:id="rId5"/>
    <p:sldId id="263" r:id="rId6"/>
    <p:sldId id="26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E1A18-D1FA-4FFF-95C3-5BDF928CA4BD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08176-8CBE-4D93-BA69-668503399E2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6361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F73B7-B683-4624-82D9-C0B5795938C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463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5A5F9-1579-BDDE-950C-906E4802E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2980E3-04D0-12F3-9ED1-7EADDA53F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2A41BA-4B37-D0D7-821C-70C3B212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D24-4AD9-470B-A562-AEDF407BF23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E33DAD-8389-5963-5AA1-56E6323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70F421-B243-44F6-5713-55DC2C6C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DF27-EC91-43DE-83AD-776375B2D2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80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6E416-B2C8-93B2-33AB-618D1EFB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5852BFF-7FF3-4C83-0763-E55D4D402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B41031-38F5-114C-6E04-A0701728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D24-4AD9-470B-A562-AEDF407BF23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239FF9-F3BD-4911-F4BB-620C1251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558B83-DF2A-B268-7113-C07F01C0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DF27-EC91-43DE-83AD-776375B2D2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762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6ED192D-D57B-5222-7834-9F0242ED9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301415-A974-430A-7064-5783AF208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7EB952-2F94-F98C-BA58-1E3D2399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D24-4AD9-470B-A562-AEDF407BF23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DAD000-F31E-F583-C8BA-3056C605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785AF5-4F78-700B-208A-764186EE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DF27-EC91-43DE-83AD-776375B2D2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75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7BA43D-FCAF-C97E-DEE7-124EE09D8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346E28-2BA8-247D-D701-24E71A1E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7CE592-44C5-8EDF-C415-139825FB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D24-4AD9-470B-A562-AEDF407BF23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8EA517-FE70-4052-D27A-B6DE3B77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4F8068-5A5F-6696-F6D6-01554CC5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DF27-EC91-43DE-83AD-776375B2D2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214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A8F4A-5784-0FF8-40E5-78BBCDEA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BA243D-067F-4D89-E64D-7BCD31A14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269022-B296-7B9F-96B5-B92215E1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D24-4AD9-470B-A562-AEDF407BF23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971794-B48D-6EE4-E36B-2624E4A1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8F15DA-B9C6-372C-BA17-E80F50D6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DF27-EC91-43DE-83AD-776375B2D2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94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3E271D-F26F-2D6F-7ED5-A4B4BD1E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F5AC68-8DBE-6735-E284-63B601EED0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6B6D07-FBFE-3EF7-72E0-EE12E7FB3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1ACB51-AA01-90F1-63B2-010C79D0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D24-4AD9-470B-A562-AEDF407BF23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BFC8C8-74D5-D076-ADAF-B496EEFE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C5818C-5A5C-BA24-D36C-8967D8F9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DF27-EC91-43DE-83AD-776375B2D2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18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220B06-1E0C-CFCF-A421-27F6D318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8B549B-44D6-4185-7438-265418F98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9EA422-EDBC-6FBA-FBB6-3428B3E2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29B7E5-B05A-586D-07E6-1808D8F0F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FF13B8-0A25-D5A5-E329-01FE1209F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81A138-EED1-948E-7383-5833E8A0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D24-4AD9-470B-A562-AEDF407BF23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28A7C38-BA63-F782-7EB9-B5934450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A3B5FC-766C-E5CE-8101-9A5FBBDF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DF27-EC91-43DE-83AD-776375B2D2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7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2581EC-1BEC-166B-D362-FBEF1F33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5528D1F-4271-B7C8-1918-CAA1F587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D24-4AD9-470B-A562-AEDF407BF23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E757ABB-54F9-D4CA-A736-09DCD600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29E95E-90DA-5C73-72B1-5EDDE945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DF27-EC91-43DE-83AD-776375B2D2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860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380A52-54BE-3835-4A14-B4C77EB5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D24-4AD9-470B-A562-AEDF407BF23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9E7D62-0485-F8E3-590E-811AA81D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5A12CA-E43D-8747-6AD2-AE4FC6CB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DF27-EC91-43DE-83AD-776375B2D2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016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953815-D31D-3EBB-1B22-6D42A285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079579-F409-2290-83EF-A39D311B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89A496-A54C-2D72-60C3-072E9298A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6F0593-046A-141B-6033-B17E53C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D24-4AD9-470B-A562-AEDF407BF23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2B9051-9BB4-0E54-8B1D-A03FE79B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495FF3-D946-FFAD-2BB9-0FD07ECB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DF27-EC91-43DE-83AD-776375B2D2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20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E88BB-3762-057B-28D2-BD737EDF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795B4BD-51C1-9454-0F36-34916230F9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22E430-3A2A-05EB-A718-1FC769769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649ACE-D303-5B94-CFF4-BC344C8B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82D24-4AD9-470B-A562-AEDF407BF23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BBC585-DBE3-3116-1C4F-F8F1C551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6C0FD9-7AE4-7D23-5A45-F50288A7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7DF27-EC91-43DE-83AD-776375B2D2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03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00000"/>
            </a:gs>
            <a:gs pos="23000">
              <a:srgbClr val="A32E3F"/>
            </a:gs>
            <a:gs pos="69000">
              <a:srgbClr val="FBD8C0"/>
            </a:gs>
            <a:gs pos="97000">
              <a:srgbClr val="A5898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DD0575-4939-1310-4221-59627FD5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78A491-202C-1182-5E9F-11815C4A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2E5D98-1215-8350-DCE0-F350F13FA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82D24-4AD9-470B-A562-AEDF407BF239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878646-3914-A239-8010-9FA5F933B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18618B-3CDF-2D1F-9AD9-C3B53DF65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DF27-EC91-43DE-83AD-776375B2D2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39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797FB385-76A3-FBF8-FE01-CE9CE41D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4B76B61-FBBD-B514-10A2-67FA0581D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5862" y="0"/>
            <a:ext cx="4096138" cy="1045029"/>
          </a:xfrm>
        </p:spPr>
        <p:txBody>
          <a:bodyPr>
            <a:normAutofit fontScale="90000"/>
          </a:bodyPr>
          <a:lstStyle/>
          <a:p>
            <a:r>
              <a:rPr lang="it-IT" sz="3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Sistema Cardiocircolatorio</a:t>
            </a:r>
          </a:p>
        </p:txBody>
      </p:sp>
    </p:spTree>
    <p:extLst>
      <p:ext uri="{BB962C8B-B14F-4D97-AF65-F5344CB8AC3E}">
        <p14:creationId xmlns:p14="http://schemas.microsoft.com/office/powerpoint/2010/main" val="137576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6E6923C-9EC3-90F7-91F8-78C254F31B47}"/>
              </a:ext>
            </a:extLst>
          </p:cNvPr>
          <p:cNvSpPr txBox="1"/>
          <p:nvPr/>
        </p:nvSpPr>
        <p:spPr>
          <a:xfrm>
            <a:off x="130629" y="101004"/>
            <a:ext cx="11747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funzionare ogni macchina, e quindi anche l’uomo, ha bisogno di carburante da cui riceve energia e ha bisogno di eliminare le sostanze di scarto. </a:t>
            </a:r>
          </a:p>
          <a:p>
            <a:r>
              <a:rPr lang="it-IT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Ovviamente anche </a:t>
            </a:r>
            <a:r>
              <a:rPr lang="it-IT" b="0" i="0" u="sng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tutte le cellule </a:t>
            </a:r>
            <a:r>
              <a:rPr lang="it-IT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 nostro organismo hanno bisogno di sostanze nutritive ed ossigeno e devono eliminare le sostanze di rifiuto. Tutto ciò è svolto dall’</a:t>
            </a:r>
            <a:r>
              <a:rPr lang="it-IT" b="1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apparato circolatorio</a:t>
            </a:r>
            <a:r>
              <a:rPr lang="it-IT" b="0" i="0" dirty="0">
                <a:solidFill>
                  <a:schemeClr val="tx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5FC3A4F-2135-55E4-01AE-3C012C5FCCBB}"/>
              </a:ext>
            </a:extLst>
          </p:cNvPr>
          <p:cNvSpPr txBox="1"/>
          <p:nvPr/>
        </p:nvSpPr>
        <p:spPr>
          <a:xfrm>
            <a:off x="506396" y="1670665"/>
            <a:ext cx="4249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L’apparato cardiocircolatorio è formato da: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4CA2C4-379D-1C5B-7D37-9C7FB09664C0}"/>
              </a:ext>
            </a:extLst>
          </p:cNvPr>
          <p:cNvSpPr txBox="1"/>
          <p:nvPr/>
        </p:nvSpPr>
        <p:spPr>
          <a:xfrm>
            <a:off x="2146041" y="4238044"/>
            <a:ext cx="1418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solidFill>
                  <a:srgbClr val="333333"/>
                </a:solidFill>
                <a:effectLst/>
                <a:latin typeface="Urbanist"/>
              </a:rPr>
              <a:t>Il Sangue</a:t>
            </a:r>
            <a:endParaRPr lang="it-IT" b="1" dirty="0">
              <a:solidFill>
                <a:srgbClr val="333333"/>
              </a:solidFill>
              <a:latin typeface="Urbanis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E98823-A510-E678-4C30-D4D7A1F8AFE7}"/>
              </a:ext>
            </a:extLst>
          </p:cNvPr>
          <p:cNvSpPr txBox="1"/>
          <p:nvPr/>
        </p:nvSpPr>
        <p:spPr>
          <a:xfrm>
            <a:off x="6904654" y="4536624"/>
            <a:ext cx="250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solidFill>
                  <a:srgbClr val="333333"/>
                </a:solidFill>
                <a:effectLst/>
                <a:latin typeface="Urbanist"/>
              </a:rPr>
              <a:t>I Vasi Sanguigni</a:t>
            </a:r>
            <a:endParaRPr lang="it-IT" dirty="0">
              <a:solidFill>
                <a:srgbClr val="333333"/>
              </a:solidFill>
              <a:latin typeface="Urbanis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4F29CF7-B3EF-9640-7DFE-63C96EE01E9C}"/>
              </a:ext>
            </a:extLst>
          </p:cNvPr>
          <p:cNvSpPr txBox="1"/>
          <p:nvPr/>
        </p:nvSpPr>
        <p:spPr>
          <a:xfrm>
            <a:off x="9293289" y="2625108"/>
            <a:ext cx="1271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solidFill>
                  <a:srgbClr val="333333"/>
                </a:solidFill>
                <a:effectLst/>
                <a:latin typeface="Urbanist"/>
              </a:rPr>
              <a:t>Il Cuore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65FBD8D-350C-0E5D-B839-75F5D55697F4}"/>
              </a:ext>
            </a:extLst>
          </p:cNvPr>
          <p:cNvCxnSpPr/>
          <p:nvPr/>
        </p:nvCxnSpPr>
        <p:spPr>
          <a:xfrm flipH="1">
            <a:off x="3023118" y="2039997"/>
            <a:ext cx="1644907" cy="21980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51CF73E-1043-8FD5-FCBF-C54755290EA4}"/>
              </a:ext>
            </a:extLst>
          </p:cNvPr>
          <p:cNvCxnSpPr>
            <a:endCxn id="6" idx="0"/>
          </p:cNvCxnSpPr>
          <p:nvPr/>
        </p:nvCxnSpPr>
        <p:spPr>
          <a:xfrm>
            <a:off x="4668025" y="2039997"/>
            <a:ext cx="3491596" cy="24966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14C908A-47EA-866B-9C80-24362DAEFAB6}"/>
              </a:ext>
            </a:extLst>
          </p:cNvPr>
          <p:cNvCxnSpPr/>
          <p:nvPr/>
        </p:nvCxnSpPr>
        <p:spPr>
          <a:xfrm>
            <a:off x="4668025" y="2039997"/>
            <a:ext cx="4746563" cy="6752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magine 21">
            <a:extLst>
              <a:ext uri="{FF2B5EF4-FFF2-40B4-BE49-F238E27FC236}">
                <a16:creationId xmlns:a16="http://schemas.microsoft.com/office/drawing/2014/main" id="{8D82D9D5-19C3-777C-144E-7605D0C9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63072">
            <a:off x="8809387" y="5154190"/>
            <a:ext cx="1458953" cy="911845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DA266B61-A2D4-CBF8-EC9E-9735BB2C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508" y="2531472"/>
            <a:ext cx="1513675" cy="1513675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572B21EA-56AD-63B8-5367-B6613DD85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9989312">
            <a:off x="600645" y="4034025"/>
            <a:ext cx="1932726" cy="19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7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F0DD1C-C685-D14B-F7C6-9973C79BA667}"/>
              </a:ext>
            </a:extLst>
          </p:cNvPr>
          <p:cNvSpPr txBox="1"/>
          <p:nvPr/>
        </p:nvSpPr>
        <p:spPr>
          <a:xfrm>
            <a:off x="244826" y="205273"/>
            <a:ext cx="2677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solidFill>
                  <a:srgbClr val="333333"/>
                </a:solidFill>
                <a:effectLst/>
                <a:latin typeface="Urbanist"/>
              </a:rPr>
              <a:t>Il Sangue</a:t>
            </a:r>
            <a:endParaRPr lang="it-IT" b="1" dirty="0">
              <a:solidFill>
                <a:srgbClr val="333333"/>
              </a:solidFill>
              <a:latin typeface="Urbanis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1E6288-07D7-4121-AB1B-7D33ADD30ACB}"/>
              </a:ext>
            </a:extLst>
          </p:cNvPr>
          <p:cNvSpPr txBox="1"/>
          <p:nvPr/>
        </p:nvSpPr>
        <p:spPr>
          <a:xfrm>
            <a:off x="244826" y="574605"/>
            <a:ext cx="6547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Il </a:t>
            </a:r>
            <a:r>
              <a:rPr lang="it-IT" b="1" i="0" dirty="0">
                <a:solidFill>
                  <a:srgbClr val="333333"/>
                </a:solidFill>
                <a:effectLst/>
                <a:latin typeface="Urbanist"/>
              </a:rPr>
              <a:t>sangue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è un tessuto connettivo liquido che circola nel nostro corpo attraverso i vasi sanguigni. </a:t>
            </a:r>
          </a:p>
          <a:p>
            <a:r>
              <a:rPr lang="it-IT" dirty="0">
                <a:solidFill>
                  <a:srgbClr val="333333"/>
                </a:solidFill>
                <a:latin typeface="Urbanist"/>
              </a:rPr>
              <a:t>E’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 formato per il circa 55% da una parte liquida chiamata </a:t>
            </a:r>
            <a:r>
              <a:rPr lang="it-IT" b="1" i="0" dirty="0">
                <a:solidFill>
                  <a:srgbClr val="333333"/>
                </a:solidFill>
                <a:effectLst/>
                <a:latin typeface="Urbanist"/>
              </a:rPr>
              <a:t>plasma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(liquido giallo paglierino formato soprattutto da acqua</a:t>
            </a:r>
            <a:r>
              <a:rPr lang="it-IT" dirty="0">
                <a:solidFill>
                  <a:srgbClr val="333333"/>
                </a:solidFill>
                <a:latin typeface="Urbanist"/>
              </a:rPr>
              <a:t> e sostanze nutritive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) e per il restante 45% da una parte corpuscolata formata dai </a:t>
            </a:r>
            <a:r>
              <a:rPr lang="it-IT" b="1" i="0" dirty="0">
                <a:solidFill>
                  <a:srgbClr val="FF0000"/>
                </a:solidFill>
                <a:effectLst/>
                <a:latin typeface="Urbanist"/>
              </a:rPr>
              <a:t>globuli rossi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, 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globuli bianch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i e le </a:t>
            </a:r>
            <a:r>
              <a:rPr lang="it-IT" b="1" i="0" dirty="0">
                <a:solidFill>
                  <a:srgbClr val="FF00FF"/>
                </a:solidFill>
                <a:effectLst/>
                <a:latin typeface="Urbanist"/>
              </a:rPr>
              <a:t>piastrine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.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AD4687-5CD8-F5C7-E05A-00C836FE301C}"/>
              </a:ext>
            </a:extLst>
          </p:cNvPr>
          <p:cNvSpPr txBox="1"/>
          <p:nvPr/>
        </p:nvSpPr>
        <p:spPr>
          <a:xfrm>
            <a:off x="244826" y="4755014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La funzioni principali del sangue sono: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distribuzione di nutrienti e di ossigeno alle cellule;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prelievo di sostanze non più utili all’organismo e trasporto agli organi deputati alla loro eliminazione;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trasporto di sostanze importanti, come gli ormoni, gli anticorpi ed altre sostanze.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D3AD810-E070-F704-B89E-ED5B52A3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334" y="1334509"/>
            <a:ext cx="4252796" cy="295957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E046C4A-267A-A00E-6C41-759EFD06103C}"/>
              </a:ext>
            </a:extLst>
          </p:cNvPr>
          <p:cNvSpPr txBox="1"/>
          <p:nvPr/>
        </p:nvSpPr>
        <p:spPr>
          <a:xfrm>
            <a:off x="7134358" y="3770867"/>
            <a:ext cx="720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rgbClr val="333333"/>
                </a:solidFill>
                <a:effectLst/>
                <a:latin typeface="Urbanist"/>
              </a:rPr>
              <a:t>Globuli Bianchi</a:t>
            </a:r>
            <a:endParaRPr lang="it-IT" sz="14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8C60042-9142-057D-554A-7268B945F710}"/>
              </a:ext>
            </a:extLst>
          </p:cNvPr>
          <p:cNvSpPr txBox="1"/>
          <p:nvPr/>
        </p:nvSpPr>
        <p:spPr>
          <a:xfrm>
            <a:off x="8068191" y="3759165"/>
            <a:ext cx="8785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rgbClr val="333333"/>
                </a:solidFill>
                <a:effectLst/>
                <a:latin typeface="Urbanist"/>
              </a:rPr>
              <a:t>Piastrine</a:t>
            </a:r>
            <a:endParaRPr lang="it-IT" sz="14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0AC53D3-43C5-64D0-1DC4-19B5262D6344}"/>
              </a:ext>
            </a:extLst>
          </p:cNvPr>
          <p:cNvSpPr txBox="1"/>
          <p:nvPr/>
        </p:nvSpPr>
        <p:spPr>
          <a:xfrm>
            <a:off x="9160416" y="3770867"/>
            <a:ext cx="720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rgbClr val="333333"/>
                </a:solidFill>
                <a:effectLst/>
                <a:latin typeface="Urbanist"/>
              </a:rPr>
              <a:t>Globuli Rossi</a:t>
            </a:r>
            <a:endParaRPr lang="it-IT" sz="1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0BEC13-3C01-3E0D-4018-823F91FAF9A5}"/>
              </a:ext>
            </a:extLst>
          </p:cNvPr>
          <p:cNvSpPr txBox="1"/>
          <p:nvPr/>
        </p:nvSpPr>
        <p:spPr>
          <a:xfrm>
            <a:off x="10751691" y="2102986"/>
            <a:ext cx="9332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solidFill>
                  <a:srgbClr val="333333"/>
                </a:solidFill>
                <a:effectLst/>
                <a:latin typeface="Urbanist"/>
              </a:rPr>
              <a:t>Plasma 55%</a:t>
            </a:r>
            <a:endParaRPr lang="it-IT" sz="11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EE6CEDD-BBC3-9D8C-0360-BE8E057DDC71}"/>
              </a:ext>
            </a:extLst>
          </p:cNvPr>
          <p:cNvSpPr txBox="1"/>
          <p:nvPr/>
        </p:nvSpPr>
        <p:spPr>
          <a:xfrm>
            <a:off x="10751691" y="3563859"/>
            <a:ext cx="12156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solidFill>
                  <a:srgbClr val="333333"/>
                </a:solidFill>
                <a:effectLst/>
                <a:latin typeface="Urbanist"/>
              </a:rPr>
              <a:t>Globuli Rossi 55%</a:t>
            </a:r>
            <a:endParaRPr lang="it-IT" sz="11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94217B-7A3D-24CA-73FD-42B7F3989CB4}"/>
              </a:ext>
            </a:extLst>
          </p:cNvPr>
          <p:cNvSpPr txBox="1"/>
          <p:nvPr/>
        </p:nvSpPr>
        <p:spPr>
          <a:xfrm>
            <a:off x="10751691" y="2879797"/>
            <a:ext cx="13780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0" i="0" dirty="0">
                <a:solidFill>
                  <a:srgbClr val="333333"/>
                </a:solidFill>
                <a:effectLst/>
                <a:latin typeface="Urbanist"/>
              </a:rPr>
              <a:t>Globuli Bianchi e Piastrine &lt;1%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23092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537E4B6-445C-ACE6-4039-45DD858265D0}"/>
              </a:ext>
            </a:extLst>
          </p:cNvPr>
          <p:cNvSpPr txBox="1"/>
          <p:nvPr/>
        </p:nvSpPr>
        <p:spPr>
          <a:xfrm>
            <a:off x="0" y="106511"/>
            <a:ext cx="229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400" b="1" i="0" dirty="0">
                <a:solidFill>
                  <a:srgbClr val="333333"/>
                </a:solidFill>
                <a:effectLst/>
                <a:latin typeface="Urbanist"/>
              </a:rPr>
              <a:t>I Vasi Sanguigni</a:t>
            </a:r>
            <a:endParaRPr lang="it-IT" sz="2400" b="1" dirty="0">
              <a:solidFill>
                <a:srgbClr val="333333"/>
              </a:solidFill>
              <a:latin typeface="Urbanist"/>
            </a:endParaRPr>
          </a:p>
          <a:p>
            <a:pPr algn="ctr"/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840160-D571-FB38-2CBB-8BA3F2D0285E}"/>
              </a:ext>
            </a:extLst>
          </p:cNvPr>
          <p:cNvSpPr txBox="1"/>
          <p:nvPr/>
        </p:nvSpPr>
        <p:spPr>
          <a:xfrm>
            <a:off x="0" y="9745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Il sistema vascolare è l’insieme di conduttori, o vasi, in cui circola il sangue: in esso si distinguono tre tipi di vasi sanguigni e cioè </a:t>
            </a:r>
            <a:r>
              <a:rPr lang="it-IT" b="1" i="0" dirty="0">
                <a:solidFill>
                  <a:srgbClr val="FF0000"/>
                </a:solidFill>
                <a:effectLst/>
                <a:latin typeface="Urbanist"/>
              </a:rPr>
              <a:t>le arterie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, 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le vene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e</a:t>
            </a:r>
            <a:r>
              <a:rPr lang="it-IT" b="1" i="0" dirty="0">
                <a:solidFill>
                  <a:srgbClr val="800080"/>
                </a:solidFill>
                <a:effectLst/>
                <a:latin typeface="Urbanist"/>
              </a:rPr>
              <a:t> i capillari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.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779CCA-269C-BE09-5AF3-2C3CC0B77F4A}"/>
              </a:ext>
            </a:extLst>
          </p:cNvPr>
          <p:cNvSpPr txBox="1"/>
          <p:nvPr/>
        </p:nvSpPr>
        <p:spPr>
          <a:xfrm>
            <a:off x="7499928" y="4809229"/>
            <a:ext cx="42117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0" i="0" dirty="0">
                <a:solidFill>
                  <a:srgbClr val="800080"/>
                </a:solidFill>
                <a:effectLst/>
                <a:latin typeface="Urbanist"/>
              </a:rPr>
              <a:t>I capillari</a:t>
            </a:r>
            <a:endParaRPr lang="it-IT" sz="1600" b="0" i="0" dirty="0">
              <a:solidFill>
                <a:srgbClr val="555555"/>
              </a:solidFill>
              <a:effectLst/>
              <a:latin typeface="Urbanist"/>
            </a:endParaRPr>
          </a:p>
          <a:p>
            <a:pPr algn="l"/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I capillari </a:t>
            </a:r>
            <a:r>
              <a:rPr lang="it-IT" sz="1600" dirty="0">
                <a:solidFill>
                  <a:srgbClr val="333333"/>
                </a:solidFill>
                <a:latin typeface="Urbanist"/>
              </a:rPr>
              <a:t>hanno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 pareti sottilissime e sono l’ultima ramificazione delle arterie o delle vene, che vengono a contatto tra loro nei tessuti.</a:t>
            </a:r>
          </a:p>
          <a:p>
            <a:pPr algn="l"/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All’interno dei capillari si verificano gli scambi tra sangue e cellule.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86E781B-8ED5-CFE9-484B-AC10B4A60087}"/>
              </a:ext>
            </a:extLst>
          </p:cNvPr>
          <p:cNvSpPr txBox="1"/>
          <p:nvPr/>
        </p:nvSpPr>
        <p:spPr>
          <a:xfrm>
            <a:off x="1893455" y="4563007"/>
            <a:ext cx="437341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0" i="0" dirty="0">
                <a:solidFill>
                  <a:srgbClr val="0000FF"/>
                </a:solidFill>
                <a:effectLst/>
                <a:latin typeface="Urbanist"/>
              </a:rPr>
              <a:t>Le vene</a:t>
            </a:r>
            <a:endParaRPr lang="it-IT" sz="1600" b="0" i="0" dirty="0">
              <a:solidFill>
                <a:srgbClr val="555555"/>
              </a:solidFill>
              <a:effectLst/>
              <a:latin typeface="Urbanist"/>
            </a:endParaRPr>
          </a:p>
          <a:p>
            <a:pPr algn="l"/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Le vene entrano nel cuore e trasportano il sangue con poco ossigeno proveniente dalla periferia del corpo</a:t>
            </a:r>
            <a:r>
              <a:rPr lang="it-IT" sz="1600" dirty="0">
                <a:solidFill>
                  <a:srgbClr val="333333"/>
                </a:solidFill>
                <a:latin typeface="Urbanist"/>
              </a:rPr>
              <a:t>.</a:t>
            </a:r>
          </a:p>
          <a:p>
            <a:pPr algn="l"/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Hanno pareti più sottili delle arterie e sono dotate di valvole (a nido di rondine) che impediscono il reflusso del sangue.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A321874-ED06-B015-84DB-D1B4A6CFFB88}"/>
              </a:ext>
            </a:extLst>
          </p:cNvPr>
          <p:cNvSpPr txBox="1"/>
          <p:nvPr/>
        </p:nvSpPr>
        <p:spPr>
          <a:xfrm>
            <a:off x="129310" y="2198829"/>
            <a:ext cx="449810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600" b="0" i="0" dirty="0">
                <a:solidFill>
                  <a:srgbClr val="FF0000"/>
                </a:solidFill>
                <a:effectLst/>
                <a:latin typeface="Urbanist"/>
              </a:rPr>
              <a:t>Le arterie</a:t>
            </a:r>
            <a:endParaRPr lang="it-IT" sz="1600" b="0" i="0" dirty="0">
              <a:solidFill>
                <a:srgbClr val="555555"/>
              </a:solidFill>
              <a:effectLst/>
              <a:latin typeface="Urbanist"/>
            </a:endParaRPr>
          </a:p>
          <a:p>
            <a:pPr algn="l"/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Le arterie sono i vasi che escono dal cuore e trasportano il sangue ricco di ossigeno verso la periferia del corpo.</a:t>
            </a:r>
          </a:p>
          <a:p>
            <a:pPr algn="l"/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Le pareti delle arterie devono essere robuste ed elastiche perché devono resistere alla forte pressione esercitata dal sangue al passaggio in esse.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CC8B75-9A66-98CD-1D40-B01FB8F57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963" y="475843"/>
            <a:ext cx="2800927" cy="39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6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235F11-D46A-A89F-AD0A-25BE22F80159}"/>
              </a:ext>
            </a:extLst>
          </p:cNvPr>
          <p:cNvSpPr txBox="1"/>
          <p:nvPr/>
        </p:nvSpPr>
        <p:spPr>
          <a:xfrm>
            <a:off x="0" y="160281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solidFill>
                  <a:srgbClr val="333333"/>
                </a:solidFill>
                <a:effectLst/>
                <a:latin typeface="Urbanist"/>
              </a:rPr>
              <a:t>Il Cuore</a:t>
            </a:r>
          </a:p>
          <a:p>
            <a:pPr algn="ctr"/>
            <a:r>
              <a:rPr lang="it-IT" dirty="0">
                <a:solidFill>
                  <a:srgbClr val="333333"/>
                </a:solidFill>
                <a:latin typeface="Urbanist"/>
              </a:rPr>
              <a:t>O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rgano fondamentale che fa circolare il sangue nei vasi. Esso scorre in due direzioni diverse e cioè dal cuore alla periferia nelle arterie e dal cuore alla periferia nelle vene.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60D0BA-4EC0-0DCC-85B4-09E7B480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85" y="643813"/>
            <a:ext cx="4473400" cy="428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5B1676-CC83-4A9F-676B-15FFAE00E37C}"/>
              </a:ext>
            </a:extLst>
          </p:cNvPr>
          <p:cNvSpPr txBox="1"/>
          <p:nvPr/>
        </p:nvSpPr>
        <p:spPr>
          <a:xfrm>
            <a:off x="230934" y="1931636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Il cuore è diviso in due parti, destra e sinistra che non possono comunicare fra loro. A destra passa solo sangue ricco di </a:t>
            </a:r>
            <a:r>
              <a:rPr lang="it-IT" b="0" i="0">
                <a:solidFill>
                  <a:srgbClr val="333333"/>
                </a:solidFill>
                <a:effectLst/>
                <a:latin typeface="Urbanist"/>
              </a:rPr>
              <a:t>anidride carbonica;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18B37C3-E68A-25E1-D24B-51FFF86DE260}"/>
              </a:ext>
            </a:extLst>
          </p:cNvPr>
          <p:cNvSpPr txBox="1"/>
          <p:nvPr/>
        </p:nvSpPr>
        <p:spPr>
          <a:xfrm>
            <a:off x="333570" y="3291875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Il cuore dopo che ha ricevuto il </a:t>
            </a:r>
            <a:r>
              <a:rPr lang="it-IT" b="0" i="0" u="sng" dirty="0">
                <a:solidFill>
                  <a:srgbClr val="333333"/>
                </a:solidFill>
                <a:effectLst/>
                <a:latin typeface="Urbanist"/>
              </a:rPr>
              <a:t>sangue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 da tutto il corpo, per poter spingere il sangue nelle arterie, si deve contrarre continuamente in modo ritmico, senza il bisogno di essere stimolato dalla nostra volontà.</a:t>
            </a:r>
          </a:p>
          <a:p>
            <a:pPr algn="l"/>
            <a:r>
              <a:rPr lang="it-IT" b="1" i="0" dirty="0">
                <a:solidFill>
                  <a:srgbClr val="FF0000"/>
                </a:solidFill>
                <a:effectLst/>
                <a:latin typeface="Urbanist"/>
              </a:rPr>
              <a:t> </a:t>
            </a:r>
            <a:r>
              <a:rPr lang="it-IT" b="1" i="0" dirty="0">
                <a:solidFill>
                  <a:srgbClr val="282828"/>
                </a:solidFill>
                <a:effectLst/>
                <a:latin typeface="Urbanist"/>
              </a:rPr>
              <a:t> </a:t>
            </a:r>
            <a:endParaRPr lang="it-IT" b="0" i="0" dirty="0">
              <a:solidFill>
                <a:srgbClr val="555555"/>
              </a:solidFill>
              <a:effectLst/>
              <a:latin typeface="Urbanist"/>
            </a:endParaRPr>
          </a:p>
          <a:p>
            <a:pPr algn="l"/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Questo processo si chiama 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ciclo cardiaco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e consiste di due fasi e da una brevissima pausa. </a:t>
            </a:r>
          </a:p>
          <a:p>
            <a:pPr algn="l"/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Le due fasi si chiamano 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diastole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(dilatazione) e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 sistole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(contrazione).</a:t>
            </a:r>
          </a:p>
        </p:txBody>
      </p:sp>
    </p:spTree>
    <p:extLst>
      <p:ext uri="{BB962C8B-B14F-4D97-AF65-F5344CB8AC3E}">
        <p14:creationId xmlns:p14="http://schemas.microsoft.com/office/powerpoint/2010/main" val="2326456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D35B34D-3156-AE1A-17BC-691A3E52F8FC}"/>
              </a:ext>
            </a:extLst>
          </p:cNvPr>
          <p:cNvSpPr txBox="1"/>
          <p:nvPr/>
        </p:nvSpPr>
        <p:spPr>
          <a:xfrm>
            <a:off x="790307" y="3847332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Ciascuna metà a sua volta è divisa in due parti: una superiore, detta</a:t>
            </a:r>
            <a:r>
              <a:rPr lang="it-IT" b="1" i="0" dirty="0">
                <a:solidFill>
                  <a:srgbClr val="FF0000"/>
                </a:solidFill>
                <a:effectLst/>
                <a:latin typeface="Urbanist"/>
              </a:rPr>
              <a:t> atrio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e una inferiore, detta </a:t>
            </a:r>
            <a:r>
              <a:rPr lang="it-IT" b="1" i="0" dirty="0">
                <a:solidFill>
                  <a:srgbClr val="FF0000"/>
                </a:solidFill>
                <a:effectLst/>
                <a:latin typeface="Urbanist"/>
              </a:rPr>
              <a:t>ventricolo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. La parte superiore comunica con quella inferiore attraverso delle valvole che permettono al sangue di andare solo dall’atrio al ventricolo e non viceversa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199ECEF-8B9B-37B5-3333-C7AFEDF20B81}"/>
              </a:ext>
            </a:extLst>
          </p:cNvPr>
          <p:cNvSpPr txBox="1"/>
          <p:nvPr/>
        </p:nvSpPr>
        <p:spPr>
          <a:xfrm>
            <a:off x="790307" y="1020156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A destra passa solo sangue ricco di anidride carbonica,</a:t>
            </a:r>
            <a:r>
              <a:rPr lang="it-IT" dirty="0">
                <a:solidFill>
                  <a:srgbClr val="333333"/>
                </a:solidFill>
                <a:latin typeface="Urbanist"/>
              </a:rPr>
              <a:t> </a:t>
            </a:r>
          </a:p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riceve dalle </a:t>
            </a:r>
            <a:r>
              <a:rPr lang="it-IT" b="1" i="0" dirty="0">
                <a:solidFill>
                  <a:srgbClr val="FF0000"/>
                </a:solidFill>
                <a:effectLst/>
                <a:latin typeface="Urbanist"/>
              </a:rPr>
              <a:t>vene cave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il sangue povero di ossigeno che dovrà andare ad ossigenarsi nei polmoni,</a:t>
            </a:r>
          </a:p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a sinistra solo sangue ricco di ossigeno, che proviene dai polmoni attraverso le</a:t>
            </a:r>
            <a:r>
              <a:rPr lang="it-IT" b="1" i="0" dirty="0">
                <a:solidFill>
                  <a:srgbClr val="FF0000"/>
                </a:solidFill>
                <a:effectLst/>
                <a:latin typeface="Urbanist"/>
              </a:rPr>
              <a:t> vene polmonari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e verrà distribuito a tutte le cellule.</a:t>
            </a:r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6E01ED-0EE0-97FD-E115-40AD47C71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57" y="905070"/>
            <a:ext cx="4473400" cy="428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379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607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Urbanist</vt:lpstr>
      <vt:lpstr>Tema di Office</vt:lpstr>
      <vt:lpstr>Il Sistema Cardiocircolatorio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GROTTOLA VINCENZO</dc:creator>
  <cp:lastModifiedBy>GROTTOLA VINCENZO</cp:lastModifiedBy>
  <cp:revision>2</cp:revision>
  <dcterms:created xsi:type="dcterms:W3CDTF">2024-12-17T17:52:45Z</dcterms:created>
  <dcterms:modified xsi:type="dcterms:W3CDTF">2025-02-10T00:40:50Z</dcterms:modified>
</cp:coreProperties>
</file>