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7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6.xml"/><Relationship Id="rId4" Type="http://schemas.openxmlformats.org/officeDocument/2006/relationships/image" Target="../media/image1.pn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9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7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75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393190" y="297815"/>
            <a:ext cx="914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QAOA-CSP-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优化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410970" y="1514475"/>
                <a:ext cx="8286750" cy="1593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>
                  <a:buNone/>
                </a:pPr>
                <a:r>
                  <a:rPr lang="zh-CN" altLang="en-US" sz="2000">
                    <a:latin typeface="Times New Roman" panose="02020603050405020304" charset="0"/>
                    <a:cs typeface="Times New Roman" panose="02020603050405020304" charset="0"/>
                  </a:rPr>
                  <a:t>以下问题形式都默认包括所有一次项，共有7种情况，其中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>
                            <a:latin typeface="Times New Roman" panose="02020603050405020304" charset="0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zh-CN" altLang="en-US" sz="20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m:t>𝑍</m:t>
                        </m:r>
                      </m:e>
                      <m:sub>
                        <m:r>
                          <a:rPr lang="zh-CN" altLang="en-US" sz="20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m:t>𝑖</m:t>
                        </m:r>
                      </m:sub>
                    </m:sSub>
                    <m:r>
                      <a:rPr lang="zh-CN" altLang="en-US" sz="2000">
                        <a:latin typeface="Times New Roman" panose="02020603050405020304" charset="0"/>
                        <a:cs typeface="Times New Roman" panose="02020603050405020304" charset="0"/>
                      </a:rPr>
                      <m:t>∈{</m:t>
                    </m:r>
                    <m:r>
                      <a:rPr lang="zh-CN" altLang="en-US" sz="2000">
                        <a:latin typeface="Times New Roman" panose="02020603050405020304" charset="0"/>
                        <a:cs typeface="Times New Roman" panose="02020603050405020304" charset="0"/>
                      </a:rPr>
                      <m:t>−</m:t>
                    </m:r>
                    <m:r>
                      <a:rPr lang="zh-CN" altLang="en-US" sz="2000">
                        <a:latin typeface="Times New Roman" panose="02020603050405020304" charset="0"/>
                        <a:cs typeface="Times New Roman" panose="02020603050405020304" charset="0"/>
                      </a:rPr>
                      <m:t>1</m:t>
                    </m:r>
                    <m:r>
                      <a:rPr lang="zh-CN" altLang="en-US" sz="2000">
                        <a:latin typeface="Times New Roman" panose="02020603050405020304" charset="0"/>
                        <a:cs typeface="Times New Roman" panose="02020603050405020304" charset="0"/>
                      </a:rPr>
                      <m:t>,</m:t>
                    </m:r>
                    <m:r>
                      <a:rPr lang="zh-CN" altLang="en-US" sz="2000">
                        <a:latin typeface="Times New Roman" panose="02020603050405020304" charset="0"/>
                        <a:cs typeface="Times New Roman" panose="02020603050405020304" charset="0"/>
                      </a:rPr>
                      <m:t>1</m:t>
                    </m:r>
                    <m:r>
                      <a:rPr lang="zh-CN" altLang="en-US" sz="2000">
                        <a:latin typeface="Times New Roman" panose="02020603050405020304" charset="0"/>
                        <a:cs typeface="Times New Roman" panose="02020603050405020304" charset="0"/>
                      </a:rPr>
                      <m:t>}</m:t>
                    </m:r>
                  </m:oMath>
                </a14:m>
                <a:endParaRPr lang="zh-CN" altLang="en-US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indent="0">
                  <a:lnSpc>
                    <a:spcPct val="140000"/>
                  </a:lnSpc>
                  <a:buNone/>
                </a:pPr>
                <a:r>
                  <a:rPr lang="en-US" altLang="zh-CN">
                    <a:sym typeface="+mn-ea"/>
                  </a:rPr>
                  <a:t>8.   </a:t>
                </a:r>
                <a:r>
                  <a:rPr 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</a:t>
                </a: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次项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+ </a:t>
                </a:r>
                <a:r>
                  <a:rPr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1个</a:t>
                </a:r>
                <a:r>
                  <a:rPr lang="zh-CN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三</a:t>
                </a:r>
                <a:r>
                  <a:rPr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次型</a:t>
                </a:r>
                <a:r>
                  <a:rPr 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r>
                  <a:rPr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+</a:t>
                </a:r>
                <a:r>
                  <a:rPr 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r>
                  <a:rPr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1个四次型</a:t>
                </a:r>
                <a:endPara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indent="0">
                  <a:lnSpc>
                    <a:spcPct val="140000"/>
                  </a:lnSpc>
                  <a:buNone/>
                </a:pPr>
                <a:r>
                  <a:rPr lang="en-US" altLang="zh-CN">
                    <a:sym typeface="+mn-ea"/>
                  </a:rPr>
                  <a:t>9.   </a:t>
                </a:r>
                <a:r>
                  <a:rPr 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</a:t>
                </a: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次项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+ </a:t>
                </a:r>
                <a:r>
                  <a:rPr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1次项+1个外部二次项</a:t>
                </a:r>
                <a:endPara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indent="0">
                  <a:lnSpc>
                    <a:spcPct val="140000"/>
                  </a:lnSpc>
                  <a:buNone/>
                </a:pPr>
                <a:r>
                  <a:rPr lang="en-US" altLang="zh-CN">
                    <a:sym typeface="+mn-ea"/>
                  </a:rPr>
                  <a:t>10.   </a:t>
                </a:r>
                <a:r>
                  <a:rPr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1次项+1个三次项</a:t>
                </a:r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410970" y="1514475"/>
                <a:ext cx="8286750" cy="15932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1945" y="105410"/>
            <a:ext cx="4909185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8.   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+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1个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三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次型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1个四次型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5945" y="443865"/>
            <a:ext cx="4400550" cy="2647950"/>
          </a:xfrm>
          <a:prstGeom prst="rect">
            <a:avLst/>
          </a:prstGeom>
        </p:spPr>
      </p:pic>
      <p:pic>
        <p:nvPicPr>
          <p:cNvPr id="10" name="图片 9" descr="E-curve_CSP_8_Ad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845" y="43180"/>
            <a:ext cx="4415155" cy="3553460"/>
          </a:xfrm>
          <a:prstGeom prst="rect">
            <a:avLst/>
          </a:prstGeom>
        </p:spPr>
      </p:pic>
      <p:pic>
        <p:nvPicPr>
          <p:cNvPr id="11" name="图片 10" descr="bar-CSP_8_opt_Ada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90" y="3552190"/>
            <a:ext cx="5038725" cy="3020695"/>
          </a:xfrm>
          <a:prstGeom prst="rect">
            <a:avLst/>
          </a:prstGeom>
        </p:spPr>
      </p:pic>
      <p:pic>
        <p:nvPicPr>
          <p:cNvPr id="13" name="图片 12" descr="E-curve_CSP_8_BFG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6845" y="3429000"/>
            <a:ext cx="4201795" cy="342963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1945" y="105410"/>
            <a:ext cx="4909185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9.   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+1个外部二次项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73100" y="514350"/>
            <a:ext cx="3427095" cy="2485390"/>
          </a:xfrm>
          <a:prstGeom prst="rect">
            <a:avLst/>
          </a:prstGeom>
        </p:spPr>
      </p:pic>
      <p:pic>
        <p:nvPicPr>
          <p:cNvPr id="4" name="图片 3" descr="E-curve_CSP_9_BFG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685" y="3429000"/>
            <a:ext cx="4267835" cy="3429000"/>
          </a:xfrm>
          <a:prstGeom prst="rect">
            <a:avLst/>
          </a:prstGeom>
        </p:spPr>
      </p:pic>
      <p:pic>
        <p:nvPicPr>
          <p:cNvPr id="13" name="图片 12" descr="bar-CSP_9_opt_BFG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" y="3307715"/>
            <a:ext cx="5447665" cy="3327400"/>
          </a:xfrm>
          <a:prstGeom prst="rect">
            <a:avLst/>
          </a:prstGeom>
        </p:spPr>
      </p:pic>
      <p:pic>
        <p:nvPicPr>
          <p:cNvPr id="8" name="图片 7" descr="E-curve_CSP_9_Ada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1150" y="0"/>
            <a:ext cx="4260850" cy="34290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1945" y="105410"/>
            <a:ext cx="4909185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10. 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1次项+1个三次项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7885" y="675005"/>
            <a:ext cx="3219450" cy="2279650"/>
          </a:xfrm>
          <a:prstGeom prst="rect">
            <a:avLst/>
          </a:prstGeom>
        </p:spPr>
      </p:pic>
      <p:pic>
        <p:nvPicPr>
          <p:cNvPr id="11" name="图片 10" descr="bar-CSP_10_opt_BFG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" y="3543935"/>
            <a:ext cx="5468620" cy="3314065"/>
          </a:xfrm>
          <a:prstGeom prst="rect">
            <a:avLst/>
          </a:prstGeom>
        </p:spPr>
      </p:pic>
      <p:pic>
        <p:nvPicPr>
          <p:cNvPr id="3" name="图片 2" descr="E-curve_CSP_10_Ada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9215" y="0"/>
            <a:ext cx="4390390" cy="3480435"/>
          </a:xfrm>
          <a:prstGeom prst="rect">
            <a:avLst/>
          </a:prstGeom>
        </p:spPr>
      </p:pic>
      <p:pic>
        <p:nvPicPr>
          <p:cNvPr id="4" name="图片 3" descr="E-curve_CSP_10_BFG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9215" y="3305175"/>
            <a:ext cx="4284345" cy="35528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COMMONDATA" val="eyJoZGlkIjoiM2UyNDJhMDllOGY5NDQyODBlZjA2Njc2M2Y4ZmU1Mm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WPS 演示</Application>
  <PresentationFormat>宽屏</PresentationFormat>
  <Paragraphs>19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Times New Roman</vt:lpstr>
      <vt:lpstr>微软雅黑</vt:lpstr>
      <vt:lpstr>Cambria Math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on your mark</cp:lastModifiedBy>
  <cp:revision>159</cp:revision>
  <dcterms:created xsi:type="dcterms:W3CDTF">2019-06-19T02:08:00Z</dcterms:created>
  <dcterms:modified xsi:type="dcterms:W3CDTF">2023-08-02T06:31:36Z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2714BC2042754196817988410A36725A</vt:lpwstr>
  </property>
</Properties>
</file>