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33C850BB-C4F8-4C97-B800-221FEA1FAE16}" type="datetimeFigureOut">
              <a:rPr lang="de-DE" smtClean="0"/>
              <a:t>02.07.2019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48F5124-176F-4055-8127-47044E3E04A1}" type="slidenum">
              <a:rPr lang="de-DE" smtClean="0"/>
              <a:t>‹Nr.›</a:t>
            </a:fld>
            <a:endParaRPr lang="de-DE"/>
          </a:p>
        </p:txBody>
      </p:sp>
    </p:spTree>
    <p:extLst>
      <p:ext uri="{BB962C8B-B14F-4D97-AF65-F5344CB8AC3E}">
        <p14:creationId xmlns:p14="http://schemas.microsoft.com/office/powerpoint/2010/main" val="2661719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3C850BB-C4F8-4C97-B800-221FEA1FAE16}" type="datetimeFigureOut">
              <a:rPr lang="de-DE" smtClean="0"/>
              <a:t>02.07.2019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48F5124-176F-4055-8127-47044E3E04A1}" type="slidenum">
              <a:rPr lang="de-DE" smtClean="0"/>
              <a:t>‹Nr.›</a:t>
            </a:fld>
            <a:endParaRPr lang="de-DE"/>
          </a:p>
        </p:txBody>
      </p:sp>
    </p:spTree>
    <p:extLst>
      <p:ext uri="{BB962C8B-B14F-4D97-AF65-F5344CB8AC3E}">
        <p14:creationId xmlns:p14="http://schemas.microsoft.com/office/powerpoint/2010/main" val="2483570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3C850BB-C4F8-4C97-B800-221FEA1FAE16}" type="datetimeFigureOut">
              <a:rPr lang="de-DE" smtClean="0"/>
              <a:t>02.07.2019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48F5124-176F-4055-8127-47044E3E04A1}" type="slidenum">
              <a:rPr lang="de-DE" smtClean="0"/>
              <a:t>‹Nr.›</a:t>
            </a:fld>
            <a:endParaRPr lang="de-DE"/>
          </a:p>
        </p:txBody>
      </p:sp>
    </p:spTree>
    <p:extLst>
      <p:ext uri="{BB962C8B-B14F-4D97-AF65-F5344CB8AC3E}">
        <p14:creationId xmlns:p14="http://schemas.microsoft.com/office/powerpoint/2010/main" val="4284231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3C850BB-C4F8-4C97-B800-221FEA1FAE16}" type="datetimeFigureOut">
              <a:rPr lang="de-DE" smtClean="0"/>
              <a:t>02.07.2019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48F5124-176F-4055-8127-47044E3E04A1}" type="slidenum">
              <a:rPr lang="de-DE" smtClean="0"/>
              <a:t>‹Nr.›</a:t>
            </a:fld>
            <a:endParaRPr lang="de-DE"/>
          </a:p>
        </p:txBody>
      </p:sp>
    </p:spTree>
    <p:extLst>
      <p:ext uri="{BB962C8B-B14F-4D97-AF65-F5344CB8AC3E}">
        <p14:creationId xmlns:p14="http://schemas.microsoft.com/office/powerpoint/2010/main" val="3981453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Formatvorlagen des Textmasters bearbeiten</a:t>
            </a:r>
          </a:p>
        </p:txBody>
      </p:sp>
      <p:sp>
        <p:nvSpPr>
          <p:cNvPr id="4" name="Datumsplatzhalter 3"/>
          <p:cNvSpPr>
            <a:spLocks noGrp="1"/>
          </p:cNvSpPr>
          <p:nvPr>
            <p:ph type="dt" sz="half" idx="10"/>
          </p:nvPr>
        </p:nvSpPr>
        <p:spPr/>
        <p:txBody>
          <a:bodyPr/>
          <a:lstStyle/>
          <a:p>
            <a:fld id="{33C850BB-C4F8-4C97-B800-221FEA1FAE16}" type="datetimeFigureOut">
              <a:rPr lang="de-DE" smtClean="0"/>
              <a:t>02.07.2019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48F5124-176F-4055-8127-47044E3E04A1}" type="slidenum">
              <a:rPr lang="de-DE" smtClean="0"/>
              <a:t>‹Nr.›</a:t>
            </a:fld>
            <a:endParaRPr lang="de-DE"/>
          </a:p>
        </p:txBody>
      </p:sp>
    </p:spTree>
    <p:extLst>
      <p:ext uri="{BB962C8B-B14F-4D97-AF65-F5344CB8AC3E}">
        <p14:creationId xmlns:p14="http://schemas.microsoft.com/office/powerpoint/2010/main" val="3117081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33C850BB-C4F8-4C97-B800-221FEA1FAE16}" type="datetimeFigureOut">
              <a:rPr lang="de-DE" smtClean="0"/>
              <a:t>02.07.2019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D48F5124-176F-4055-8127-47044E3E04A1}" type="slidenum">
              <a:rPr lang="de-DE" smtClean="0"/>
              <a:t>‹Nr.›</a:t>
            </a:fld>
            <a:endParaRPr lang="de-DE"/>
          </a:p>
        </p:txBody>
      </p:sp>
    </p:spTree>
    <p:extLst>
      <p:ext uri="{BB962C8B-B14F-4D97-AF65-F5344CB8AC3E}">
        <p14:creationId xmlns:p14="http://schemas.microsoft.com/office/powerpoint/2010/main" val="3293900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33C850BB-C4F8-4C97-B800-221FEA1FAE16}" type="datetimeFigureOut">
              <a:rPr lang="de-DE" smtClean="0"/>
              <a:t>02.07.2019</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D48F5124-176F-4055-8127-47044E3E04A1}" type="slidenum">
              <a:rPr lang="de-DE" smtClean="0"/>
              <a:t>‹Nr.›</a:t>
            </a:fld>
            <a:endParaRPr lang="de-DE"/>
          </a:p>
        </p:txBody>
      </p:sp>
    </p:spTree>
    <p:extLst>
      <p:ext uri="{BB962C8B-B14F-4D97-AF65-F5344CB8AC3E}">
        <p14:creationId xmlns:p14="http://schemas.microsoft.com/office/powerpoint/2010/main" val="358635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33C850BB-C4F8-4C97-B800-221FEA1FAE16}" type="datetimeFigureOut">
              <a:rPr lang="de-DE" smtClean="0"/>
              <a:t>02.07.2019</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D48F5124-176F-4055-8127-47044E3E04A1}" type="slidenum">
              <a:rPr lang="de-DE" smtClean="0"/>
              <a:t>‹Nr.›</a:t>
            </a:fld>
            <a:endParaRPr lang="de-DE"/>
          </a:p>
        </p:txBody>
      </p:sp>
    </p:spTree>
    <p:extLst>
      <p:ext uri="{BB962C8B-B14F-4D97-AF65-F5344CB8AC3E}">
        <p14:creationId xmlns:p14="http://schemas.microsoft.com/office/powerpoint/2010/main" val="4127331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3C850BB-C4F8-4C97-B800-221FEA1FAE16}" type="datetimeFigureOut">
              <a:rPr lang="de-DE" smtClean="0"/>
              <a:t>02.07.2019</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D48F5124-176F-4055-8127-47044E3E04A1}" type="slidenum">
              <a:rPr lang="de-DE" smtClean="0"/>
              <a:t>‹Nr.›</a:t>
            </a:fld>
            <a:endParaRPr lang="de-DE"/>
          </a:p>
        </p:txBody>
      </p:sp>
    </p:spTree>
    <p:extLst>
      <p:ext uri="{BB962C8B-B14F-4D97-AF65-F5344CB8AC3E}">
        <p14:creationId xmlns:p14="http://schemas.microsoft.com/office/powerpoint/2010/main" val="744051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33C850BB-C4F8-4C97-B800-221FEA1FAE16}" type="datetimeFigureOut">
              <a:rPr lang="de-DE" smtClean="0"/>
              <a:t>02.07.2019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D48F5124-176F-4055-8127-47044E3E04A1}" type="slidenum">
              <a:rPr lang="de-DE" smtClean="0"/>
              <a:t>‹Nr.›</a:t>
            </a:fld>
            <a:endParaRPr lang="de-DE"/>
          </a:p>
        </p:txBody>
      </p:sp>
    </p:spTree>
    <p:extLst>
      <p:ext uri="{BB962C8B-B14F-4D97-AF65-F5344CB8AC3E}">
        <p14:creationId xmlns:p14="http://schemas.microsoft.com/office/powerpoint/2010/main" val="1183491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33C850BB-C4F8-4C97-B800-221FEA1FAE16}" type="datetimeFigureOut">
              <a:rPr lang="de-DE" smtClean="0"/>
              <a:t>02.07.2019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D48F5124-176F-4055-8127-47044E3E04A1}" type="slidenum">
              <a:rPr lang="de-DE" smtClean="0"/>
              <a:t>‹Nr.›</a:t>
            </a:fld>
            <a:endParaRPr lang="de-DE"/>
          </a:p>
        </p:txBody>
      </p:sp>
    </p:spTree>
    <p:extLst>
      <p:ext uri="{BB962C8B-B14F-4D97-AF65-F5344CB8AC3E}">
        <p14:creationId xmlns:p14="http://schemas.microsoft.com/office/powerpoint/2010/main" val="3629951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C850BB-C4F8-4C97-B800-221FEA1FAE16}" type="datetimeFigureOut">
              <a:rPr lang="de-DE" smtClean="0"/>
              <a:t>02.07.2019</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8F5124-176F-4055-8127-47044E3E04A1}" type="slidenum">
              <a:rPr lang="de-DE" smtClean="0"/>
              <a:t>‹Nr.›</a:t>
            </a:fld>
            <a:endParaRPr lang="de-DE"/>
          </a:p>
        </p:txBody>
      </p:sp>
    </p:spTree>
    <p:extLst>
      <p:ext uri="{BB962C8B-B14F-4D97-AF65-F5344CB8AC3E}">
        <p14:creationId xmlns:p14="http://schemas.microsoft.com/office/powerpoint/2010/main" val="3333108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uppieren 16"/>
          <p:cNvGrpSpPr/>
          <p:nvPr/>
        </p:nvGrpSpPr>
        <p:grpSpPr>
          <a:xfrm>
            <a:off x="421657" y="175909"/>
            <a:ext cx="2016000" cy="3168000"/>
            <a:chOff x="438207" y="200690"/>
            <a:chExt cx="2016000" cy="3168000"/>
          </a:xfrm>
        </p:grpSpPr>
        <p:pic>
          <p:nvPicPr>
            <p:cNvPr id="1028" name="Picture 4" descr="Bildergebnis fÃ¼r trading card game layout simp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8207" y="200690"/>
              <a:ext cx="2016000" cy="3168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erd ty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745" y="438539"/>
              <a:ext cx="1269122" cy="1813659"/>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p:cNvSpPr txBox="1"/>
            <p:nvPr/>
          </p:nvSpPr>
          <p:spPr>
            <a:xfrm>
              <a:off x="768586" y="2256446"/>
              <a:ext cx="1355243" cy="369332"/>
            </a:xfrm>
            <a:prstGeom prst="rect">
              <a:avLst/>
            </a:prstGeom>
            <a:noFill/>
          </p:spPr>
          <p:txBody>
            <a:bodyPr wrap="none" rtlCol="0">
              <a:spAutoFit/>
            </a:bodyPr>
            <a:lstStyle/>
            <a:p>
              <a:r>
                <a:rPr lang="de-DE" b="1" dirty="0" smtClean="0"/>
                <a:t>Admin-</a:t>
              </a:r>
              <a:r>
                <a:rPr lang="de-DE" b="1" dirty="0" err="1" smtClean="0"/>
                <a:t>Nerd</a:t>
              </a:r>
              <a:endParaRPr lang="de-DE" b="1" dirty="0"/>
            </a:p>
          </p:txBody>
        </p:sp>
        <p:sp>
          <p:nvSpPr>
            <p:cNvPr id="16" name="Rechteck 15"/>
            <p:cNvSpPr/>
            <p:nvPr/>
          </p:nvSpPr>
          <p:spPr>
            <a:xfrm>
              <a:off x="615821" y="2658680"/>
              <a:ext cx="1670181" cy="5353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p:cNvSpPr txBox="1"/>
            <p:nvPr/>
          </p:nvSpPr>
          <p:spPr>
            <a:xfrm>
              <a:off x="541176" y="2640018"/>
              <a:ext cx="1828691" cy="592470"/>
            </a:xfrm>
            <a:prstGeom prst="rect">
              <a:avLst/>
            </a:prstGeom>
            <a:noFill/>
          </p:spPr>
          <p:txBody>
            <a:bodyPr wrap="square" rtlCol="0">
              <a:spAutoFit/>
            </a:bodyPr>
            <a:lstStyle/>
            <a:p>
              <a:pPr algn="just"/>
              <a:r>
                <a:rPr lang="de-DE" sz="650" dirty="0" smtClean="0"/>
                <a:t>Magic </a:t>
              </a:r>
              <a:r>
                <a:rPr lang="de-DE" sz="650" dirty="0" err="1" smtClean="0"/>
                <a:t>grep</a:t>
              </a:r>
              <a:r>
                <a:rPr lang="de-DE" sz="650" dirty="0" smtClean="0"/>
                <a:t> </a:t>
              </a:r>
              <a:r>
                <a:rPr lang="de-DE" sz="650" dirty="0" err="1" smtClean="0"/>
                <a:t>to</a:t>
              </a:r>
              <a:r>
                <a:rPr lang="de-DE" sz="650" dirty="0" smtClean="0"/>
                <a:t> </a:t>
              </a:r>
              <a:r>
                <a:rPr lang="de-DE" sz="650" dirty="0" err="1" smtClean="0"/>
                <a:t>deals</a:t>
              </a:r>
              <a:r>
                <a:rPr lang="de-DE" sz="650" dirty="0" smtClean="0"/>
                <a:t> w/ „</a:t>
              </a:r>
              <a:r>
                <a:rPr lang="de-DE" sz="650" dirty="0" err="1" smtClean="0"/>
                <a:t>Daemon“s</a:t>
              </a:r>
              <a:r>
                <a:rPr lang="de-DE" sz="650" dirty="0"/>
                <a:t> </a:t>
              </a:r>
              <a:r>
                <a:rPr lang="en-US" sz="650" dirty="0" smtClean="0"/>
                <a:t>on 127.0.0.1:8080. Admin nerds are gods of complex IT landscapes. And with the gods you are better off.  Or he mutates into the "Bastard Operator from Hell".</a:t>
              </a:r>
              <a:endParaRPr lang="de-DE" sz="650" dirty="0"/>
            </a:p>
          </p:txBody>
        </p:sp>
        <p:sp>
          <p:nvSpPr>
            <p:cNvPr id="15" name="Flussdiagramm: Verbinder 14"/>
            <p:cNvSpPr/>
            <p:nvPr/>
          </p:nvSpPr>
          <p:spPr>
            <a:xfrm>
              <a:off x="768586" y="550506"/>
              <a:ext cx="447870" cy="4478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7</a:t>
              </a:r>
            </a:p>
          </p:txBody>
        </p:sp>
      </p:grpSp>
      <p:grpSp>
        <p:nvGrpSpPr>
          <p:cNvPr id="23" name="Gruppieren 22"/>
          <p:cNvGrpSpPr/>
          <p:nvPr/>
        </p:nvGrpSpPr>
        <p:grpSpPr>
          <a:xfrm>
            <a:off x="4447166" y="171274"/>
            <a:ext cx="2016000" cy="3168000"/>
            <a:chOff x="5016427" y="200690"/>
            <a:chExt cx="2016000" cy="3168000"/>
          </a:xfrm>
        </p:grpSpPr>
        <p:pic>
          <p:nvPicPr>
            <p:cNvPr id="8" name="Picture 4" descr="Bildergebnis fÃ¼r trading card game layout simp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16427" y="200690"/>
              <a:ext cx="2016000" cy="3168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nerd ty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6427" y="429844"/>
              <a:ext cx="1281736" cy="1831685"/>
            </a:xfrm>
            <a:prstGeom prst="rect">
              <a:avLst/>
            </a:prstGeom>
            <a:noFill/>
            <a:extLst>
              <a:ext uri="{909E8E84-426E-40DD-AFC4-6F175D3DCCD1}">
                <a14:hiddenFill xmlns:a14="http://schemas.microsoft.com/office/drawing/2010/main">
                  <a:solidFill>
                    <a:srgbClr val="FFFFFF"/>
                  </a:solidFill>
                </a14:hiddenFill>
              </a:ext>
            </a:extLst>
          </p:spPr>
        </p:pic>
        <p:sp>
          <p:nvSpPr>
            <p:cNvPr id="24" name="Flussdiagramm: Verbinder 23"/>
            <p:cNvSpPr/>
            <p:nvPr/>
          </p:nvSpPr>
          <p:spPr>
            <a:xfrm>
              <a:off x="6217425" y="550506"/>
              <a:ext cx="447870" cy="4478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0</a:t>
              </a:r>
              <a:endParaRPr lang="de-DE" dirty="0"/>
            </a:p>
          </p:txBody>
        </p:sp>
        <p:sp>
          <p:nvSpPr>
            <p:cNvPr id="25" name="Textfeld 24"/>
            <p:cNvSpPr txBox="1"/>
            <p:nvPr/>
          </p:nvSpPr>
          <p:spPr>
            <a:xfrm>
              <a:off x="5301771" y="2218635"/>
              <a:ext cx="1445311" cy="461665"/>
            </a:xfrm>
            <a:prstGeom prst="rect">
              <a:avLst/>
            </a:prstGeom>
            <a:noFill/>
          </p:spPr>
          <p:txBody>
            <a:bodyPr wrap="square" rtlCol="0">
              <a:spAutoFit/>
            </a:bodyPr>
            <a:lstStyle/>
            <a:p>
              <a:pPr algn="ctr"/>
              <a:r>
                <a:rPr lang="de-DE" sz="2400" b="1" dirty="0" smtClean="0"/>
                <a:t>Ex-</a:t>
              </a:r>
              <a:r>
                <a:rPr lang="de-DE" sz="2400" b="1" dirty="0" err="1" smtClean="0"/>
                <a:t>Nerd</a:t>
              </a:r>
              <a:endParaRPr lang="de-DE" sz="2400" b="1" dirty="0"/>
            </a:p>
          </p:txBody>
        </p:sp>
        <p:sp>
          <p:nvSpPr>
            <p:cNvPr id="36" name="Rechteck 35"/>
            <p:cNvSpPr/>
            <p:nvPr/>
          </p:nvSpPr>
          <p:spPr>
            <a:xfrm>
              <a:off x="5198668" y="2659254"/>
              <a:ext cx="1670181" cy="5353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Textfeld 25"/>
            <p:cNvSpPr txBox="1"/>
            <p:nvPr/>
          </p:nvSpPr>
          <p:spPr>
            <a:xfrm>
              <a:off x="5094514" y="2650619"/>
              <a:ext cx="1871314" cy="553998"/>
            </a:xfrm>
            <a:prstGeom prst="rect">
              <a:avLst/>
            </a:prstGeom>
            <a:noFill/>
          </p:spPr>
          <p:txBody>
            <a:bodyPr wrap="square" rtlCol="0">
              <a:spAutoFit/>
            </a:bodyPr>
            <a:lstStyle/>
            <a:p>
              <a:pPr algn="just"/>
              <a:r>
                <a:rPr lang="en-US" sz="600" dirty="0" smtClean="0"/>
                <a:t>"Sometimes I'd like to code. But in my position..."  Would like to demonstrate his "mad </a:t>
              </a:r>
              <a:r>
                <a:rPr lang="en-US" sz="600" dirty="0" err="1" smtClean="0"/>
                <a:t>skillz</a:t>
              </a:r>
              <a:r>
                <a:rPr lang="en-US" sz="600" dirty="0" smtClean="0"/>
                <a:t>" in dealing with compiler macros. He no longer develops software, but calls himself manager. The mood depends on the number of critical bugs.</a:t>
              </a:r>
              <a:endParaRPr lang="de-DE" sz="600" dirty="0"/>
            </a:p>
          </p:txBody>
        </p:sp>
      </p:grpSp>
      <p:grpSp>
        <p:nvGrpSpPr>
          <p:cNvPr id="19" name="Gruppieren 18"/>
          <p:cNvGrpSpPr/>
          <p:nvPr/>
        </p:nvGrpSpPr>
        <p:grpSpPr>
          <a:xfrm>
            <a:off x="2390258" y="171465"/>
            <a:ext cx="2062333" cy="3168000"/>
            <a:chOff x="2680984" y="200690"/>
            <a:chExt cx="2062333" cy="3168000"/>
          </a:xfrm>
        </p:grpSpPr>
        <p:pic>
          <p:nvPicPr>
            <p:cNvPr id="38" name="Picture 4" descr="Bildergebnis fÃ¼r trading card game layout simp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27317" y="200690"/>
              <a:ext cx="2016000" cy="3168000"/>
            </a:xfrm>
            <a:prstGeom prst="rect">
              <a:avLst/>
            </a:prstGeom>
            <a:noFill/>
            <a:extLst>
              <a:ext uri="{909E8E84-426E-40DD-AFC4-6F175D3DCCD1}">
                <a14:hiddenFill xmlns:a14="http://schemas.microsoft.com/office/drawing/2010/main">
                  <a:solidFill>
                    <a:srgbClr val="FFFFFF"/>
                  </a:solidFill>
                </a14:hiddenFill>
              </a:ext>
            </a:extLst>
          </p:spPr>
        </p:pic>
        <p:sp>
          <p:nvSpPr>
            <p:cNvPr id="30" name="Rechteck 29"/>
            <p:cNvSpPr/>
            <p:nvPr/>
          </p:nvSpPr>
          <p:spPr>
            <a:xfrm>
              <a:off x="2879809" y="2662979"/>
              <a:ext cx="1670181" cy="5353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32" name="Picture 8" descr="nerd typ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0984" y="438538"/>
              <a:ext cx="1269123" cy="1813660"/>
            </a:xfrm>
            <a:prstGeom prst="rect">
              <a:avLst/>
            </a:prstGeom>
            <a:noFill/>
            <a:extLst>
              <a:ext uri="{909E8E84-426E-40DD-AFC4-6F175D3DCCD1}">
                <a14:hiddenFill xmlns:a14="http://schemas.microsoft.com/office/drawing/2010/main">
                  <a:solidFill>
                    <a:srgbClr val="FFFFFF"/>
                  </a:solidFill>
                </a14:hiddenFill>
              </a:ext>
            </a:extLst>
          </p:spPr>
        </p:pic>
        <p:sp>
          <p:nvSpPr>
            <p:cNvPr id="20" name="Textfeld 19"/>
            <p:cNvSpPr txBox="1"/>
            <p:nvPr/>
          </p:nvSpPr>
          <p:spPr>
            <a:xfrm>
              <a:off x="2957757" y="2280191"/>
              <a:ext cx="1567160" cy="338554"/>
            </a:xfrm>
            <a:prstGeom prst="rect">
              <a:avLst/>
            </a:prstGeom>
            <a:noFill/>
          </p:spPr>
          <p:txBody>
            <a:bodyPr wrap="none" rtlCol="0">
              <a:spAutoFit/>
            </a:bodyPr>
            <a:lstStyle/>
            <a:p>
              <a:r>
                <a:rPr lang="de-DE" sz="1600" b="1" dirty="0" smtClean="0"/>
                <a:t>Consulting-</a:t>
              </a:r>
              <a:r>
                <a:rPr lang="de-DE" sz="1600" b="1" dirty="0" err="1" smtClean="0"/>
                <a:t>Nerd</a:t>
              </a:r>
              <a:endParaRPr lang="de-DE" sz="1600" b="1" dirty="0"/>
            </a:p>
          </p:txBody>
        </p:sp>
        <p:sp>
          <p:nvSpPr>
            <p:cNvPr id="22" name="Flussdiagramm: Verbinder 21"/>
            <p:cNvSpPr/>
            <p:nvPr/>
          </p:nvSpPr>
          <p:spPr>
            <a:xfrm>
              <a:off x="3996440" y="550506"/>
              <a:ext cx="447870" cy="4478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6</a:t>
              </a:r>
              <a:endParaRPr lang="de-DE" dirty="0"/>
            </a:p>
          </p:txBody>
        </p:sp>
        <p:sp>
          <p:nvSpPr>
            <p:cNvPr id="21" name="Textfeld 20"/>
            <p:cNvSpPr txBox="1"/>
            <p:nvPr/>
          </p:nvSpPr>
          <p:spPr>
            <a:xfrm>
              <a:off x="2805161" y="2627531"/>
              <a:ext cx="1880888" cy="646331"/>
            </a:xfrm>
            <a:prstGeom prst="rect">
              <a:avLst/>
            </a:prstGeom>
            <a:noFill/>
          </p:spPr>
          <p:txBody>
            <a:bodyPr wrap="square" rtlCol="0">
              <a:spAutoFit/>
            </a:bodyPr>
            <a:lstStyle/>
            <a:p>
              <a:pPr algn="just"/>
              <a:r>
                <a:rPr lang="en-US" sz="600" dirty="0" smtClean="0"/>
                <a:t>Models w/ BPML business processes, integrated as services via SOAP-API and SDL and connected to SAP with an n-tier architecture via EJB containers. Bingo! Royally remunerated to act around dreaded specialized departments and to describe by buzzwords like "historically grown" complete crap nicely. </a:t>
              </a:r>
              <a:endParaRPr lang="de-DE" sz="600" dirty="0"/>
            </a:p>
          </p:txBody>
        </p:sp>
      </p:grpSp>
      <p:grpSp>
        <p:nvGrpSpPr>
          <p:cNvPr id="27" name="Gruppieren 26"/>
          <p:cNvGrpSpPr/>
          <p:nvPr/>
        </p:nvGrpSpPr>
        <p:grpSpPr>
          <a:xfrm>
            <a:off x="6464804" y="171274"/>
            <a:ext cx="2109051" cy="3168000"/>
            <a:chOff x="7305537" y="200690"/>
            <a:chExt cx="2109051" cy="3168000"/>
          </a:xfrm>
        </p:grpSpPr>
        <p:pic>
          <p:nvPicPr>
            <p:cNvPr id="9" name="Picture 4" descr="Bildergebnis fÃ¼r trading card game layout simp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5537" y="200690"/>
              <a:ext cx="2016000" cy="3168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nerd typ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33622" y="430944"/>
              <a:ext cx="1280966" cy="1830585"/>
            </a:xfrm>
            <a:prstGeom prst="rect">
              <a:avLst/>
            </a:prstGeom>
            <a:noFill/>
            <a:extLst>
              <a:ext uri="{909E8E84-426E-40DD-AFC4-6F175D3DCCD1}">
                <a14:hiddenFill xmlns:a14="http://schemas.microsoft.com/office/drawing/2010/main">
                  <a:solidFill>
                    <a:srgbClr val="FFFFFF"/>
                  </a:solidFill>
                </a14:hiddenFill>
              </a:ext>
            </a:extLst>
          </p:spPr>
        </p:pic>
        <p:sp>
          <p:nvSpPr>
            <p:cNvPr id="37" name="Rechteck 36"/>
            <p:cNvSpPr/>
            <p:nvPr/>
          </p:nvSpPr>
          <p:spPr>
            <a:xfrm>
              <a:off x="7469115" y="2660283"/>
              <a:ext cx="1670181" cy="5353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Textfeld 27"/>
            <p:cNvSpPr txBox="1"/>
            <p:nvPr/>
          </p:nvSpPr>
          <p:spPr>
            <a:xfrm>
              <a:off x="7389844" y="2621356"/>
              <a:ext cx="1827770" cy="553998"/>
            </a:xfrm>
            <a:prstGeom prst="rect">
              <a:avLst/>
            </a:prstGeom>
            <a:noFill/>
          </p:spPr>
          <p:txBody>
            <a:bodyPr wrap="square" rtlCol="0">
              <a:spAutoFit/>
            </a:bodyPr>
            <a:lstStyle/>
            <a:p>
              <a:pPr algn="just"/>
              <a:r>
                <a:rPr lang="en-US" sz="600" dirty="0" smtClean="0"/>
                <a:t>"Processes coffee into source code during operation." He fights holy wars to convince the world of his preferred programming language, editor or version control.  His great talent for losing the feeling for space and time is called "flow". </a:t>
              </a:r>
              <a:endParaRPr lang="de-DE" sz="600" dirty="0"/>
            </a:p>
          </p:txBody>
        </p:sp>
        <p:sp>
          <p:nvSpPr>
            <p:cNvPr id="39" name="Textfeld 38"/>
            <p:cNvSpPr txBox="1"/>
            <p:nvPr/>
          </p:nvSpPr>
          <p:spPr>
            <a:xfrm>
              <a:off x="7443952" y="2265049"/>
              <a:ext cx="1739167" cy="338554"/>
            </a:xfrm>
            <a:prstGeom prst="rect">
              <a:avLst/>
            </a:prstGeom>
            <a:noFill/>
          </p:spPr>
          <p:txBody>
            <a:bodyPr wrap="square" rtlCol="0">
              <a:spAutoFit/>
            </a:bodyPr>
            <a:lstStyle/>
            <a:p>
              <a:pPr algn="ctr"/>
              <a:r>
                <a:rPr lang="de-DE" sz="1600" b="1" dirty="0" err="1" smtClean="0"/>
                <a:t>Hardcode-Nerd</a:t>
              </a:r>
              <a:endParaRPr lang="de-DE" sz="1600" b="1" dirty="0"/>
            </a:p>
          </p:txBody>
        </p:sp>
        <p:sp>
          <p:nvSpPr>
            <p:cNvPr id="40" name="Flussdiagramm: Verbinder 39"/>
            <p:cNvSpPr/>
            <p:nvPr/>
          </p:nvSpPr>
          <p:spPr>
            <a:xfrm>
              <a:off x="7636577" y="550506"/>
              <a:ext cx="447870" cy="4478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8</a:t>
              </a:r>
              <a:endParaRPr lang="de-DE" dirty="0"/>
            </a:p>
          </p:txBody>
        </p:sp>
      </p:grpSp>
      <p:grpSp>
        <p:nvGrpSpPr>
          <p:cNvPr id="41" name="Gruppieren 40"/>
          <p:cNvGrpSpPr/>
          <p:nvPr/>
        </p:nvGrpSpPr>
        <p:grpSpPr>
          <a:xfrm>
            <a:off x="347463" y="3339487"/>
            <a:ext cx="2086861" cy="3168000"/>
            <a:chOff x="367346" y="3460184"/>
            <a:chExt cx="2086861" cy="3168000"/>
          </a:xfrm>
        </p:grpSpPr>
        <p:pic>
          <p:nvPicPr>
            <p:cNvPr id="11" name="Picture 4" descr="Bildergebnis fÃ¼r trading card game layout simp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8207" y="3460184"/>
              <a:ext cx="2016000" cy="3168000"/>
            </a:xfrm>
            <a:prstGeom prst="rect">
              <a:avLst/>
            </a:prstGeom>
            <a:noFill/>
            <a:extLst>
              <a:ext uri="{909E8E84-426E-40DD-AFC4-6F175D3DCCD1}">
                <a14:hiddenFill xmlns:a14="http://schemas.microsoft.com/office/drawing/2010/main">
                  <a:solidFill>
                    <a:srgbClr val="FFFFFF"/>
                  </a:solidFill>
                </a14:hiddenFill>
              </a:ext>
            </a:extLst>
          </p:spPr>
        </p:pic>
        <p:sp>
          <p:nvSpPr>
            <p:cNvPr id="31" name="Rechteck 30"/>
            <p:cNvSpPr/>
            <p:nvPr/>
          </p:nvSpPr>
          <p:spPr>
            <a:xfrm>
              <a:off x="611116" y="5913142"/>
              <a:ext cx="1670181" cy="5353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42" name="Picture 18" descr="nerd type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7346" y="3692735"/>
              <a:ext cx="1279590" cy="1828619"/>
            </a:xfrm>
            <a:prstGeom prst="rect">
              <a:avLst/>
            </a:prstGeom>
            <a:noFill/>
            <a:extLst>
              <a:ext uri="{909E8E84-426E-40DD-AFC4-6F175D3DCCD1}">
                <a14:hiddenFill xmlns:a14="http://schemas.microsoft.com/office/drawing/2010/main">
                  <a:solidFill>
                    <a:srgbClr val="FFFFFF"/>
                  </a:solidFill>
                </a14:hiddenFill>
              </a:ext>
            </a:extLst>
          </p:spPr>
        </p:pic>
        <p:sp>
          <p:nvSpPr>
            <p:cNvPr id="47" name="Textfeld 46"/>
            <p:cNvSpPr txBox="1"/>
            <p:nvPr/>
          </p:nvSpPr>
          <p:spPr>
            <a:xfrm>
              <a:off x="541176" y="5842472"/>
              <a:ext cx="1880888" cy="738664"/>
            </a:xfrm>
            <a:prstGeom prst="rect">
              <a:avLst/>
            </a:prstGeom>
            <a:noFill/>
          </p:spPr>
          <p:txBody>
            <a:bodyPr wrap="square" rtlCol="0">
              <a:spAutoFit/>
            </a:bodyPr>
            <a:lstStyle/>
            <a:p>
              <a:pPr algn="just"/>
              <a:r>
                <a:rPr lang="en-US" sz="600" dirty="0" smtClean="0"/>
                <a:t>"There are no jokes about unicorns! Otherwise I'll program you on the wall, you won't have any fun." They are above the courtship display of their male colleagues with a preference for unicorns and frequently changing hair </a:t>
              </a:r>
              <a:r>
                <a:rPr lang="en-US" sz="600" dirty="0" err="1" smtClean="0"/>
                <a:t>colours</a:t>
              </a:r>
              <a:r>
                <a:rPr lang="en-US" sz="600" dirty="0" smtClean="0"/>
                <a:t>. In addition to the naturally better social skills, the IT girls have a tough rational mode. A sobering experience for nerds.</a:t>
              </a:r>
              <a:endParaRPr lang="de-DE" sz="600" dirty="0"/>
            </a:p>
          </p:txBody>
        </p:sp>
        <p:sp>
          <p:nvSpPr>
            <p:cNvPr id="48" name="Textfeld 47"/>
            <p:cNvSpPr txBox="1"/>
            <p:nvPr/>
          </p:nvSpPr>
          <p:spPr>
            <a:xfrm>
              <a:off x="542130" y="5543810"/>
              <a:ext cx="1739167" cy="369332"/>
            </a:xfrm>
            <a:prstGeom prst="rect">
              <a:avLst/>
            </a:prstGeom>
            <a:noFill/>
          </p:spPr>
          <p:txBody>
            <a:bodyPr wrap="square" rtlCol="0">
              <a:spAutoFit/>
            </a:bodyPr>
            <a:lstStyle/>
            <a:p>
              <a:pPr algn="ctr"/>
              <a:r>
                <a:rPr lang="de-DE" b="1" dirty="0" smtClean="0"/>
                <a:t>IT-Girl</a:t>
              </a:r>
              <a:endParaRPr lang="de-DE" b="1" dirty="0"/>
            </a:p>
          </p:txBody>
        </p:sp>
        <p:sp>
          <p:nvSpPr>
            <p:cNvPr id="49" name="Flussdiagramm: Verbinder 48"/>
            <p:cNvSpPr/>
            <p:nvPr/>
          </p:nvSpPr>
          <p:spPr>
            <a:xfrm>
              <a:off x="1714350" y="3732394"/>
              <a:ext cx="447870" cy="4478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4</a:t>
              </a:r>
              <a:endParaRPr lang="de-DE" dirty="0"/>
            </a:p>
          </p:txBody>
        </p:sp>
      </p:grpSp>
      <p:grpSp>
        <p:nvGrpSpPr>
          <p:cNvPr id="29" name="Gruppieren 28"/>
          <p:cNvGrpSpPr/>
          <p:nvPr/>
        </p:nvGrpSpPr>
        <p:grpSpPr>
          <a:xfrm>
            <a:off x="8477972" y="171274"/>
            <a:ext cx="2016000" cy="3168000"/>
            <a:chOff x="9470336" y="200690"/>
            <a:chExt cx="2016000" cy="3168000"/>
          </a:xfrm>
        </p:grpSpPr>
        <p:pic>
          <p:nvPicPr>
            <p:cNvPr id="53" name="Picture 4" descr="Bildergebnis fÃ¼r trading card game layout simp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70336" y="200690"/>
              <a:ext cx="2016000" cy="3168000"/>
            </a:xfrm>
            <a:prstGeom prst="rect">
              <a:avLst/>
            </a:prstGeom>
            <a:noFill/>
            <a:extLst>
              <a:ext uri="{909E8E84-426E-40DD-AFC4-6F175D3DCCD1}">
                <a14:hiddenFill xmlns:a14="http://schemas.microsoft.com/office/drawing/2010/main">
                  <a:solidFill>
                    <a:srgbClr val="FFFFFF"/>
                  </a:solidFill>
                </a14:hiddenFill>
              </a:ext>
            </a:extLst>
          </p:spPr>
        </p:pic>
        <p:sp>
          <p:nvSpPr>
            <p:cNvPr id="54" name="Rechteck 53"/>
            <p:cNvSpPr/>
            <p:nvPr/>
          </p:nvSpPr>
          <p:spPr>
            <a:xfrm>
              <a:off x="9643245" y="2653648"/>
              <a:ext cx="1670181" cy="5353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Rechteck 54"/>
            <p:cNvSpPr/>
            <p:nvPr/>
          </p:nvSpPr>
          <p:spPr>
            <a:xfrm>
              <a:off x="9643245" y="2663883"/>
              <a:ext cx="1670181" cy="5353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6" name="Picture 16" descr="nerd type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35313" y="453089"/>
              <a:ext cx="1230923" cy="1759071"/>
            </a:xfrm>
            <a:prstGeom prst="rect">
              <a:avLst/>
            </a:prstGeom>
            <a:noFill/>
            <a:extLst>
              <a:ext uri="{909E8E84-426E-40DD-AFC4-6F175D3DCCD1}">
                <a14:hiddenFill xmlns:a14="http://schemas.microsoft.com/office/drawing/2010/main">
                  <a:solidFill>
                    <a:srgbClr val="FFFFFF"/>
                  </a:solidFill>
                </a14:hiddenFill>
              </a:ext>
            </a:extLst>
          </p:spPr>
        </p:pic>
        <p:sp>
          <p:nvSpPr>
            <p:cNvPr id="57" name="Flussdiagramm: Verbinder 56"/>
            <p:cNvSpPr/>
            <p:nvPr/>
          </p:nvSpPr>
          <p:spPr>
            <a:xfrm>
              <a:off x="10714414" y="469460"/>
              <a:ext cx="447870" cy="4478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5</a:t>
              </a:r>
              <a:endParaRPr lang="de-DE" dirty="0"/>
            </a:p>
          </p:txBody>
        </p:sp>
        <p:sp>
          <p:nvSpPr>
            <p:cNvPr id="58" name="Textfeld 57"/>
            <p:cNvSpPr txBox="1"/>
            <p:nvPr/>
          </p:nvSpPr>
          <p:spPr>
            <a:xfrm>
              <a:off x="9565884" y="2569069"/>
              <a:ext cx="1880888" cy="738664"/>
            </a:xfrm>
            <a:prstGeom prst="rect">
              <a:avLst/>
            </a:prstGeom>
            <a:noFill/>
          </p:spPr>
          <p:txBody>
            <a:bodyPr wrap="square" rtlCol="0">
              <a:spAutoFit/>
            </a:bodyPr>
            <a:lstStyle/>
            <a:p>
              <a:pPr algn="just"/>
              <a:r>
                <a:rPr lang="en-US" sz="600" dirty="0" smtClean="0"/>
                <a:t>"Life has a shitty plot, but horny graphics!" Trapped in their own reality by obsessive game play or obsessive game development. Recognizable by T-shirts with Mario or Sonic. They also have ADS. That can't be at all. How else could they otherwise spend three to four hours in a row highly concentrated on one screen ...oh back there, a squirrel!</a:t>
              </a:r>
              <a:endParaRPr lang="de-DE" sz="600" dirty="0"/>
            </a:p>
          </p:txBody>
        </p:sp>
        <p:sp>
          <p:nvSpPr>
            <p:cNvPr id="59" name="Textfeld 58"/>
            <p:cNvSpPr txBox="1"/>
            <p:nvPr/>
          </p:nvSpPr>
          <p:spPr>
            <a:xfrm>
              <a:off x="9608751" y="2280835"/>
              <a:ext cx="1739167" cy="369332"/>
            </a:xfrm>
            <a:prstGeom prst="rect">
              <a:avLst/>
            </a:prstGeom>
            <a:noFill/>
          </p:spPr>
          <p:txBody>
            <a:bodyPr wrap="square" rtlCol="0">
              <a:spAutoFit/>
            </a:bodyPr>
            <a:lstStyle/>
            <a:p>
              <a:pPr algn="ctr"/>
              <a:r>
                <a:rPr lang="de-DE" b="1" dirty="0" smtClean="0"/>
                <a:t>Gaming-</a:t>
              </a:r>
              <a:r>
                <a:rPr lang="de-DE" b="1" dirty="0" err="1" smtClean="0"/>
                <a:t>Nerd</a:t>
              </a:r>
              <a:endParaRPr lang="de-DE" b="1" dirty="0"/>
            </a:p>
          </p:txBody>
        </p:sp>
      </p:grpSp>
      <p:grpSp>
        <p:nvGrpSpPr>
          <p:cNvPr id="42" name="Gruppieren 41"/>
          <p:cNvGrpSpPr/>
          <p:nvPr/>
        </p:nvGrpSpPr>
        <p:grpSpPr>
          <a:xfrm>
            <a:off x="2438544" y="3338920"/>
            <a:ext cx="2016000" cy="3168000"/>
            <a:chOff x="2727317" y="3460184"/>
            <a:chExt cx="2016000" cy="3168000"/>
          </a:xfrm>
        </p:grpSpPr>
        <p:pic>
          <p:nvPicPr>
            <p:cNvPr id="12" name="Picture 4" descr="Bildergebnis fÃ¼r trading card game layout simp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27317" y="3460184"/>
              <a:ext cx="2016000" cy="3168000"/>
            </a:xfrm>
            <a:prstGeom prst="rect">
              <a:avLst/>
            </a:prstGeom>
            <a:noFill/>
            <a:extLst>
              <a:ext uri="{909E8E84-426E-40DD-AFC4-6F175D3DCCD1}">
                <a14:hiddenFill xmlns:a14="http://schemas.microsoft.com/office/drawing/2010/main">
                  <a:solidFill>
                    <a:srgbClr val="FFFFFF"/>
                  </a:solidFill>
                </a14:hiddenFill>
              </a:ext>
            </a:extLst>
          </p:spPr>
        </p:pic>
        <p:sp>
          <p:nvSpPr>
            <p:cNvPr id="32" name="Rechteck 31"/>
            <p:cNvSpPr/>
            <p:nvPr/>
          </p:nvSpPr>
          <p:spPr>
            <a:xfrm>
              <a:off x="2904947" y="5913142"/>
              <a:ext cx="1670181" cy="5353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Flussdiagramm: Verbinder 49"/>
            <p:cNvSpPr/>
            <p:nvPr/>
          </p:nvSpPr>
          <p:spPr>
            <a:xfrm>
              <a:off x="2976587" y="3744023"/>
              <a:ext cx="447870" cy="4478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endParaRPr lang="de-DE" dirty="0"/>
            </a:p>
          </p:txBody>
        </p:sp>
        <p:pic>
          <p:nvPicPr>
            <p:cNvPr id="1044" name="Picture 20" descr="nerd type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97217" y="3748449"/>
              <a:ext cx="1009038" cy="1679788"/>
            </a:xfrm>
            <a:prstGeom prst="rect">
              <a:avLst/>
            </a:prstGeom>
            <a:noFill/>
            <a:extLst>
              <a:ext uri="{909E8E84-426E-40DD-AFC4-6F175D3DCCD1}">
                <a14:hiddenFill xmlns:a14="http://schemas.microsoft.com/office/drawing/2010/main">
                  <a:solidFill>
                    <a:srgbClr val="FFFFFF"/>
                  </a:solidFill>
                </a14:hiddenFill>
              </a:ext>
            </a:extLst>
          </p:spPr>
        </p:pic>
        <p:sp>
          <p:nvSpPr>
            <p:cNvPr id="63" name="Textfeld 62"/>
            <p:cNvSpPr txBox="1"/>
            <p:nvPr/>
          </p:nvSpPr>
          <p:spPr>
            <a:xfrm>
              <a:off x="2855998" y="5532755"/>
              <a:ext cx="1739167" cy="369332"/>
            </a:xfrm>
            <a:prstGeom prst="rect">
              <a:avLst/>
            </a:prstGeom>
            <a:noFill/>
          </p:spPr>
          <p:txBody>
            <a:bodyPr wrap="square" rtlCol="0">
              <a:spAutoFit/>
            </a:bodyPr>
            <a:lstStyle/>
            <a:p>
              <a:pPr algn="ctr"/>
              <a:r>
                <a:rPr lang="de-DE" b="1" dirty="0" smtClean="0"/>
                <a:t>Security-</a:t>
              </a:r>
              <a:r>
                <a:rPr lang="de-DE" b="1" dirty="0" err="1" smtClean="0"/>
                <a:t>Nerd</a:t>
              </a:r>
              <a:endParaRPr lang="de-DE" b="1" dirty="0"/>
            </a:p>
          </p:txBody>
        </p:sp>
        <p:sp>
          <p:nvSpPr>
            <p:cNvPr id="64" name="Textfeld 63"/>
            <p:cNvSpPr txBox="1"/>
            <p:nvPr/>
          </p:nvSpPr>
          <p:spPr>
            <a:xfrm>
              <a:off x="2806502" y="5861134"/>
              <a:ext cx="1880888" cy="646331"/>
            </a:xfrm>
            <a:prstGeom prst="rect">
              <a:avLst/>
            </a:prstGeom>
            <a:noFill/>
          </p:spPr>
          <p:txBody>
            <a:bodyPr wrap="square" rtlCol="0">
              <a:spAutoFit/>
            </a:bodyPr>
            <a:lstStyle/>
            <a:p>
              <a:pPr algn="just"/>
              <a:r>
                <a:rPr lang="en-US" sz="600" dirty="0" smtClean="0"/>
                <a:t>"Trust no one, not even me, Honeypot." Always one step ahead. Only not with Security by Obscurity, but with real knowledge about suitable security mechanisms. Celebrates the security of its systems when media once again report on stolen credit card data or </a:t>
              </a:r>
              <a:r>
                <a:rPr lang="en-US" sz="600" dirty="0" err="1" smtClean="0"/>
                <a:t>StuxNet</a:t>
              </a:r>
              <a:r>
                <a:rPr lang="en-US" sz="600" dirty="0" smtClean="0"/>
                <a:t> attacks on control systems.</a:t>
              </a:r>
              <a:endParaRPr lang="de-DE" sz="600" dirty="0"/>
            </a:p>
          </p:txBody>
        </p:sp>
      </p:grpSp>
      <p:grpSp>
        <p:nvGrpSpPr>
          <p:cNvPr id="46" name="Gruppieren 45"/>
          <p:cNvGrpSpPr/>
          <p:nvPr/>
        </p:nvGrpSpPr>
        <p:grpSpPr>
          <a:xfrm>
            <a:off x="4447985" y="3340697"/>
            <a:ext cx="2016000" cy="3168000"/>
            <a:chOff x="5016427" y="3460184"/>
            <a:chExt cx="2016000" cy="3168000"/>
          </a:xfrm>
        </p:grpSpPr>
        <p:pic>
          <p:nvPicPr>
            <p:cNvPr id="13" name="Picture 4" descr="Bildergebnis fÃ¼r trading card game layout simp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16427" y="3460184"/>
              <a:ext cx="2016000" cy="3168000"/>
            </a:xfrm>
            <a:prstGeom prst="rect">
              <a:avLst/>
            </a:prstGeom>
            <a:noFill/>
            <a:extLst>
              <a:ext uri="{909E8E84-426E-40DD-AFC4-6F175D3DCCD1}">
                <a14:hiddenFill xmlns:a14="http://schemas.microsoft.com/office/drawing/2010/main">
                  <a:solidFill>
                    <a:srgbClr val="FFFFFF"/>
                  </a:solidFill>
                </a14:hiddenFill>
              </a:ext>
            </a:extLst>
          </p:spPr>
        </p:pic>
        <p:sp>
          <p:nvSpPr>
            <p:cNvPr id="33" name="Rechteck 32"/>
            <p:cNvSpPr/>
            <p:nvPr/>
          </p:nvSpPr>
          <p:spPr>
            <a:xfrm>
              <a:off x="5194288" y="5913142"/>
              <a:ext cx="1670181" cy="5353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2" name="Flussdiagramm: Verbinder 51"/>
            <p:cNvSpPr/>
            <p:nvPr/>
          </p:nvSpPr>
          <p:spPr>
            <a:xfrm>
              <a:off x="5301771" y="3757780"/>
              <a:ext cx="447870" cy="4478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1</a:t>
              </a:r>
              <a:endParaRPr lang="de-DE" dirty="0"/>
            </a:p>
          </p:txBody>
        </p:sp>
        <p:pic>
          <p:nvPicPr>
            <p:cNvPr id="1046" name="Picture 22" descr="nerd typen"/>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71601" y="3651822"/>
              <a:ext cx="1292868" cy="1847594"/>
            </a:xfrm>
            <a:prstGeom prst="rect">
              <a:avLst/>
            </a:prstGeom>
            <a:noFill/>
            <a:extLst>
              <a:ext uri="{909E8E84-426E-40DD-AFC4-6F175D3DCCD1}">
                <a14:hiddenFill xmlns:a14="http://schemas.microsoft.com/office/drawing/2010/main">
                  <a:solidFill>
                    <a:srgbClr val="FFFFFF"/>
                  </a:solidFill>
                </a14:hiddenFill>
              </a:ext>
            </a:extLst>
          </p:spPr>
        </p:pic>
        <p:sp>
          <p:nvSpPr>
            <p:cNvPr id="62" name="Textfeld 61"/>
            <p:cNvSpPr txBox="1"/>
            <p:nvPr/>
          </p:nvSpPr>
          <p:spPr>
            <a:xfrm>
              <a:off x="5154842" y="5506388"/>
              <a:ext cx="1739167" cy="369332"/>
            </a:xfrm>
            <a:prstGeom prst="rect">
              <a:avLst/>
            </a:prstGeom>
            <a:noFill/>
          </p:spPr>
          <p:txBody>
            <a:bodyPr wrap="square" rtlCol="0">
              <a:spAutoFit/>
            </a:bodyPr>
            <a:lstStyle/>
            <a:p>
              <a:pPr algn="ctr"/>
              <a:r>
                <a:rPr lang="de-DE" b="1" dirty="0" smtClean="0"/>
                <a:t>Engine-</a:t>
              </a:r>
              <a:r>
                <a:rPr lang="de-DE" b="1" dirty="0" err="1" smtClean="0"/>
                <a:t>Nerd</a:t>
              </a:r>
              <a:endParaRPr lang="de-DE" b="1" dirty="0"/>
            </a:p>
          </p:txBody>
        </p:sp>
        <p:sp>
          <p:nvSpPr>
            <p:cNvPr id="65" name="Textfeld 64"/>
            <p:cNvSpPr txBox="1"/>
            <p:nvPr/>
          </p:nvSpPr>
          <p:spPr>
            <a:xfrm>
              <a:off x="5111902" y="5836031"/>
              <a:ext cx="1880888" cy="738664"/>
            </a:xfrm>
            <a:prstGeom prst="rect">
              <a:avLst/>
            </a:prstGeom>
            <a:noFill/>
          </p:spPr>
          <p:txBody>
            <a:bodyPr wrap="square" rtlCol="0">
              <a:spAutoFit/>
            </a:bodyPr>
            <a:lstStyle/>
            <a:p>
              <a:pPr algn="just"/>
              <a:r>
                <a:rPr lang="en-US" sz="600" dirty="0" smtClean="0"/>
                <a:t>"Whoever roasts sausages for others needs a roasting machine for sausages!" The Engine-Nerd develops things you can touch. For example a hybrid engine. Or an MP3 player. Or a satellite.  In order to always live up to its penchant for accuracy and the most accurate documentation, an engine nerd must carry at least three ballpoint pens with it.</a:t>
              </a:r>
              <a:endParaRPr lang="de-DE" sz="600" dirty="0"/>
            </a:p>
          </p:txBody>
        </p:sp>
      </p:grpSp>
      <p:grpSp>
        <p:nvGrpSpPr>
          <p:cNvPr id="60" name="Gruppieren 59"/>
          <p:cNvGrpSpPr/>
          <p:nvPr/>
        </p:nvGrpSpPr>
        <p:grpSpPr>
          <a:xfrm>
            <a:off x="6464079" y="3338920"/>
            <a:ext cx="2016000" cy="3168000"/>
            <a:chOff x="7305537" y="3460184"/>
            <a:chExt cx="2016000" cy="3168000"/>
          </a:xfrm>
        </p:grpSpPr>
        <p:pic>
          <p:nvPicPr>
            <p:cNvPr id="10" name="Picture 4" descr="Bildergebnis fÃ¼r trading card game layout simp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5537" y="3460184"/>
              <a:ext cx="2016000" cy="3168000"/>
            </a:xfrm>
            <a:prstGeom prst="rect">
              <a:avLst/>
            </a:prstGeom>
            <a:noFill/>
            <a:extLst>
              <a:ext uri="{909E8E84-426E-40DD-AFC4-6F175D3DCCD1}">
                <a14:hiddenFill xmlns:a14="http://schemas.microsoft.com/office/drawing/2010/main">
                  <a:solidFill>
                    <a:srgbClr val="FFFFFF"/>
                  </a:solidFill>
                </a14:hiddenFill>
              </a:ext>
            </a:extLst>
          </p:spPr>
        </p:pic>
        <p:sp>
          <p:nvSpPr>
            <p:cNvPr id="34" name="Rechteck 33"/>
            <p:cNvSpPr/>
            <p:nvPr/>
          </p:nvSpPr>
          <p:spPr>
            <a:xfrm>
              <a:off x="7478446" y="5913142"/>
              <a:ext cx="1670181" cy="5353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Rechteck 34"/>
            <p:cNvSpPr/>
            <p:nvPr/>
          </p:nvSpPr>
          <p:spPr>
            <a:xfrm>
              <a:off x="7478446" y="5923377"/>
              <a:ext cx="1670181" cy="5353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Flussdiagramm: Verbinder 42"/>
            <p:cNvSpPr/>
            <p:nvPr/>
          </p:nvSpPr>
          <p:spPr>
            <a:xfrm>
              <a:off x="8549615" y="3728954"/>
              <a:ext cx="447870" cy="4478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3</a:t>
              </a:r>
              <a:endParaRPr lang="de-DE" dirty="0"/>
            </a:p>
          </p:txBody>
        </p:sp>
        <p:sp>
          <p:nvSpPr>
            <p:cNvPr id="44" name="Textfeld 43"/>
            <p:cNvSpPr txBox="1"/>
            <p:nvPr/>
          </p:nvSpPr>
          <p:spPr>
            <a:xfrm>
              <a:off x="7401085" y="5828563"/>
              <a:ext cx="1880888" cy="738664"/>
            </a:xfrm>
            <a:prstGeom prst="rect">
              <a:avLst/>
            </a:prstGeom>
            <a:noFill/>
          </p:spPr>
          <p:txBody>
            <a:bodyPr wrap="square" rtlCol="0">
              <a:spAutoFit/>
            </a:bodyPr>
            <a:lstStyle/>
            <a:p>
              <a:pPr algn="just"/>
              <a:r>
                <a:rPr lang="en-US" sz="600" dirty="0" smtClean="0"/>
                <a:t>"I was the first to tweet that Starbucks' </a:t>
              </a:r>
              <a:r>
                <a:rPr lang="en-US" sz="600" dirty="0" err="1" smtClean="0"/>
                <a:t>WiFi</a:t>
              </a:r>
              <a:r>
                <a:rPr lang="en-US" sz="600" dirty="0" smtClean="0"/>
                <a:t> went down." Their capital: their coolness - in contrast to the other nerds. Above all, they are always the first to have an opinion, which is then communicated to the world in real time. He writes apps for the things he has first, which look great, because he once "read" a book by Dieter Rams in the coffee shop.</a:t>
              </a:r>
              <a:endParaRPr lang="de-DE" sz="600" dirty="0"/>
            </a:p>
          </p:txBody>
        </p:sp>
        <p:sp>
          <p:nvSpPr>
            <p:cNvPr id="45" name="Textfeld 44"/>
            <p:cNvSpPr txBox="1"/>
            <p:nvPr/>
          </p:nvSpPr>
          <p:spPr>
            <a:xfrm>
              <a:off x="7443952" y="5540329"/>
              <a:ext cx="1739167" cy="369332"/>
            </a:xfrm>
            <a:prstGeom prst="rect">
              <a:avLst/>
            </a:prstGeom>
            <a:noFill/>
          </p:spPr>
          <p:txBody>
            <a:bodyPr wrap="square" rtlCol="0">
              <a:spAutoFit/>
            </a:bodyPr>
            <a:lstStyle/>
            <a:p>
              <a:pPr algn="ctr"/>
              <a:r>
                <a:rPr lang="de-DE" b="1" dirty="0" smtClean="0"/>
                <a:t>Mobile-</a:t>
              </a:r>
              <a:r>
                <a:rPr lang="de-DE" b="1" dirty="0" err="1" smtClean="0"/>
                <a:t>Nerd</a:t>
              </a:r>
              <a:endParaRPr lang="de-DE" b="1" dirty="0"/>
            </a:p>
          </p:txBody>
        </p:sp>
        <p:pic>
          <p:nvPicPr>
            <p:cNvPr id="1048" name="Picture 24" descr="nerd typ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17771" y="3672058"/>
              <a:ext cx="1277217" cy="18252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7" name="Gruppieren 76"/>
          <p:cNvGrpSpPr/>
          <p:nvPr/>
        </p:nvGrpSpPr>
        <p:grpSpPr>
          <a:xfrm>
            <a:off x="8481933" y="3340178"/>
            <a:ext cx="2016000" cy="3168000"/>
            <a:chOff x="7305537" y="3460184"/>
            <a:chExt cx="2016000" cy="3168000"/>
          </a:xfrm>
        </p:grpSpPr>
        <p:pic>
          <p:nvPicPr>
            <p:cNvPr id="78" name="Picture 4" descr="Bildergebnis fÃ¼r trading card game layout simp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5537" y="3460184"/>
              <a:ext cx="2016000" cy="3168000"/>
            </a:xfrm>
            <a:prstGeom prst="rect">
              <a:avLst/>
            </a:prstGeom>
            <a:noFill/>
            <a:extLst>
              <a:ext uri="{909E8E84-426E-40DD-AFC4-6F175D3DCCD1}">
                <a14:hiddenFill xmlns:a14="http://schemas.microsoft.com/office/drawing/2010/main">
                  <a:solidFill>
                    <a:srgbClr val="FFFFFF"/>
                  </a:solidFill>
                </a14:hiddenFill>
              </a:ext>
            </a:extLst>
          </p:spPr>
        </p:pic>
        <p:sp>
          <p:nvSpPr>
            <p:cNvPr id="79" name="Rechteck 78"/>
            <p:cNvSpPr/>
            <p:nvPr/>
          </p:nvSpPr>
          <p:spPr>
            <a:xfrm>
              <a:off x="7478446" y="5913142"/>
              <a:ext cx="1670181" cy="5353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Rechteck 79"/>
            <p:cNvSpPr/>
            <p:nvPr/>
          </p:nvSpPr>
          <p:spPr>
            <a:xfrm>
              <a:off x="7478446" y="5923377"/>
              <a:ext cx="1670181" cy="5353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Verbinder 80"/>
            <p:cNvSpPr/>
            <p:nvPr/>
          </p:nvSpPr>
          <p:spPr>
            <a:xfrm>
              <a:off x="8549615" y="3728954"/>
              <a:ext cx="447870" cy="4478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3</a:t>
              </a:r>
              <a:endParaRPr lang="de-DE" dirty="0"/>
            </a:p>
          </p:txBody>
        </p:sp>
        <p:sp>
          <p:nvSpPr>
            <p:cNvPr id="82" name="Textfeld 81"/>
            <p:cNvSpPr txBox="1"/>
            <p:nvPr/>
          </p:nvSpPr>
          <p:spPr>
            <a:xfrm>
              <a:off x="7401085" y="5828563"/>
              <a:ext cx="1880888" cy="738664"/>
            </a:xfrm>
            <a:prstGeom prst="rect">
              <a:avLst/>
            </a:prstGeom>
            <a:noFill/>
          </p:spPr>
          <p:txBody>
            <a:bodyPr wrap="square" rtlCol="0">
              <a:spAutoFit/>
            </a:bodyPr>
            <a:lstStyle/>
            <a:p>
              <a:pPr algn="just"/>
              <a:r>
                <a:rPr lang="en-US" sz="600" dirty="0" smtClean="0"/>
                <a:t>"I was the first to tweet that Starbucks' </a:t>
              </a:r>
              <a:r>
                <a:rPr lang="en-US" sz="600" dirty="0" err="1" smtClean="0"/>
                <a:t>WiFi</a:t>
              </a:r>
              <a:r>
                <a:rPr lang="en-US" sz="600" dirty="0" smtClean="0"/>
                <a:t> went down." Their capital: their coolness - in contrast to the other nerds. Above all, they are always the first to have an opinion, which is then communicated to the world in real time. He writes apps for the things he has first, which look great, because he once "read" a book by Dieter Rams in the coffee shop.</a:t>
              </a:r>
              <a:endParaRPr lang="de-DE" sz="600" dirty="0"/>
            </a:p>
          </p:txBody>
        </p:sp>
        <p:sp>
          <p:nvSpPr>
            <p:cNvPr id="83" name="Textfeld 82"/>
            <p:cNvSpPr txBox="1"/>
            <p:nvPr/>
          </p:nvSpPr>
          <p:spPr>
            <a:xfrm>
              <a:off x="7443952" y="5540329"/>
              <a:ext cx="1739167" cy="369332"/>
            </a:xfrm>
            <a:prstGeom prst="rect">
              <a:avLst/>
            </a:prstGeom>
            <a:noFill/>
          </p:spPr>
          <p:txBody>
            <a:bodyPr wrap="square" rtlCol="0">
              <a:spAutoFit/>
            </a:bodyPr>
            <a:lstStyle/>
            <a:p>
              <a:pPr algn="ctr"/>
              <a:r>
                <a:rPr lang="de-DE" b="1" dirty="0" smtClean="0"/>
                <a:t>Mobile-</a:t>
              </a:r>
              <a:r>
                <a:rPr lang="de-DE" b="1" dirty="0" err="1" smtClean="0"/>
                <a:t>Nerd</a:t>
              </a:r>
              <a:endParaRPr lang="de-DE" b="1" dirty="0"/>
            </a:p>
          </p:txBody>
        </p:sp>
        <p:pic>
          <p:nvPicPr>
            <p:cNvPr id="84" name="Picture 24" descr="nerd typ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17771" y="3672058"/>
              <a:ext cx="1277217" cy="182522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33871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622</Words>
  <Application>Microsoft Office PowerPoint</Application>
  <PresentationFormat>Breitbild</PresentationFormat>
  <Paragraphs>30</Paragraphs>
  <Slides>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Calibri Light</vt:lpstr>
      <vt:lpstr>Office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Weiß Benjamin</dc:creator>
  <cp:lastModifiedBy>Weiß Benjamin</cp:lastModifiedBy>
  <cp:revision>9</cp:revision>
  <dcterms:created xsi:type="dcterms:W3CDTF">2019-07-02T15:17:02Z</dcterms:created>
  <dcterms:modified xsi:type="dcterms:W3CDTF">2019-07-02T16:43:27Z</dcterms:modified>
</cp:coreProperties>
</file>