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4" r:id="rId10"/>
    <p:sldId id="265" r:id="rId11"/>
    <p:sldId id="260" r:id="rId12"/>
    <p:sldId id="261" r:id="rId13"/>
  </p:sldIdLst>
  <p:sldSz cx="9144000" cy="6858000" type="screen4x3"/>
  <p:notesSz cx="6886575" cy="10018713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urgette" panose="020B0604020202020204" charset="0"/>
      <p:regular r:id="rId19"/>
    </p:embeddedFont>
    <p:embeddedFont>
      <p:font typeface="Lustri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untuuw6t7jFOmmr7BbgmvQakv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31AEA5-EF19-4942-9403-98028F653978}">
  <a:tblStyle styleId="{C331AEA5-EF19-4942-9403-98028F653978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9E9"/>
          </a:solidFill>
        </a:fill>
      </a:tcStyle>
    </a:wholeTbl>
    <a:band1H>
      <a:tcTxStyle/>
      <a:tcStyle>
        <a:tcBdr/>
        <a:fill>
          <a:solidFill>
            <a:srgbClr val="CED0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0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183" cy="5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5" tIns="48275" rIns="96575" bIns="48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0799" y="0"/>
            <a:ext cx="2984183" cy="5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5" tIns="48275" rIns="96575" bIns="48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5" tIns="48275" rIns="96575" bIns="48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6038"/>
            <a:ext cx="2984183" cy="5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5" tIns="48275" rIns="96575" bIns="48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0799" y="9516038"/>
            <a:ext cx="2984183" cy="5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5" tIns="48275" rIns="96575" bIns="48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64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8658" y="4758889"/>
            <a:ext cx="5509260" cy="4508421"/>
          </a:xfrm>
          <a:prstGeom prst="rect">
            <a:avLst/>
          </a:prstGeom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2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7" name="Google Shape;17;p12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18" name="Google Shape;18;p12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19" name="Google Shape;19;p12"/>
              <p:cNvSpPr/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cxnSp>
            <p:nvCxnSpPr>
              <p:cNvPr id="20" name="Google Shape;20;p12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2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6C5B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900113" y="3705412"/>
            <a:ext cx="7345362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Lustria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/>
          <p:nvPr/>
        </p:nvSpPr>
        <p:spPr>
          <a:xfrm>
            <a:off x="562843" y="457200"/>
            <a:ext cx="7982712" cy="3113742"/>
          </a:xfrm>
          <a:prstGeom prst="rect">
            <a:avLst/>
          </a:prstGeom>
          <a:solidFill>
            <a:srgbClr val="1F282D"/>
          </a:solidFill>
          <a:ln w="9525" cap="flat" cmpd="sng">
            <a:solidFill>
              <a:srgbClr val="C6C5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/>
          </p:nvPr>
        </p:nvSpPr>
        <p:spPr>
          <a:xfrm>
            <a:off x="572085" y="5972668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3"/>
          </p:nvPr>
        </p:nvSpPr>
        <p:spPr>
          <a:xfrm>
            <a:off x="3516376" y="5978545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1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19" name="Google Shape;119;p2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 cap="flat" cmpd="sng">
              <a:solidFill>
                <a:srgbClr val="C6C5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pic>
        <p:nvPicPr>
          <p:cNvPr id="121" name="Google Shape;121;p21" descr="EU_flag_yellow_high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515" y="5899547"/>
            <a:ext cx="707157" cy="46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054849" y="5901053"/>
            <a:ext cx="59835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This project has received funding from the European Union's Horizon 2020 research and innovation programme under grant agreement No 769989</a:t>
            </a:r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4" name="Google Shape;124;p2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 cap="flat" cmpd="sng">
              <a:solidFill>
                <a:srgbClr val="269D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pic>
        <p:nvPicPr>
          <p:cNvPr id="126" name="Google Shape;126;p21" descr="DRIVEMODE-Logo_POS-MAIN-fullnam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175" y="355596"/>
            <a:ext cx="5763768" cy="360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672353" y="3881765"/>
            <a:ext cx="7754471" cy="1947977"/>
          </a:xfrm>
          <a:prstGeom prst="rect">
            <a:avLst/>
          </a:prstGeom>
          <a:solidFill>
            <a:srgbClr val="1F282D"/>
          </a:solidFill>
          <a:ln w="9525" cap="flat" cmpd="sng">
            <a:solidFill>
              <a:srgbClr val="C6C5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28" name="Google Shape;128;p21" descr="EU_flag_yellow_high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07370" y="5868115"/>
            <a:ext cx="707157" cy="46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123704" y="5869621"/>
            <a:ext cx="59835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This project has received funding from the European Union's Horizon 2020 research and innovation programme under grant agreement No 769989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900113" y="4008860"/>
            <a:ext cx="7345362" cy="100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ustr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914400" y="5127322"/>
            <a:ext cx="7331075" cy="55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>
  <p:cSld name="Two conten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9" name="Google Shape;29;p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30" name="Google Shape;30;p13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1" name="Google Shape;31;p13"/>
              <p:cNvSpPr/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cxnSp>
            <p:nvCxnSpPr>
              <p:cNvPr id="32" name="Google Shape;32;p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3" name="Google Shape;33;p1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rgbClr val="1F282D"/>
              </a:solidFill>
              <a:ln w="9525" cap="flat" cmpd="sng">
                <a:solidFill>
                  <a:srgbClr val="C6C5B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900111" y="2147888"/>
            <a:ext cx="3566160" cy="39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20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199" y="2147888"/>
            <a:ext cx="3566160" cy="39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20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3"/>
          </p:nvPr>
        </p:nvSpPr>
        <p:spPr>
          <a:xfrm>
            <a:off x="572085" y="6206919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4"/>
          </p:nvPr>
        </p:nvSpPr>
        <p:spPr>
          <a:xfrm>
            <a:off x="3516376" y="6212796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41" name="Google Shape;41;p14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42" name="Google Shape;42;p14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 cap="flat" cmpd="sng">
                <a:solidFill>
                  <a:srgbClr val="E4E7E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cxnSp>
            <p:nvCxnSpPr>
              <p:cNvPr id="44" name="Google Shape;44;p14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" name="Google Shape;45;p1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rgbClr val="1F282D"/>
              </a:solidFill>
              <a:ln w="9525" cap="flat" cmpd="sng">
                <a:solidFill>
                  <a:srgbClr val="C6C5B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2"/>
          </p:nvPr>
        </p:nvSpPr>
        <p:spPr>
          <a:xfrm>
            <a:off x="485775" y="6205909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3516376" y="6205909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EMODE_1st slide">
  <p:cSld name="DRIVEMODE_1st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52" name="Google Shape;52;p15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 cap="flat" cmpd="sng">
              <a:solidFill>
                <a:srgbClr val="269D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72353" y="3891483"/>
              <a:ext cx="7754471" cy="1947977"/>
            </a:xfrm>
            <a:prstGeom prst="rect">
              <a:avLst/>
            </a:prstGeom>
            <a:solidFill>
              <a:srgbClr val="1F282D"/>
            </a:solidFill>
            <a:ln w="9525" cap="flat" cmpd="sng">
              <a:solidFill>
                <a:srgbClr val="C6C5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pic>
        <p:nvPicPr>
          <p:cNvPr id="55" name="Google Shape;55;p15" descr="EU_flag_yellow_high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05351" y="5866123"/>
            <a:ext cx="707157" cy="46813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 txBox="1"/>
          <p:nvPr/>
        </p:nvSpPr>
        <p:spPr>
          <a:xfrm>
            <a:off x="2121685" y="5867629"/>
            <a:ext cx="59835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This project has received funding from the European Union's Horizon 2020 research and innovation programme under grant agreement No 769989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900113" y="4008860"/>
            <a:ext cx="7345362" cy="100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ustr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914400" y="5127322"/>
            <a:ext cx="7331075" cy="55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9" name="Google Shape;59;p15" descr="DRIVEMODE-Logo_POS-MAIN-fullnam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175" y="355596"/>
            <a:ext cx="5763768" cy="360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62" name="Google Shape;62;p16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63" name="Google Shape;63;p16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64" name="Google Shape;64;p16"/>
              <p:cNvSpPr/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cxnSp>
            <p:nvCxnSpPr>
              <p:cNvPr id="65" name="Google Shape;65;p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6" name="Google Shape;66;p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rgbClr val="1F282D"/>
              </a:solidFill>
              <a:ln w="9525" cap="flat" cmpd="sng">
                <a:solidFill>
                  <a:srgbClr val="C6C5B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72085" y="6206919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3516376" y="6212796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>
  <p:cSld name="Vu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72" name="Google Shape;72;p17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rgbClr val="E5E9E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73" name="Google Shape;73;p17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74" name="Google Shape;74;p17"/>
              <p:cNvSpPr/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cxnSp>
            <p:nvCxnSpPr>
              <p:cNvPr id="75" name="Google Shape;75;p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76" name="Google Shape;76;p17" descr="DRIVEMODE-Logo_POS-COMPAC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8719" y="6077081"/>
            <a:ext cx="4214845" cy="66010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72085" y="6206919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3516376" y="6212796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">
  <p:cSld name="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81" name="Google Shape;81;p18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rgbClr val="F2F2F2"/>
              </a:solidFill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63500" sx="101000" sy="101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grpSp>
            <p:nvGrpSpPr>
              <p:cNvPr id="83" name="Google Shape;83;p18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84" name="Google Shape;84;p18"/>
                <p:cNvSpPr/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E5E9E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  <p:cxnSp>
              <p:nvCxnSpPr>
                <p:cNvPr id="85" name="Google Shape;85;p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E5E9E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86" name="Google Shape;86;p18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rgbClr val="1F282D"/>
            </a:solidFill>
            <a:ln w="9525" cap="flat" cmpd="sng">
              <a:solidFill>
                <a:srgbClr val="C6C5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Lustria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328319" y="609600"/>
            <a:ext cx="4114800" cy="546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2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530225" y="2147888"/>
            <a:ext cx="3008313" cy="326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90" name="Google Shape;90;p18" descr="DRIVEMODE-Logo_POS-COMPAC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8719" y="6077081"/>
            <a:ext cx="4214845" cy="66010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572085" y="6206919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3516376" y="6212796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">
  <p:cSld name="Graphic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95" name="Google Shape;95;p19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96" name="Google Shape;96;p19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97" name="Google Shape;97;p19"/>
              <p:cNvSpPr/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cxnSp>
            <p:nvCxnSpPr>
              <p:cNvPr id="98" name="Google Shape;98;p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9" name="Google Shape;99;p19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rgbClr val="1F282D"/>
              </a:solidFill>
              <a:ln w="9525" cap="flat" cmpd="sng">
                <a:solidFill>
                  <a:srgbClr val="C6C5B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>
            <a:spLocks noGrp="1"/>
          </p:cNvSpPr>
          <p:nvPr>
            <p:ph type="chart" idx="2"/>
          </p:nvPr>
        </p:nvSpPr>
        <p:spPr>
          <a:xfrm>
            <a:off x="900113" y="1957388"/>
            <a:ext cx="4314358" cy="23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chart" idx="3"/>
          </p:nvPr>
        </p:nvSpPr>
        <p:spPr>
          <a:xfrm>
            <a:off x="4444160" y="4032761"/>
            <a:ext cx="4314358" cy="23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pic>
        <p:nvPicPr>
          <p:cNvPr id="103" name="Google Shape;103;p19" descr="DRIVEMODE-Logo_POS-COMPAC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8719" y="6077081"/>
            <a:ext cx="4214845" cy="66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572085" y="6206919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"/>
          </p:nvPr>
        </p:nvSpPr>
        <p:spPr>
          <a:xfrm>
            <a:off x="3516376" y="6212796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08" name="Google Shape;108;p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grpSp>
          <p:nvGrpSpPr>
            <p:cNvPr id="109" name="Google Shape;109;p2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10" name="Google Shape;110;p20"/>
              <p:cNvSpPr/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  <p:cxnSp>
            <p:nvCxnSpPr>
              <p:cNvPr id="111" name="Google Shape;111;p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5E9E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2" name="Google Shape;112;p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rgbClr val="1F282D"/>
              </a:solidFill>
              <a:ln w="9525" cap="flat" cmpd="sng">
                <a:solidFill>
                  <a:srgbClr val="C6C5B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0" descr="DRIVEMODE-Logo_POS-COMPAC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8719" y="6077081"/>
            <a:ext cx="4214845" cy="66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572085" y="6206919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3516376" y="6212796"/>
            <a:ext cx="957289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72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ustria"/>
              <a:buNone/>
              <a:defRPr sz="4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B0BBB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0BBBF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0BBBF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900113" y="3705412"/>
            <a:ext cx="7345362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Lustria"/>
              <a:buNone/>
            </a:pPr>
            <a:r>
              <a:rPr lang="it-IT" sz="3600"/>
              <a:t>Education Certificates in Web3</a:t>
            </a:r>
            <a:endParaRPr sz="3600"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Web3 for Education</a:t>
            </a:r>
            <a:endParaRPr/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ctrTitle"/>
          </p:nvPr>
        </p:nvSpPr>
        <p:spPr>
          <a:xfrm>
            <a:off x="900113" y="3705412"/>
            <a:ext cx="7345362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Lustria"/>
              <a:buNone/>
            </a:pPr>
            <a:r>
              <a:rPr lang="it-IT"/>
              <a:t>Thanks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898525" y="4533900"/>
            <a:ext cx="73453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i="1"/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it-IT" i="1"/>
              <a:t>crippa.eth</a:t>
            </a:r>
            <a:endParaRPr i="1"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2"/>
          </p:nvPr>
        </p:nvSpPr>
        <p:spPr>
          <a:xfrm>
            <a:off x="506768" y="6037985"/>
            <a:ext cx="246191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SpaghettETH</a:t>
            </a:r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3"/>
          </p:nvPr>
        </p:nvSpPr>
        <p:spPr>
          <a:xfrm>
            <a:off x="7127333" y="6059174"/>
            <a:ext cx="1652783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Milan, 2022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ustria"/>
              <a:buNone/>
            </a:pPr>
            <a:r>
              <a:rPr lang="it-IT" dirty="0" err="1"/>
              <a:t>Phase</a:t>
            </a:r>
            <a:r>
              <a:rPr lang="it-IT" dirty="0"/>
              <a:t> 1: Bootstrap </a:t>
            </a:r>
            <a:r>
              <a:rPr lang="it-IT" dirty="0" err="1"/>
              <a:t>phase</a:t>
            </a:r>
            <a:endParaRPr dirty="0"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069" y="2554688"/>
            <a:ext cx="8433861" cy="290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Lustria"/>
              <a:buNone/>
            </a:pPr>
            <a:r>
              <a:rPr lang="it-IT"/>
              <a:t>Phase 2: Governance release</a:t>
            </a:r>
            <a:endParaRPr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12" y="2231230"/>
            <a:ext cx="8206175" cy="32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ustria"/>
              <a:buNone/>
            </a:pPr>
            <a:r>
              <a:rPr lang="it-IT"/>
              <a:t>Addressed Problems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2"/>
          </p:nvPr>
        </p:nvSpPr>
        <p:spPr>
          <a:xfrm>
            <a:off x="484886" y="2211760"/>
            <a:ext cx="8174227" cy="320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In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education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,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certifications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are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scattered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among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multiple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platforms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Missing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of an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integrated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tool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through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in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which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a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professional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can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gather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all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its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proofs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of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attendance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to events and conferences (“educational portfolio”)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Lack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of a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structured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process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to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evaluate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courses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,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certifications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, conferences by </a:t>
            </a:r>
            <a:r>
              <a:rPr lang="it-IT" dirty="0" err="1">
                <a:latin typeface="Lustria"/>
                <a:ea typeface="Lustria"/>
                <a:cs typeface="Lustria"/>
                <a:sym typeface="Lustria"/>
              </a:rPr>
              <a:t>significance</a:t>
            </a:r>
            <a:r>
              <a:rPr lang="it-IT" dirty="0">
                <a:latin typeface="Lustria"/>
                <a:ea typeface="Lustria"/>
                <a:cs typeface="Lustria"/>
                <a:sym typeface="Lustria"/>
              </a:rPr>
              <a:t>/reliability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Absence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of a tool for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professionals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/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learners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to show in an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integrated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manner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i)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their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achievements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in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professional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courses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and ii)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attendance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to </a:t>
            </a:r>
            <a:r>
              <a:rPr lang="it-IT" b="1" dirty="0" err="1">
                <a:latin typeface="Lustria"/>
                <a:ea typeface="Lustria"/>
                <a:cs typeface="Lustria"/>
                <a:sym typeface="Lustria"/>
              </a:rPr>
              <a:t>professional</a:t>
            </a:r>
            <a:r>
              <a:rPr lang="it-IT" b="1" dirty="0">
                <a:latin typeface="Lustria"/>
                <a:ea typeface="Lustria"/>
                <a:cs typeface="Lustria"/>
                <a:sym typeface="Lustria"/>
              </a:rPr>
              <a:t> conferences, events, workshops</a:t>
            </a:r>
            <a:endParaRPr sz="1800" b="1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Lustria"/>
              <a:buNone/>
            </a:pPr>
            <a:r>
              <a:rPr lang="it-IT" sz="3600"/>
              <a:t>Value Proposition: </a:t>
            </a:r>
            <a:br>
              <a:rPr lang="it-IT" sz="3600"/>
            </a:br>
            <a:r>
              <a:rPr lang="it-IT" sz="3600"/>
              <a:t>A Decentralized Certificate Issuer</a:t>
            </a:r>
            <a:endParaRPr sz="3600"/>
          </a:p>
        </p:txBody>
      </p:sp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it-IT" dirty="0"/>
              <a:t>To </a:t>
            </a:r>
            <a:r>
              <a:rPr lang="it-IT" dirty="0" err="1"/>
              <a:t>provide</a:t>
            </a:r>
            <a:r>
              <a:rPr lang="it-IT" dirty="0"/>
              <a:t> a protocol to aggregate in a single spot («educational portfolio») </a:t>
            </a:r>
            <a:r>
              <a:rPr lang="it-IT" dirty="0" err="1"/>
              <a:t>all</a:t>
            </a:r>
            <a:r>
              <a:rPr lang="it-IT" dirty="0"/>
              <a:t> educational </a:t>
            </a:r>
            <a:r>
              <a:rPr lang="it-IT" dirty="0" err="1"/>
              <a:t>achievements</a:t>
            </a:r>
            <a:r>
              <a:rPr lang="it-IT" dirty="0"/>
              <a:t> (</a:t>
            </a:r>
            <a:r>
              <a:rPr lang="it-IT" dirty="0" err="1"/>
              <a:t>courses</a:t>
            </a:r>
            <a:r>
              <a:rPr lang="it-IT" dirty="0"/>
              <a:t>) and proof of </a:t>
            </a:r>
            <a:r>
              <a:rPr lang="it-IT" dirty="0" err="1"/>
              <a:t>attendance</a:t>
            </a:r>
            <a:r>
              <a:rPr lang="it-IT" dirty="0"/>
              <a:t> to conferences/events/trainings of </a:t>
            </a:r>
            <a:r>
              <a:rPr lang="it-IT" dirty="0" err="1"/>
              <a:t>professionals</a:t>
            </a:r>
            <a:r>
              <a:rPr lang="it-IT" dirty="0"/>
              <a:t> in the </a:t>
            </a:r>
            <a:r>
              <a:rPr lang="it-IT" dirty="0" err="1"/>
              <a:t>education</a:t>
            </a:r>
            <a:r>
              <a:rPr lang="it-IT" dirty="0"/>
              <a:t> </a:t>
            </a:r>
            <a:r>
              <a:rPr lang="it-IT" dirty="0" err="1"/>
              <a:t>sector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ct val="100000"/>
              <a:buChar char="•"/>
            </a:pPr>
            <a:r>
              <a:rPr lang="it-IT" dirty="0" err="1"/>
              <a:t>Decentralised</a:t>
            </a:r>
            <a:r>
              <a:rPr lang="it-IT" dirty="0"/>
              <a:t> Certificate Issuer: proof of </a:t>
            </a:r>
            <a:r>
              <a:rPr lang="it-IT" dirty="0" err="1"/>
              <a:t>attendance</a:t>
            </a:r>
            <a:r>
              <a:rPr lang="it-IT" dirty="0"/>
              <a:t>/</a:t>
            </a:r>
            <a:r>
              <a:rPr lang="it-IT" dirty="0" err="1"/>
              <a:t>certifications</a:t>
            </a:r>
            <a:r>
              <a:rPr lang="it-IT" dirty="0"/>
              <a:t> are </a:t>
            </a:r>
            <a:r>
              <a:rPr lang="it-IT" dirty="0" err="1"/>
              <a:t>approved</a:t>
            </a:r>
            <a:r>
              <a:rPr lang="it-IT" dirty="0"/>
              <a:t> and </a:t>
            </a:r>
            <a:r>
              <a:rPr lang="it-IT" dirty="0" err="1"/>
              <a:t>released</a:t>
            </a:r>
            <a:r>
              <a:rPr lang="it-IT" dirty="0"/>
              <a:t> by a DAO 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ct val="100000"/>
              <a:buChar char="•"/>
            </a:pPr>
            <a:r>
              <a:rPr lang="it-IT" dirty="0" err="1"/>
              <a:t>Broaden</a:t>
            </a:r>
            <a:r>
              <a:rPr lang="it-IT" dirty="0"/>
              <a:t> the scope of the concept of «</a:t>
            </a:r>
            <a:r>
              <a:rPr lang="it-IT" dirty="0" err="1"/>
              <a:t>certification</a:t>
            </a:r>
            <a:r>
              <a:rPr lang="it-IT" dirty="0"/>
              <a:t>» to </a:t>
            </a:r>
            <a:r>
              <a:rPr lang="it-IT" dirty="0" err="1"/>
              <a:t>attendance</a:t>
            </a:r>
            <a:r>
              <a:rPr lang="it-IT" dirty="0"/>
              <a:t> to </a:t>
            </a:r>
            <a:r>
              <a:rPr lang="it-IT" dirty="0" err="1"/>
              <a:t>professional</a:t>
            </a:r>
            <a:r>
              <a:rPr lang="it-IT" dirty="0"/>
              <a:t> conferences, events to </a:t>
            </a:r>
            <a:r>
              <a:rPr lang="it-IT" dirty="0" err="1"/>
              <a:t>ultimately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reliable</a:t>
            </a:r>
            <a:r>
              <a:rPr lang="it-IT" dirty="0"/>
              <a:t> portfolio of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attendance</a:t>
            </a:r>
            <a:r>
              <a:rPr lang="it-IT" dirty="0"/>
              <a:t> for </a:t>
            </a:r>
            <a:r>
              <a:rPr lang="it-IT" dirty="0" err="1"/>
              <a:t>professionals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ustria"/>
              <a:buNone/>
            </a:pPr>
            <a:r>
              <a:rPr lang="it-IT"/>
              <a:t>Roadmap &amp; Governance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 rot="10800000">
            <a:off x="606489" y="2197931"/>
            <a:ext cx="7931021" cy="2915243"/>
          </a:xfrm>
          <a:prstGeom prst="triangle">
            <a:avLst>
              <a:gd name="adj" fmla="val 50000"/>
            </a:avLst>
          </a:prstGeom>
          <a:blipFill rotWithShape="1">
            <a:blip r:embed="rId3">
              <a:alphaModFix amt="13000"/>
            </a:blip>
            <a:tile tx="0" ty="0" sx="100000" sy="100000" flip="none" algn="tl"/>
          </a:blipFill>
          <a:ln>
            <a:noFill/>
          </a:ln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499310" y="2169939"/>
            <a:ext cx="8145378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600" b="1" dirty="0" err="1"/>
              <a:t>Phase</a:t>
            </a:r>
            <a:r>
              <a:rPr lang="it-IT" sz="1600" b="1" dirty="0"/>
              <a:t> 1 – Bootstrap </a:t>
            </a:r>
            <a:r>
              <a:rPr lang="it-IT" sz="1600" b="1" dirty="0" err="1"/>
              <a:t>phase</a:t>
            </a:r>
            <a:r>
              <a:rPr lang="it-IT" sz="1600" b="1" i="1" dirty="0"/>
              <a:t>. </a:t>
            </a:r>
            <a:r>
              <a:rPr lang="it-IT" sz="1600" dirty="0" err="1"/>
              <a:t>Centralized</a:t>
            </a:r>
            <a:r>
              <a:rPr lang="it-IT" sz="1600" dirty="0"/>
              <a:t> app </a:t>
            </a:r>
            <a:r>
              <a:rPr lang="it-IT" sz="1600" dirty="0" err="1"/>
              <a:t>backed</a:t>
            </a:r>
            <a:r>
              <a:rPr lang="it-IT" sz="1600" dirty="0"/>
              <a:t> by a </a:t>
            </a:r>
            <a:r>
              <a:rPr lang="it-IT" sz="1600" dirty="0" err="1"/>
              <a:t>foundation</a:t>
            </a:r>
            <a:r>
              <a:rPr lang="it-IT" sz="1600" dirty="0"/>
              <a:t> made by high </a:t>
            </a:r>
            <a:r>
              <a:rPr lang="it-IT" sz="1600" dirty="0" err="1"/>
              <a:t>profile</a:t>
            </a:r>
            <a:r>
              <a:rPr lang="it-IT" sz="1600" dirty="0"/>
              <a:t> </a:t>
            </a:r>
            <a:r>
              <a:rPr lang="it-IT" sz="1600" dirty="0" err="1"/>
              <a:t>professionals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manages</a:t>
            </a:r>
            <a:r>
              <a:rPr lang="it-IT" sz="1600" dirty="0"/>
              <a:t> the platform, and </a:t>
            </a:r>
            <a:r>
              <a:rPr lang="it-IT" sz="1600" dirty="0" err="1"/>
              <a:t>approves</a:t>
            </a:r>
            <a:r>
              <a:rPr lang="it-IT" sz="1600" dirty="0"/>
              <a:t> </a:t>
            </a:r>
            <a:r>
              <a:rPr lang="it-IT" sz="1600" dirty="0" err="1"/>
              <a:t>certifications</a:t>
            </a:r>
            <a:r>
              <a:rPr lang="it-IT" sz="1600" dirty="0"/>
              <a:t> and proof of </a:t>
            </a:r>
            <a:r>
              <a:rPr lang="it-IT" sz="1600" dirty="0" err="1"/>
              <a:t>attendance</a:t>
            </a:r>
            <a:r>
              <a:rPr lang="it-IT" sz="1600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600" i="1" dirty="0">
                <a:sym typeface="Wingdings" panose="05000000000000000000" pitchFamily="2" charset="2"/>
              </a:rPr>
              <a:t> </a:t>
            </a:r>
            <a:r>
              <a:rPr lang="it-IT" sz="1600" i="1" dirty="0"/>
              <a:t>The Foundation </a:t>
            </a:r>
            <a:r>
              <a:rPr lang="it-IT" sz="1600" i="1" dirty="0" err="1"/>
              <a:t>has</a:t>
            </a:r>
            <a:r>
              <a:rPr lang="it-IT" sz="1600" i="1" dirty="0"/>
              <a:t> 100% of </a:t>
            </a:r>
            <a:r>
              <a:rPr lang="it-IT" sz="1600" i="1" dirty="0" err="1"/>
              <a:t>voting</a:t>
            </a:r>
            <a:r>
              <a:rPr lang="it-IT" sz="1600" i="1" dirty="0"/>
              <a:t> power to </a:t>
            </a:r>
            <a:r>
              <a:rPr lang="it-IT" sz="1600" i="1" dirty="0" err="1"/>
              <a:t>approve</a:t>
            </a:r>
            <a:r>
              <a:rPr lang="it-IT" sz="1600" i="1" dirty="0"/>
              <a:t> certificates &amp; </a:t>
            </a:r>
            <a:r>
              <a:rPr lang="it-IT" sz="1600" i="1" dirty="0" err="1"/>
              <a:t>proofs</a:t>
            </a:r>
            <a:r>
              <a:rPr lang="it-IT" sz="1600" i="1" dirty="0"/>
              <a:t> of </a:t>
            </a:r>
            <a:r>
              <a:rPr lang="it-IT" sz="1600" i="1" dirty="0" err="1"/>
              <a:t>attendance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600" b="1" dirty="0" err="1"/>
              <a:t>Phase</a:t>
            </a:r>
            <a:r>
              <a:rPr lang="it-IT" sz="1600" b="1" dirty="0"/>
              <a:t> 2 (</a:t>
            </a:r>
            <a:r>
              <a:rPr lang="it-IT" sz="1600" b="1" dirty="0" err="1"/>
              <a:t>transition</a:t>
            </a:r>
            <a:r>
              <a:rPr lang="it-IT" sz="1600" b="1" dirty="0"/>
              <a:t>) – Governance release</a:t>
            </a:r>
            <a:r>
              <a:rPr lang="it-IT" sz="1600" dirty="0"/>
              <a:t>. </a:t>
            </a:r>
            <a:r>
              <a:rPr lang="it-IT" sz="1600" dirty="0" err="1"/>
              <a:t>As</a:t>
            </a:r>
            <a:r>
              <a:rPr lang="it-IT" sz="1600" dirty="0"/>
              <a:t> adoption </a:t>
            </a:r>
            <a:r>
              <a:rPr lang="it-IT" sz="1600" dirty="0" err="1"/>
              <a:t>increase</a:t>
            </a:r>
            <a:r>
              <a:rPr lang="it-IT" sz="1600" dirty="0"/>
              <a:t>, the Foundation release a </a:t>
            </a:r>
            <a:r>
              <a:rPr lang="it-IT" sz="1600" dirty="0" err="1"/>
              <a:t>minority</a:t>
            </a:r>
            <a:r>
              <a:rPr lang="it-IT" sz="1600" dirty="0"/>
              <a:t> share of the power to </a:t>
            </a:r>
            <a:r>
              <a:rPr lang="it-IT" sz="1600" dirty="0" err="1"/>
              <a:t>professionals</a:t>
            </a:r>
            <a:r>
              <a:rPr lang="it-IT" sz="1600" dirty="0"/>
              <a:t> </a:t>
            </a:r>
            <a:r>
              <a:rPr lang="it-IT" sz="1600" dirty="0" err="1"/>
              <a:t>outside</a:t>
            </a:r>
            <a:r>
              <a:rPr lang="it-IT" sz="1600" dirty="0"/>
              <a:t>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boundaries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will</a:t>
            </a:r>
            <a:r>
              <a:rPr lang="it-IT" sz="1600" dirty="0"/>
              <a:t> be </a:t>
            </a:r>
            <a:r>
              <a:rPr lang="it-IT" sz="1600" dirty="0" err="1"/>
              <a:t>active</a:t>
            </a:r>
            <a:r>
              <a:rPr lang="it-IT" sz="1600" dirty="0"/>
              <a:t> </a:t>
            </a:r>
            <a:r>
              <a:rPr lang="it-IT" sz="1600" dirty="0" err="1"/>
              <a:t>participants</a:t>
            </a:r>
            <a:r>
              <a:rPr lang="it-IT" sz="1600" dirty="0"/>
              <a:t> of the DAO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600" i="1" dirty="0"/>
              <a:t>The Foundation has between 50% and 100% of voting power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600" b="1" dirty="0" err="1"/>
              <a:t>Phase</a:t>
            </a:r>
            <a:r>
              <a:rPr lang="it-IT" sz="1600" b="1" dirty="0"/>
              <a:t> 3 – </a:t>
            </a:r>
            <a:r>
              <a:rPr lang="it-IT" sz="1600" b="1" dirty="0" err="1"/>
              <a:t>Creation</a:t>
            </a:r>
            <a:r>
              <a:rPr lang="it-IT" sz="1600" b="1" dirty="0"/>
              <a:t> of a DAO </a:t>
            </a:r>
            <a:r>
              <a:rPr lang="it-IT" sz="1600" b="1" dirty="0" err="1"/>
              <a:t>Edu</a:t>
            </a:r>
            <a:r>
              <a:rPr lang="it-IT" sz="1600" dirty="0"/>
              <a:t>. The </a:t>
            </a:r>
            <a:r>
              <a:rPr lang="it-IT" sz="1600" dirty="0" err="1"/>
              <a:t>entire</a:t>
            </a:r>
            <a:r>
              <a:rPr lang="it-IT" sz="1600" dirty="0"/>
              <a:t> </a:t>
            </a:r>
            <a:r>
              <a:rPr lang="it-IT" sz="1600" dirty="0" err="1"/>
              <a:t>process</a:t>
            </a:r>
            <a:r>
              <a:rPr lang="it-IT" sz="1600" dirty="0"/>
              <a:t> and </a:t>
            </a:r>
            <a:r>
              <a:rPr lang="it-IT" sz="1600" dirty="0" err="1"/>
              <a:t>approvals</a:t>
            </a:r>
            <a:r>
              <a:rPr lang="it-IT" sz="1600" dirty="0"/>
              <a:t> in </a:t>
            </a:r>
            <a:r>
              <a:rPr lang="it-IT" sz="1600" dirty="0" err="1"/>
              <a:t>fully</a:t>
            </a:r>
            <a:r>
              <a:rPr lang="it-IT" sz="1600" dirty="0"/>
              <a:t> </a:t>
            </a:r>
            <a:r>
              <a:rPr lang="it-IT" sz="1600" dirty="0" err="1"/>
              <a:t>managed</a:t>
            </a:r>
            <a:r>
              <a:rPr lang="it-IT" sz="1600" dirty="0"/>
              <a:t> in a </a:t>
            </a:r>
            <a:r>
              <a:rPr lang="it-IT" sz="1600" dirty="0" err="1"/>
              <a:t>decentralized</a:t>
            </a:r>
            <a:r>
              <a:rPr lang="it-IT" sz="1600" dirty="0"/>
              <a:t> </a:t>
            </a:r>
            <a:r>
              <a:rPr lang="it-IT" sz="1600" dirty="0" err="1"/>
              <a:t>manner</a:t>
            </a:r>
            <a:r>
              <a:rPr lang="it-IT" sz="1600" dirty="0"/>
              <a:t> by </a:t>
            </a:r>
            <a:r>
              <a:rPr lang="it-IT" sz="1600" dirty="0" err="1"/>
              <a:t>professionals</a:t>
            </a:r>
            <a:r>
              <a:rPr lang="it-IT" sz="1600" dirty="0"/>
              <a:t> in the </a:t>
            </a:r>
            <a:r>
              <a:rPr lang="it-IT" sz="1600" dirty="0" err="1"/>
              <a:t>education</a:t>
            </a:r>
            <a:r>
              <a:rPr lang="it-IT" sz="1600" dirty="0"/>
              <a:t> </a:t>
            </a:r>
            <a:r>
              <a:rPr lang="it-IT" sz="1600" dirty="0" err="1"/>
              <a:t>sector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600" i="1" dirty="0">
                <a:sym typeface="Wingdings" panose="05000000000000000000" pitchFamily="2" charset="2"/>
              </a:rPr>
              <a:t> </a:t>
            </a:r>
            <a:r>
              <a:rPr lang="it-IT" sz="1600" i="1" dirty="0"/>
              <a:t>The Foundation </a:t>
            </a:r>
            <a:r>
              <a:rPr lang="it-IT" sz="1600" i="1" dirty="0" err="1"/>
              <a:t>has</a:t>
            </a:r>
            <a:r>
              <a:rPr lang="it-IT" sz="1600" i="1" dirty="0"/>
              <a:t> a &lt;50% non-</a:t>
            </a:r>
            <a:r>
              <a:rPr lang="it-IT" sz="1600" i="1" dirty="0" err="1"/>
              <a:t>controlling</a:t>
            </a:r>
            <a:r>
              <a:rPr lang="it-IT" sz="1600" i="1" dirty="0"/>
              <a:t> </a:t>
            </a:r>
            <a:r>
              <a:rPr lang="it-IT" sz="1600" i="1" dirty="0" err="1"/>
              <a:t>minority</a:t>
            </a:r>
            <a:r>
              <a:rPr lang="it-IT" sz="1600" i="1" dirty="0"/>
              <a:t> stake in the </a:t>
            </a:r>
            <a:r>
              <a:rPr lang="it-IT" sz="1600" i="1" dirty="0" err="1"/>
              <a:t>decision</a:t>
            </a:r>
            <a:r>
              <a:rPr lang="it-IT" sz="1600" i="1" dirty="0"/>
              <a:t>-making/</a:t>
            </a:r>
            <a:r>
              <a:rPr lang="it-IT" sz="1600" i="1" dirty="0" err="1"/>
              <a:t>approval</a:t>
            </a:r>
            <a:r>
              <a:rPr lang="it-IT" sz="1600" i="1" dirty="0"/>
              <a:t> </a:t>
            </a:r>
            <a:r>
              <a:rPr lang="it-IT" sz="1600" i="1" dirty="0" err="1"/>
              <a:t>process</a:t>
            </a: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99310" y="5113176"/>
            <a:ext cx="8145378" cy="1016676"/>
          </a:xfrm>
          <a:prstGeom prst="rect">
            <a:avLst/>
          </a:prstGeom>
          <a:noFill/>
          <a:ln w="12700" cap="flat" cmpd="sng">
            <a:solidFill>
              <a:srgbClr val="48575D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F10765E-D5E4-7ACE-6978-CE04B829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0" y="2086625"/>
            <a:ext cx="6941810" cy="3904248"/>
          </a:xfrm>
          <a:prstGeom prst="rect">
            <a:avLst/>
          </a:prstGeom>
        </p:spPr>
      </p:pic>
      <p:sp>
        <p:nvSpPr>
          <p:cNvPr id="9" name="Google Shape;162;p5">
            <a:extLst>
              <a:ext uri="{FF2B5EF4-FFF2-40B4-BE49-F238E27FC236}">
                <a16:creationId xmlns:a16="http://schemas.microsoft.com/office/drawing/2014/main" id="{ED89FA03-C2B6-682D-DFF7-46587965F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ustria"/>
              <a:buNone/>
            </a:pPr>
            <a:r>
              <a:rPr lang="it-IT" dirty="0" err="1"/>
              <a:t>Phase</a:t>
            </a:r>
            <a:r>
              <a:rPr lang="it-IT" dirty="0"/>
              <a:t> 1: Bootstrap </a:t>
            </a:r>
            <a:r>
              <a:rPr lang="it-IT" dirty="0" err="1"/>
              <a:t>phase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47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Lustria"/>
              <a:buNone/>
            </a:pPr>
            <a:r>
              <a:rPr lang="it-IT"/>
              <a:t>Phase 2: Governance release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1FA140-626D-DD6A-321A-23504ACE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18" y="2017799"/>
            <a:ext cx="6709163" cy="37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9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2707031" y="1813149"/>
            <a:ext cx="3729938" cy="458133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48575D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ustria"/>
              <a:buNone/>
            </a:pPr>
            <a:r>
              <a:rPr lang="it-IT"/>
              <a:t>SWOT: Strenghts 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2837145" y="2683242"/>
            <a:ext cx="3452340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37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Decentralized certificate authority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2837145" y="5642306"/>
            <a:ext cx="3452339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37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NFTs are perfect fit for certifications /digital assets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2837147" y="4168316"/>
            <a:ext cx="3452340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37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need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for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centralized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apps to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provide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the user portfolios</a:t>
            </a:r>
            <a:endParaRPr dirty="0"/>
          </a:p>
        </p:txBody>
      </p:sp>
      <p:sp>
        <p:nvSpPr>
          <p:cNvPr id="179" name="Google Shape;179;p7"/>
          <p:cNvSpPr txBox="1"/>
          <p:nvPr/>
        </p:nvSpPr>
        <p:spPr>
          <a:xfrm>
            <a:off x="2837145" y="1943643"/>
            <a:ext cx="3452339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37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User educational portfolios are available on chain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2837146" y="3430349"/>
            <a:ext cx="3452339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37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App-agnostic integration with 3rd parties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2837145" y="4915423"/>
            <a:ext cx="3452340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37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Reliable &amp; integrated tracking of attendance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Lustria"/>
              <a:buNone/>
            </a:pPr>
            <a:r>
              <a:rPr lang="it-IT"/>
              <a:t>Threats &amp; mitigation measures </a:t>
            </a:r>
            <a:endParaRPr/>
          </a:p>
        </p:txBody>
      </p:sp>
      <p:graphicFrame>
        <p:nvGraphicFramePr>
          <p:cNvPr id="187" name="Google Shape;187;p8"/>
          <p:cNvGraphicFramePr/>
          <p:nvPr>
            <p:extLst>
              <p:ext uri="{D42A27DB-BD31-4B8C-83A1-F6EECF244321}">
                <p14:modId xmlns:p14="http://schemas.microsoft.com/office/powerpoint/2010/main" val="3204715192"/>
              </p:ext>
            </p:extLst>
          </p:nvPr>
        </p:nvGraphicFramePr>
        <p:xfrm>
          <a:off x="900114" y="2182555"/>
          <a:ext cx="7345361" cy="3474770"/>
        </p:xfrm>
        <a:graphic>
          <a:graphicData uri="http://schemas.openxmlformats.org/drawingml/2006/table">
            <a:tbl>
              <a:tblPr firstRow="1" bandRow="1">
                <a:noFill/>
                <a:tableStyleId>{C331AEA5-EF19-4942-9403-98028F653978}</a:tableStyleId>
              </a:tblPr>
              <a:tblGrid>
                <a:gridCol w="359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latin typeface="Lustria" panose="020B0604020202020204" charset="0"/>
                        </a:rPr>
                        <a:t>Threats</a:t>
                      </a:r>
                      <a:endParaRPr sz="1800"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Lustria" panose="020B0604020202020204" charset="0"/>
                        </a:rPr>
                        <a:t>Mitigation measure</a:t>
                      </a:r>
                      <a:endParaRPr sz="1800"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>
                          <a:latin typeface="Lustria" panose="020B0604020202020204" charset="0"/>
                        </a:rPr>
                        <a:t>Being mainstream is a slow process, mass adoption foreseen in a long horizon</a:t>
                      </a:r>
                      <a:endParaRPr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 dirty="0" err="1">
                          <a:latin typeface="Lustria" panose="020B0604020202020204" charset="0"/>
                        </a:rPr>
                        <a:t>Credibility</a:t>
                      </a:r>
                      <a:r>
                        <a:rPr lang="it-IT" sz="1800" dirty="0">
                          <a:latin typeface="Lustria" panose="020B0604020202020204" charset="0"/>
                        </a:rPr>
                        <a:t> and </a:t>
                      </a:r>
                      <a:r>
                        <a:rPr lang="it-IT" sz="1800" dirty="0" err="1">
                          <a:latin typeface="Lustria" panose="020B0604020202020204" charset="0"/>
                        </a:rPr>
                        <a:t>integration</a:t>
                      </a:r>
                      <a:r>
                        <a:rPr lang="it-IT" sz="1800" dirty="0">
                          <a:latin typeface="Lustria" panose="020B0604020202020204" charset="0"/>
                        </a:rPr>
                        <a:t> with </a:t>
                      </a:r>
                      <a:r>
                        <a:rPr lang="it-IT" sz="1800" dirty="0" err="1">
                          <a:latin typeface="Lustria" panose="020B0604020202020204" charset="0"/>
                        </a:rPr>
                        <a:t>already</a:t>
                      </a:r>
                      <a:r>
                        <a:rPr lang="it-IT" sz="1800" dirty="0">
                          <a:latin typeface="Lustria" panose="020B0604020202020204" charset="0"/>
                        </a:rPr>
                        <a:t> </a:t>
                      </a:r>
                      <a:r>
                        <a:rPr lang="it-IT" sz="1800" dirty="0" err="1">
                          <a:latin typeface="Lustria" panose="020B0604020202020204" charset="0"/>
                        </a:rPr>
                        <a:t>existing</a:t>
                      </a:r>
                      <a:r>
                        <a:rPr lang="it-IT" sz="1800" dirty="0">
                          <a:latin typeface="Lustria" panose="020B0604020202020204" charset="0"/>
                        </a:rPr>
                        <a:t> systems/public institutions can </a:t>
                      </a:r>
                      <a:r>
                        <a:rPr lang="it-IT" sz="1800" dirty="0" err="1">
                          <a:latin typeface="Lustria" panose="020B0604020202020204" charset="0"/>
                        </a:rPr>
                        <a:t>spur</a:t>
                      </a:r>
                      <a:r>
                        <a:rPr lang="it-IT" sz="1800" dirty="0">
                          <a:latin typeface="Lustria" panose="020B0604020202020204" charset="0"/>
                        </a:rPr>
                        <a:t> adoption</a:t>
                      </a:r>
                      <a:endParaRPr dirty="0"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 dirty="0">
                          <a:latin typeface="Lustria" panose="020B0604020202020204" charset="0"/>
                        </a:rPr>
                        <a:t>Fake </a:t>
                      </a:r>
                      <a:r>
                        <a:rPr lang="it-IT" sz="1800" dirty="0" err="1">
                          <a:latin typeface="Lustria" panose="020B0604020202020204" charset="0"/>
                        </a:rPr>
                        <a:t>proofs</a:t>
                      </a:r>
                      <a:r>
                        <a:rPr lang="it-IT" sz="1800" dirty="0">
                          <a:latin typeface="Lustria" panose="020B0604020202020204" charset="0"/>
                        </a:rPr>
                        <a:t> of </a:t>
                      </a:r>
                      <a:r>
                        <a:rPr lang="it-IT" sz="1800" dirty="0" err="1">
                          <a:latin typeface="Lustria" panose="020B0604020202020204" charset="0"/>
                        </a:rPr>
                        <a:t>attendance</a:t>
                      </a:r>
                      <a:endParaRPr dirty="0"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>
                          <a:latin typeface="Lustria" panose="020B0604020202020204" charset="0"/>
                        </a:rPr>
                        <a:t>DAO creates a virtuous loop that attracts qualified professionals &amp; institutions as participants</a:t>
                      </a:r>
                      <a:endParaRPr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>
                          <a:latin typeface="Lustria" panose="020B0604020202020204" charset="0"/>
                        </a:rPr>
                        <a:t>No retroactive features – past attendances difficult to retrieve and include in the system</a:t>
                      </a:r>
                      <a:endParaRPr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>
                          <a:latin typeface="Lustria" panose="020B0604020202020204" charset="0"/>
                        </a:rPr>
                        <a:t>Past is past, future can be better</a:t>
                      </a:r>
                      <a:endParaRPr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>
                          <a:latin typeface="Lustria" panose="020B0604020202020204" charset="0"/>
                        </a:rPr>
                        <a:t>Why not using POAP?</a:t>
                      </a:r>
                      <a:endParaRPr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ustria"/>
                        <a:buNone/>
                      </a:pPr>
                      <a:r>
                        <a:rPr lang="it-IT" sz="1800" dirty="0" err="1">
                          <a:latin typeface="Lustria" panose="020B0604020202020204" charset="0"/>
                        </a:rPr>
                        <a:t>We</a:t>
                      </a:r>
                      <a:r>
                        <a:rPr lang="it-IT" sz="1800" dirty="0">
                          <a:latin typeface="Lustria" panose="020B0604020202020204" charset="0"/>
                        </a:rPr>
                        <a:t> can use POAP!</a:t>
                      </a:r>
                      <a:endParaRPr dirty="0">
                        <a:latin typeface="Lustria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Lustria"/>
              <a:buNone/>
            </a:pPr>
            <a:r>
              <a:rPr lang="it-IT"/>
              <a:t>Possible developments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261257" y="2127379"/>
            <a:ext cx="84162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Char char="-"/>
            </a:pP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Broadening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the scope: proof of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attendance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to virtual meetings,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videos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publications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articles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and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anything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that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of educational value and can be certified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Char char="-"/>
            </a:pP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Incentive systems for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participation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in the DAO: to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submit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 project a user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pays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fixed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fee,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all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the fee feed the DAO,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which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in turn release incentives (or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increase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voting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power) to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its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participants</a:t>
            </a: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Char char="-"/>
            </a:pP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Annual event (TED Like) of the DAO with conferences, workshops and training.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Topics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are the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most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voted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by the DAO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throughout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the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year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. The DAO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has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its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educational agenda!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Char char="-"/>
            </a:pP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DAO can play a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role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in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releasing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verified</a:t>
            </a:r>
            <a:r>
              <a:rPr lang="it-IT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fast check of educational </a:t>
            </a:r>
            <a:r>
              <a:rPr lang="it-IT" sz="1800" dirty="0" err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content</a:t>
            </a: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999" y="623431"/>
            <a:ext cx="581303" cy="58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itale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594</Words>
  <Application>Microsoft Office PowerPoint</Application>
  <PresentationFormat>Presentazione su schermo (4:3)</PresentationFormat>
  <Paragraphs>56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Courgette</vt:lpstr>
      <vt:lpstr>Arial</vt:lpstr>
      <vt:lpstr>Calibri</vt:lpstr>
      <vt:lpstr>Lustria</vt:lpstr>
      <vt:lpstr>Capitale</vt:lpstr>
      <vt:lpstr>Education Certificates in Web3</vt:lpstr>
      <vt:lpstr>Addressed Problems</vt:lpstr>
      <vt:lpstr>Value Proposition:  A Decentralized Certificate Issuer</vt:lpstr>
      <vt:lpstr>Roadmap &amp; Governance</vt:lpstr>
      <vt:lpstr>Phase 1: Bootstrap phase</vt:lpstr>
      <vt:lpstr>Phase 2: Governance release</vt:lpstr>
      <vt:lpstr>SWOT: Strenghts </vt:lpstr>
      <vt:lpstr>Threats &amp; mitigation measures </vt:lpstr>
      <vt:lpstr>Possible developments</vt:lpstr>
      <vt:lpstr>Thanks</vt:lpstr>
      <vt:lpstr>Phase 1: Bootstrap phase</vt:lpstr>
      <vt:lpstr>Phase 2: Governance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Certificates in Web3</dc:title>
  <dc:creator>Marcello Bardellini</dc:creator>
  <cp:lastModifiedBy>Claudia Crippa</cp:lastModifiedBy>
  <cp:revision>1</cp:revision>
  <dcterms:created xsi:type="dcterms:W3CDTF">2017-11-14T17:03:43Z</dcterms:created>
  <dcterms:modified xsi:type="dcterms:W3CDTF">2022-05-16T19:08:46Z</dcterms:modified>
</cp:coreProperties>
</file>