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7" r:id="rId5"/>
    <p:sldId id="266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CC66"/>
    <a:srgbClr val="000000"/>
    <a:srgbClr val="333333"/>
    <a:srgbClr val="666666"/>
    <a:srgbClr val="CC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3758" autoAdjust="0"/>
  </p:normalViewPr>
  <p:slideViewPr>
    <p:cSldViewPr>
      <p:cViewPr varScale="1">
        <p:scale>
          <a:sx n="67" d="100"/>
          <a:sy n="67" d="100"/>
        </p:scale>
        <p:origin x="1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4D830-998A-472D-982A-A42C258A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603B2A-2090-4362-BDD2-7B7BA934FF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9F9BB19-CC79-4F04-8F13-74A95B37A6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6FA9FE0-D0C5-4AF1-9EF8-151C63E409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807E13-7A26-4B99-819E-60D83CA5AB2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D569C2-C534-4DD5-881B-A83B62378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FCDE39-45C7-46C6-A5D1-0773B8C504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410000-2828-45B5-8620-BAAF221845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6DF310C-6B3C-40E1-9BF4-C44B41823E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082B4D8-95A3-4A43-9D73-ADE6939898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CBF3AD6-D935-4B50-BE20-D7E3E359A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558B94EF-AFA9-40FF-986C-F27447FA4EE9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918F88-2CEC-424B-B67F-43F9501D0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2A249-AC54-4637-B9FC-4A8CD2CAACEE}" type="slidenum">
              <a:rPr lang="en-GB" altLang="it-IT" sz="1200">
                <a:latin typeface="Times" panose="02020603050405020304" pitchFamily="18" charset="0"/>
              </a:rPr>
              <a:pPr/>
              <a:t>1</a:t>
            </a:fld>
            <a:endParaRPr lang="en-GB" altLang="it-IT" sz="1200">
              <a:latin typeface="Times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CA10CD-2CF8-42D9-9594-B64C9FAA6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E395C5-7228-47B5-BB45-2EA1D4A8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B370F2-4558-487D-8AF5-4E0CF0E3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93EEE1-9D36-4F21-AE77-5CCBBF5AD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1600E1-6E6B-4516-B342-3992311C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326AAD-30BC-4868-B3E2-E1397A3A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06EF13-D854-4FF3-B38F-E44461A1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AB2A-435A-4ED3-93C3-6E50882E659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39194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49426-76A4-47A0-82E1-AE335745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8052F8-3B67-4224-8B11-C8295B32A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9F7F91-E5CB-4810-A57E-244CA3E7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4836A4-29F7-4D72-917C-A5DCE378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FB0C41-F7A0-4081-BA8C-D157F803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7861-5A32-4E4B-BC1C-03B549E9BE1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7884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A6646F-EBBD-421A-A9E0-0A604B6A5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371FA7-E939-4FC7-9A5D-1E1AF7BA5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7E6B9F-E8AD-43E6-8FC2-DFFC7543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6E2F90-BC36-4303-B830-F2C16AAB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06E868-1671-4F34-BE03-E2F62C87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D0C-F182-48F9-8950-00F1C6B2D56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3125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B2E36-2114-4493-A268-602B8229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D7836C-1D5A-4156-B05A-FDE10B3E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540911-276D-46E0-B983-8AC42AAE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72F2FE-F974-4A4B-B7CD-A226341D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F6352-4FE3-4055-B479-8C01D9FF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57182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C57E6-EF6C-4113-AE8A-B7F149EC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6623AE-1AF6-440A-8B30-3C72EF02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CAFD33-9370-4F60-9D86-38F7A649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0ABD85-6278-41BD-BC58-E33BAC16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4981C4-5622-46DF-A2DF-0E732DA6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7E0-CEE7-404A-BE81-09065551AA71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98388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EBFF8-DF2A-4569-8783-8B55A9F9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0A8C38-8926-44BC-90B5-49604EF8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9FECD5-1B57-4791-85C2-31A5AE09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80744-2B1F-4410-86C1-113C82C1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EB3499-B23A-48D3-9129-E73AF45F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425947-5399-4C6B-AE17-93776B22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3224-77A6-4C23-B7F4-C65EC8A2C36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6004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94B62-B2AD-44C7-BF9D-9B60AA6A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76ECF9-3ADF-4942-8397-61214537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5AF825-75C6-4242-A6DD-92BCB0B62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DBBD73-792C-4F7F-A813-AA0BF7F6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1877C8-730B-443D-A812-623A147B2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A311BE-B830-42D6-8624-3E7122DA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78773F-5EBF-4D4C-B1E7-E7DC01C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80C22F-B523-4284-8371-E916C293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8D6B-C3FA-4C5F-B155-740F6F58809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1321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1840D-3489-4FDE-A077-C92ACA6B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7F2DCA-4DBB-4942-B76A-BEEC01F3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CECF82-0EE4-4B64-B5B2-B3833C79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5DF1E9-A266-4370-82A9-283B50BF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12C1-EFAF-4281-B3E9-494EC20A75E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993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9377E1-556F-4487-AF6A-14DA5E54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B1A1932-0E5C-446E-918E-18806817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ABB740-2AE7-488F-A1D9-E9230EAE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8CCE-3454-4EB4-AC17-78C5E1F3275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4940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35CA4-1F61-4461-95A9-707266AD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FF490-0EBB-46D3-90F6-B40661B5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01CC59-3A52-400C-A41B-C777B4BD4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720D36-2F52-4074-B5C4-8732DC34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D88312-1430-44D2-AA3F-13B58CC5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66A3B7-ACD8-4068-B6D2-D2B39D83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3741-6C18-4DA0-8321-2D344A997BB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19180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3B2D9-3FBA-4A7B-8FF9-BD2DDD64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0E2A5E-7457-42E7-A96C-6DE401B22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0D6105-1E1E-480E-A434-2C745E5F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CC9DC0-33F9-437A-8E80-987BA3B0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A5B3A7-D0B7-4925-8F97-9AA3E3A5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04B13A-5C3A-406E-B80A-4BB5F477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92D0-8BFF-47F1-8352-D0EF09EB522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3014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A94816-0611-48C9-B564-35DF7889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8E4B2-B638-487E-90EE-2E98EBC5A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1581B-ED47-452F-8B7D-8F535D1C9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2D00E5-56E9-472A-9743-F10A6546C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BA8FD6-8464-433B-97FA-76981CBA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C12D-2536-460A-A662-CF8C1702410B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4116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8F1A75-B997-4BA4-BBA7-808AB62DE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2097" y="3429000"/>
            <a:ext cx="8699388" cy="1089074"/>
          </a:xfrm>
        </p:spPr>
        <p:txBody>
          <a:bodyPr>
            <a:noAutofit/>
          </a:bodyPr>
          <a:lstStyle/>
          <a:p>
            <a:r>
              <a:rPr lang="en-GB" altLang="it-IT" sz="3300" b="1" dirty="0"/>
              <a:t>Studio e </a:t>
            </a:r>
            <a:r>
              <a:rPr lang="it-IT" altLang="it-IT" sz="3300" b="1" dirty="0"/>
              <a:t>sviluppo</a:t>
            </a:r>
            <a:r>
              <a:rPr lang="en-GB" altLang="it-IT" sz="3300" b="1" dirty="0"/>
              <a:t> di un </a:t>
            </a:r>
            <a:r>
              <a:rPr lang="en-GB" altLang="it-IT" sz="3300" b="1" dirty="0" err="1"/>
              <a:t>sistema</a:t>
            </a:r>
            <a:r>
              <a:rPr lang="en-GB" altLang="it-IT" sz="3300" b="1" dirty="0"/>
              <a:t> di </a:t>
            </a:r>
            <a:r>
              <a:rPr lang="en-GB" altLang="it-IT" sz="3300" b="1" dirty="0" err="1"/>
              <a:t>raccomandazione</a:t>
            </a:r>
            <a:r>
              <a:rPr lang="en-GB" altLang="it-IT" sz="3300" b="1" dirty="0"/>
              <a:t> context-aware per </a:t>
            </a:r>
            <a:r>
              <a:rPr lang="en-GB" altLang="it-IT" sz="3300" b="1" dirty="0" err="1"/>
              <a:t>sistemi</a:t>
            </a:r>
            <a:r>
              <a:rPr lang="en-GB" altLang="it-IT" sz="3300" b="1" dirty="0"/>
              <a:t> </a:t>
            </a:r>
            <a:r>
              <a:rPr lang="en-GB" altLang="it-IT" sz="3300" b="1" dirty="0" err="1"/>
              <a:t>mobili</a:t>
            </a:r>
            <a:r>
              <a:rPr lang="en-GB" altLang="it-IT" sz="3300" b="1" dirty="0"/>
              <a:t> e </a:t>
            </a:r>
            <a:r>
              <a:rPr lang="en-GB" altLang="it-IT" sz="3300" b="1" dirty="0" err="1"/>
              <a:t>pervasivi</a:t>
            </a:r>
            <a:endParaRPr lang="en-GB" altLang="it-IT" sz="33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C22DF6-39DD-4D34-902F-0CCAAB4EFD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252536" y="3121769"/>
            <a:ext cx="3096344" cy="307231"/>
          </a:xfrm>
        </p:spPr>
        <p:txBody>
          <a:bodyPr>
            <a:normAutofit fontScale="92500" lnSpcReduction="20000"/>
          </a:bodyPr>
          <a:lstStyle/>
          <a:p>
            <a:r>
              <a:rPr lang="en-GB" altLang="it-IT" dirty="0"/>
              <a:t>Lorenzo </a:t>
            </a:r>
            <a:r>
              <a:rPr lang="en-GB" altLang="it-IT" sz="1900" dirty="0"/>
              <a:t>D’Alessandro</a:t>
            </a:r>
            <a:endParaRPr lang="en-GB" altLang="it-IT" dirty="0"/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8708EF7E-14B2-4AF0-9C44-2948E664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69" y="5157192"/>
            <a:ext cx="1256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Relatore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algn="r"/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Correlatori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:</a:t>
            </a:r>
            <a:endParaRPr lang="en-US" altLang="it-IT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DF115582-3D67-41FB-B61F-4352373D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157192"/>
            <a:ext cx="21362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Prof. Elena Pagani</a:t>
            </a:r>
          </a:p>
          <a:p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Dr.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 Franca </a:t>
            </a:r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Delmastro</a:t>
            </a:r>
            <a:endParaRPr lang="en-GB" altLang="it-IT" sz="1800" dirty="0">
              <a:solidFill>
                <a:srgbClr val="000000"/>
              </a:solidFill>
              <a:latin typeface="+mn-lt"/>
            </a:endParaRPr>
          </a:p>
          <a:p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Dr.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 Mattia Campana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D1920B-B6EE-486F-B0BC-6B5AE395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3" y="548680"/>
            <a:ext cx="4743153" cy="1863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7507E-1146-4581-B644-0005BC8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0E059-74DD-4635-8D46-0B022D46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Valutare il modello </a:t>
            </a:r>
            <a:r>
              <a:rPr lang="it-IT" dirty="0" err="1"/>
              <a:t>moveCARS</a:t>
            </a:r>
            <a:r>
              <a:rPr lang="it-IT" dirty="0"/>
              <a:t> su nuovi dataset</a:t>
            </a:r>
          </a:p>
          <a:p>
            <a:pPr lvl="1"/>
            <a:r>
              <a:rPr lang="it-IT" dirty="0"/>
              <a:t>Comportamento con feature di utenti, oggetti e contesto diverso</a:t>
            </a:r>
          </a:p>
          <a:p>
            <a:r>
              <a:rPr lang="it-IT" dirty="0"/>
              <a:t>Scrivere un simulatore per riprodurre le interazioni e lo scambio di informazioni tra utenti, e valutare le prestazioni di </a:t>
            </a:r>
            <a:r>
              <a:rPr lang="it-IT" dirty="0" err="1"/>
              <a:t>moveCARS</a:t>
            </a:r>
            <a:r>
              <a:rPr lang="it-IT" dirty="0"/>
              <a:t> nel tempo</a:t>
            </a:r>
          </a:p>
          <a:p>
            <a:r>
              <a:rPr lang="it-IT" dirty="0"/>
              <a:t>Sviluppare un’applicazione Android per valutare le prestazioni di </a:t>
            </a:r>
            <a:r>
              <a:rPr lang="it-IT" dirty="0" err="1"/>
              <a:t>moveCARS</a:t>
            </a:r>
            <a:r>
              <a:rPr lang="it-IT" dirty="0"/>
              <a:t> in ambiente reale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ACED0D-0759-4976-A939-47031962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C7FE5E-8153-4DB1-BECB-7EFB6A39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A618D8-9E2C-4E91-B093-92884F44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10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97880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C17091-7F08-4D3E-BEF5-8B8246BF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97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Grazie per l’attenzione!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991A4-34FA-45A1-893F-70BD78B9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64C82-1171-4A9E-93BE-E3A9BD86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5421E4-756E-44DB-9E54-AA5CD124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11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0730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5C9F5-082B-43A8-B30E-83A0005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Sistemi di raccomandazione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B1761-2773-4FC9-AFA8-333BE234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b="0" i="0" u="none" strike="noStrike" baseline="0" dirty="0"/>
              <a:t>I </a:t>
            </a:r>
            <a:r>
              <a:rPr lang="it-IT" b="1" i="0" u="none" strike="noStrike" baseline="0" dirty="0" err="1"/>
              <a:t>recommender</a:t>
            </a:r>
            <a:r>
              <a:rPr lang="it-IT" b="1" i="0" u="none" strike="noStrike" baseline="0" dirty="0"/>
              <a:t> system </a:t>
            </a:r>
            <a:r>
              <a:rPr lang="it-IT" b="0" i="0" u="none" strike="noStrike" baseline="0" dirty="0"/>
              <a:t>(RS) sono algoritmi mirati a generare consigli significativi a un insieme di utenti per articoli o prodotti che potrebbero interessarli.</a:t>
            </a:r>
          </a:p>
          <a:p>
            <a:pPr marL="0" indent="0" algn="l">
              <a:buNone/>
            </a:pPr>
            <a:endParaRPr lang="it-IT" dirty="0"/>
          </a:p>
          <a:p>
            <a:r>
              <a:rPr lang="it-IT" b="1" dirty="0"/>
              <a:t>Utenti: </a:t>
            </a:r>
            <a:r>
              <a:rPr lang="it-IT" dirty="0"/>
              <a:t>interagiscono con il sistema lasciando feedback sugli oggetti</a:t>
            </a:r>
          </a:p>
          <a:p>
            <a:r>
              <a:rPr lang="it-IT" b="1" i="0" u="none" strike="noStrike" baseline="0" dirty="0"/>
              <a:t>Oggetti: </a:t>
            </a:r>
            <a:r>
              <a:rPr lang="it-IT" b="0" i="0" u="none" strike="noStrike" baseline="0" dirty="0"/>
              <a:t>entità generica che </a:t>
            </a:r>
            <a:r>
              <a:rPr lang="it-IT" dirty="0"/>
              <a:t>può includere film, libri, vestiti, punti di interesse</a:t>
            </a:r>
          </a:p>
          <a:p>
            <a:r>
              <a:rPr lang="it-IT" b="1" i="0" u="none" strike="noStrike" baseline="0" dirty="0"/>
              <a:t>Contesto: </a:t>
            </a:r>
            <a:r>
              <a:rPr lang="it-IT" b="0" i="0" u="none" strike="noStrike" baseline="0" dirty="0"/>
              <a:t>situazione dell’utente nel momento in cui ha generato un feedback</a:t>
            </a:r>
          </a:p>
          <a:p>
            <a:r>
              <a:rPr lang="it-IT" b="1" dirty="0"/>
              <a:t>Feedback:</a:t>
            </a:r>
            <a:r>
              <a:rPr lang="it-IT" dirty="0"/>
              <a:t> valutazione esplicita o implicita di un utente su un oggetto</a:t>
            </a:r>
            <a:endParaRPr lang="it-IT" b="0" i="0" u="none" strike="noStrike" baseline="0" dirty="0"/>
          </a:p>
          <a:p>
            <a:endParaRPr lang="it-IT" sz="1700" dirty="0"/>
          </a:p>
          <a:p>
            <a:pPr marL="0" indent="0">
              <a:buNone/>
            </a:pPr>
            <a:endParaRPr lang="it-IT" sz="2000" b="0" i="0" strike="noStrike" baseline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FAD5E6-8649-4292-85C1-7CD7C707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A15CDB-C801-438A-B276-439A7F95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95B62E-273C-438E-8E90-0AF516D2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2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96721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4C7B-E853-45EB-B3EC-43872832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Ambiente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92EA9F-6FED-4186-AA52-B095CB45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dispositivi mobili hanno capacità computazionali paragonabili ai computer desktop</a:t>
            </a:r>
          </a:p>
          <a:p>
            <a:r>
              <a:rPr lang="it-IT" dirty="0"/>
              <a:t>La computazione si sta spostando agli </a:t>
            </a:r>
            <a:r>
              <a:rPr lang="it-IT" dirty="0" err="1"/>
              <a:t>edge</a:t>
            </a:r>
            <a:r>
              <a:rPr lang="it-IT" dirty="0"/>
              <a:t> della rete, dove i dati possono essere elaborato con minore latenza e risparmiando banda</a:t>
            </a:r>
          </a:p>
          <a:p>
            <a:r>
              <a:rPr lang="it-IT" dirty="0"/>
              <a:t>I dispositivi personali degli utenti sono al centro, interagiscono tramite comunicazione D2D con altri dispositivi e scoprono nuovi contenuti per gli utenti</a:t>
            </a:r>
          </a:p>
          <a:p>
            <a:r>
              <a:rPr lang="it-IT" dirty="0"/>
              <a:t>Un RS può essere utile per filtrare questi contenuti</a:t>
            </a:r>
          </a:p>
          <a:p>
            <a:r>
              <a:rPr lang="it-IT" dirty="0"/>
              <a:t>Vantaggi di un RS locale:</a:t>
            </a:r>
          </a:p>
          <a:p>
            <a:pPr lvl="1"/>
            <a:r>
              <a:rPr lang="it-IT" dirty="0"/>
              <a:t>Velocità adattamento</a:t>
            </a:r>
          </a:p>
          <a:p>
            <a:pPr lvl="1"/>
            <a:r>
              <a:rPr lang="it-IT" dirty="0"/>
              <a:t>Privacy utenti</a:t>
            </a:r>
          </a:p>
          <a:p>
            <a:pPr lvl="1"/>
            <a:r>
              <a:rPr lang="it-IT" dirty="0"/>
              <a:t>Risparmio di banda</a:t>
            </a:r>
          </a:p>
          <a:p>
            <a:pPr lvl="1"/>
            <a:r>
              <a:rPr lang="it-IT" dirty="0"/>
              <a:t>Contesto fisico e sociale molto descrittivo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53701C-4110-4296-8498-7138B011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B0F5DA-30CF-4AA0-848D-CB3AB7B1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D87EBA-1DCF-442C-97A3-DE85F265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3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1896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Segnaposto contenuto 7" descr="Cactus nel deserto">
            <a:extLst>
              <a:ext uri="{FF2B5EF4-FFF2-40B4-BE49-F238E27FC236}">
                <a16:creationId xmlns:a16="http://schemas.microsoft.com/office/drawing/2014/main" id="{E6EC71B7-AADA-447C-B9BE-B91FABB2C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5" b="-1"/>
          <a:stretch/>
        </p:blipFill>
        <p:spPr>
          <a:xfrm>
            <a:off x="4708317" y="118142"/>
            <a:ext cx="4256173" cy="3017405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BCC1DA-DF9B-4219-BB5F-0C9B9FBD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/>
              <a:t>15/07/2021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42C910-AE9D-4509-9767-78E525F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Studio e sviluppo di un sistema di raccomandazione context-aware per sistemi mobili e pervasivi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31ED06-41E9-4EEC-B6E3-278EB416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5176BAD-5581-4334-AAF7-253323F9A980}" type="slidenum">
              <a:rPr lang="en-US" altLang="it-IT" sz="1200" smtClean="0"/>
              <a:pPr>
                <a:spcAft>
                  <a:spcPts val="600"/>
                </a:spcAft>
              </a:pPr>
              <a:t>4</a:t>
            </a:fld>
            <a:endParaRPr lang="en-US" altLang="it-IT" sz="1200"/>
          </a:p>
        </p:txBody>
      </p:sp>
      <p:pic>
        <p:nvPicPr>
          <p:cNvPr id="18" name="Segnaposto contenuto 7">
            <a:extLst>
              <a:ext uri="{FF2B5EF4-FFF2-40B4-BE49-F238E27FC236}">
                <a16:creationId xmlns:a16="http://schemas.microsoft.com/office/drawing/2014/main" id="{640DBFE2-5948-4D40-B4BF-CA241E878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1" r="11741"/>
          <a:stretch/>
        </p:blipFill>
        <p:spPr>
          <a:xfrm>
            <a:off x="4708318" y="3272072"/>
            <a:ext cx="4256173" cy="3017405"/>
          </a:xfrm>
          <a:prstGeom prst="rect">
            <a:avLst/>
          </a:prstGeom>
        </p:spPr>
      </p:pic>
      <p:pic>
        <p:nvPicPr>
          <p:cNvPr id="19" name="Segnaposto contenuto 7">
            <a:extLst>
              <a:ext uri="{FF2B5EF4-FFF2-40B4-BE49-F238E27FC236}">
                <a16:creationId xmlns:a16="http://schemas.microsoft.com/office/drawing/2014/main" id="{466BD246-D753-4821-AD6D-30517B255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r="6400"/>
          <a:stretch/>
        </p:blipFill>
        <p:spPr>
          <a:xfrm>
            <a:off x="179511" y="3268885"/>
            <a:ext cx="4256173" cy="301740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38F056-1FB5-471B-ADB2-F952285C4F1D}"/>
              </a:ext>
            </a:extLst>
          </p:cNvPr>
          <p:cNvSpPr txBox="1"/>
          <p:nvPr/>
        </p:nvSpPr>
        <p:spPr>
          <a:xfrm>
            <a:off x="179512" y="1268760"/>
            <a:ext cx="42561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>
                <a:latin typeface="+mj-lt"/>
              </a:rPr>
              <a:t>Stato dell’arte</a:t>
            </a:r>
            <a:endParaRPr lang="it-IT" sz="3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7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26057-B5D8-4F43-A76F-09CA4FF7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moveCARS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DFE2F-C2F9-4FA8-B38B-6CB96134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8122A-F752-492B-9AE0-50BE93A4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F02714-3766-4ECD-B384-35C6933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5</a:t>
            </a:fld>
            <a:endParaRPr lang="en-GB" alt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1DB71A9-07B8-4CC6-B45C-963872FA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09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C8CE6-773B-4C99-A303-3A55CAA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886700" cy="421929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23A70-E80B-4CA0-941A-CB18D109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38995"/>
            <a:ext cx="8784976" cy="266429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it-IT" b="1" dirty="0"/>
              <a:t>Frappe: </a:t>
            </a:r>
          </a:p>
          <a:p>
            <a:pPr marL="0" indent="0" algn="l">
              <a:buNone/>
            </a:pPr>
            <a:r>
              <a:rPr lang="it-IT" sz="1800" b="0" i="0" u="none" strike="noStrike" baseline="0" dirty="0"/>
              <a:t>È un dataset di feedback impliciti collezionato da un sistema di raccomandazione </a:t>
            </a:r>
            <a:r>
              <a:rPr lang="it-IT" sz="1800" b="0" i="0" u="none" strike="noStrike" baseline="0" dirty="0" err="1"/>
              <a:t>context-aware</a:t>
            </a:r>
            <a:r>
              <a:rPr lang="it-IT" sz="1800" b="0" i="0" u="none" strike="noStrike" baseline="0" dirty="0"/>
              <a:t> di applicazioni Android.</a:t>
            </a:r>
          </a:p>
          <a:p>
            <a:pPr marL="0" indent="0" algn="l">
              <a:buNone/>
            </a:pPr>
            <a:r>
              <a:rPr lang="it-IT" sz="1800" dirty="0"/>
              <a:t>Feature di contesto:</a:t>
            </a:r>
          </a:p>
          <a:p>
            <a:r>
              <a:rPr lang="it-IT" sz="1800" dirty="0"/>
              <a:t>Momento giornata</a:t>
            </a:r>
          </a:p>
          <a:p>
            <a:r>
              <a:rPr lang="it-IT" sz="1800" dirty="0"/>
              <a:t>Giorno della settimana</a:t>
            </a:r>
          </a:p>
          <a:p>
            <a:r>
              <a:rPr lang="it-IT" sz="1800" dirty="0"/>
              <a:t>Se è il fine settimana</a:t>
            </a:r>
          </a:p>
          <a:p>
            <a:r>
              <a:rPr lang="it-IT" sz="1800" dirty="0"/>
              <a:t>Meteo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39DB90-5D84-4990-A020-59792437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557276-DA68-4FDE-97E9-AA176A87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AF52CD-22F2-4FB8-B8C9-424B5884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6</a:t>
            </a:fld>
            <a:endParaRPr lang="en-GB" alt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BA0D4A-419D-4B7E-80B1-C402EFBEA01F}"/>
              </a:ext>
            </a:extLst>
          </p:cNvPr>
          <p:cNvSpPr txBox="1"/>
          <p:nvPr/>
        </p:nvSpPr>
        <p:spPr>
          <a:xfrm>
            <a:off x="179512" y="3186658"/>
            <a:ext cx="8335838" cy="93610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it-IT" b="1" dirty="0"/>
              <a:t>My Digital Footprint (MDF): </a:t>
            </a:r>
          </a:p>
          <a:p>
            <a:r>
              <a:rPr lang="it-IT" dirty="0"/>
              <a:t>È un nuovo dataset composto da dati di sensori di smartphone, informazioni di prossimità fisica, e interazioni sugli online social network.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9FFB73-567F-4A21-9A4E-FD1CA3A2DC3D}"/>
              </a:ext>
            </a:extLst>
          </p:cNvPr>
          <p:cNvSpPr txBox="1"/>
          <p:nvPr/>
        </p:nvSpPr>
        <p:spPr>
          <a:xfrm>
            <a:off x="179512" y="4221087"/>
            <a:ext cx="8784976" cy="2097917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r>
              <a:rPr lang="it-IT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Attività utente (a piedi, in bici, corsa…)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Modalità audio (silenzioso, vibrazione…)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Musica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Batteria (livello, in carica)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Schermo (rotazione, stato)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e 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Feature sociali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35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AF889-71E4-403D-B7D3-14CE2636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497056-90A5-49E3-B963-01562C6C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359F2E-F4DF-4112-9CF0-BCD81BA3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4DBFD6-961D-4000-9AE1-4423A165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7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2883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71252-1D0D-492D-9AAD-CE08C360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Tempi di esecuzione su smartphone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1AA5B8-844D-41F7-A24D-17888829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Tempi di esecuzione di </a:t>
            </a:r>
            <a:r>
              <a:rPr lang="it-IT" dirty="0" err="1"/>
              <a:t>init</a:t>
            </a:r>
            <a:r>
              <a:rPr lang="it-IT" dirty="0"/>
              <a:t> e inferenza</a:t>
            </a:r>
          </a:p>
          <a:p>
            <a:r>
              <a:rPr lang="it-IT" dirty="0"/>
              <a:t>Differenza tra i modelli</a:t>
            </a:r>
          </a:p>
          <a:p>
            <a:r>
              <a:rPr lang="it-IT" dirty="0"/>
              <a:t>I tempi di esecuzioni bassi indicano raccomandazioni in </a:t>
            </a:r>
            <a:r>
              <a:rPr lang="it-IT" dirty="0" err="1"/>
              <a:t>real</a:t>
            </a:r>
            <a:r>
              <a:rPr lang="it-IT" dirty="0"/>
              <a:t> time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12EEB1-7021-4AB7-A43C-1C0AD8B2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09D476-48DE-4C3A-873C-FB7A7090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523A34-4DED-4299-BA6C-5CBCC9F1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8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8938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980A4-3E84-4C09-8F59-8706C4B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BD3DC-3555-44D3-9C15-FF91C6F9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moveCARS</a:t>
            </a:r>
            <a:r>
              <a:rPr lang="it-IT" dirty="0"/>
              <a:t> ha ottenuto risultati simili alle soluzioni stato dell’arte:</a:t>
            </a:r>
          </a:p>
          <a:p>
            <a:pPr lvl="1"/>
            <a:r>
              <a:rPr lang="it-IT" dirty="0"/>
              <a:t>Con tempi di esecuzione minori</a:t>
            </a:r>
          </a:p>
          <a:p>
            <a:pPr lvl="1"/>
            <a:r>
              <a:rPr lang="it-IT" dirty="0"/>
              <a:t>Con una struttura della rete meno restrittiva</a:t>
            </a:r>
          </a:p>
          <a:p>
            <a:r>
              <a:rPr lang="it-IT" dirty="0"/>
              <a:t>Il contesto ha un ruolo importante nelle raccomandazioni</a:t>
            </a:r>
          </a:p>
          <a:p>
            <a:r>
              <a:rPr lang="it-IT" dirty="0"/>
              <a:t>Se il contesto ha un </a:t>
            </a:r>
            <a:r>
              <a:rPr lang="it-IT" dirty="0" err="1"/>
              <a:t>dimensionalità</a:t>
            </a:r>
            <a:r>
              <a:rPr lang="it-IT" dirty="0"/>
              <a:t> alta le raccomandazioni sono ancora più precise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A46585-4426-4463-B32E-C88E0923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A437BF-0ABE-45CD-9741-36ACF8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Studio e sviluppo di un sistema di raccomandazione context-aware per sistemi mobili e pervasivi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FA9E88-08FC-493F-9B02-51FC5C70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9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54855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600</Words>
  <Application>Microsoft Office PowerPoint</Application>
  <PresentationFormat>Presentazione su schermo (4:3)</PresentationFormat>
  <Paragraphs>98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Tema di Office</vt:lpstr>
      <vt:lpstr>Studio e sviluppo di un sistema di raccomandazione context-aware per sistemi mobili e pervasivi</vt:lpstr>
      <vt:lpstr>Sistemi di raccomandazione</vt:lpstr>
      <vt:lpstr>Ambiente di riferimento</vt:lpstr>
      <vt:lpstr>Presentazione standard di PowerPoint</vt:lpstr>
      <vt:lpstr>moveCARS</vt:lpstr>
      <vt:lpstr>I dataset</vt:lpstr>
      <vt:lpstr>Risultati</vt:lpstr>
      <vt:lpstr>Tempi di esecuzione su smartphone</vt:lpstr>
      <vt:lpstr>Conclusioni</vt:lpstr>
      <vt:lpstr>Sviluppi futuri</vt:lpstr>
      <vt:lpstr>Grazie per l’attenzione!</vt:lpstr>
    </vt:vector>
  </TitlesOfParts>
  <Company>Università degli Studi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 sviluppo di un sistema di raccomandazione context-aware per sistemi mobili e pervasivi</dc:title>
  <dc:creator>Lorenzo D'alessandro</dc:creator>
  <cp:lastModifiedBy>Lorenzo D'alessandro</cp:lastModifiedBy>
  <cp:revision>24</cp:revision>
  <cp:lastPrinted>2003-10-01T17:10:29Z</cp:lastPrinted>
  <dcterms:created xsi:type="dcterms:W3CDTF">2021-07-01T08:10:41Z</dcterms:created>
  <dcterms:modified xsi:type="dcterms:W3CDTF">2021-07-01T15:11:03Z</dcterms:modified>
</cp:coreProperties>
</file>