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57" r:id="rId4"/>
    <p:sldId id="278" r:id="rId5"/>
    <p:sldId id="267" r:id="rId6"/>
    <p:sldId id="272" r:id="rId7"/>
    <p:sldId id="266" r:id="rId8"/>
    <p:sldId id="270" r:id="rId9"/>
    <p:sldId id="277" r:id="rId10"/>
    <p:sldId id="274" r:id="rId11"/>
    <p:sldId id="262" r:id="rId12"/>
    <p:sldId id="263" r:id="rId13"/>
    <p:sldId id="264" r:id="rId14"/>
    <p:sldId id="265" r:id="rId15"/>
    <p:sldId id="26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C1"/>
    <a:srgbClr val="C2E4D7"/>
    <a:srgbClr val="C4D5EB"/>
    <a:srgbClr val="F2F2F2"/>
    <a:srgbClr val="1F879D"/>
    <a:srgbClr val="31589F"/>
    <a:srgbClr val="4D79C7"/>
    <a:srgbClr val="3865B6"/>
    <a:srgbClr val="203864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77868" autoAdjust="0"/>
  </p:normalViewPr>
  <p:slideViewPr>
    <p:cSldViewPr>
      <p:cViewPr varScale="1">
        <p:scale>
          <a:sx n="67" d="100"/>
          <a:sy n="67" d="100"/>
        </p:scale>
        <p:origin x="116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1A52E-BB2A-4B8D-9EBC-62A9A9B45BE8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C181389C-CCFB-4CC9-A20A-9A49BC5D6E42}">
      <dgm:prSet/>
      <dgm:spPr/>
      <dgm:t>
        <a:bodyPr/>
        <a:lstStyle/>
        <a:p>
          <a:r>
            <a:rPr lang="it-IT" dirty="0"/>
            <a:t>Analisi dello stato dell’arte</a:t>
          </a:r>
        </a:p>
      </dgm:t>
    </dgm:pt>
    <dgm:pt modelId="{1B36C4AF-4F60-4AAE-AAA4-8209D7A2B008}" type="parTrans" cxnId="{5B78EC0F-C0B6-46E4-9460-5D373E0023A4}">
      <dgm:prSet/>
      <dgm:spPr/>
      <dgm:t>
        <a:bodyPr/>
        <a:lstStyle/>
        <a:p>
          <a:endParaRPr lang="it-IT"/>
        </a:p>
      </dgm:t>
    </dgm:pt>
    <dgm:pt modelId="{AAB721F9-EACA-43FE-A87A-0B61762E012F}" type="sibTrans" cxnId="{5B78EC0F-C0B6-46E4-9460-5D373E0023A4}">
      <dgm:prSet/>
      <dgm:spPr/>
      <dgm:t>
        <a:bodyPr/>
        <a:lstStyle/>
        <a:p>
          <a:endParaRPr lang="it-IT"/>
        </a:p>
      </dgm:t>
    </dgm:pt>
    <dgm:pt modelId="{6B2E883F-2EF5-4A87-990E-46D9159D681A}">
      <dgm:prSet/>
      <dgm:spPr/>
      <dgm:t>
        <a:bodyPr/>
        <a:lstStyle/>
        <a:p>
          <a:r>
            <a:rPr lang="it-IT"/>
            <a:t>Definizione di un algoritmo di raccomandazione context aware</a:t>
          </a:r>
        </a:p>
      </dgm:t>
    </dgm:pt>
    <dgm:pt modelId="{CCB24BE7-A813-4137-96E9-79336F9639D5}" type="parTrans" cxnId="{7B1C856B-DB6E-483F-A582-FE867A87A856}">
      <dgm:prSet/>
      <dgm:spPr/>
      <dgm:t>
        <a:bodyPr/>
        <a:lstStyle/>
        <a:p>
          <a:endParaRPr lang="it-IT"/>
        </a:p>
      </dgm:t>
    </dgm:pt>
    <dgm:pt modelId="{5C521D0C-A33E-4DD7-9919-1BCE61E01D1E}" type="sibTrans" cxnId="{7B1C856B-DB6E-483F-A582-FE867A87A856}">
      <dgm:prSet/>
      <dgm:spPr/>
      <dgm:t>
        <a:bodyPr/>
        <a:lstStyle/>
        <a:p>
          <a:endParaRPr lang="it-IT"/>
        </a:p>
      </dgm:t>
    </dgm:pt>
    <dgm:pt modelId="{C765EDFA-D62B-4141-8F31-4267B19EE59E}">
      <dgm:prSet/>
      <dgm:spPr/>
      <dgm:t>
        <a:bodyPr/>
        <a:lstStyle/>
        <a:p>
          <a:r>
            <a:rPr lang="it-IT"/>
            <a:t>Ricerca di dataset per la valutazione</a:t>
          </a:r>
        </a:p>
      </dgm:t>
    </dgm:pt>
    <dgm:pt modelId="{74DBFC7A-C920-4743-82BF-C29A2AC98B86}" type="parTrans" cxnId="{FB61EB1E-05D4-4F4D-B193-91CF385D635C}">
      <dgm:prSet/>
      <dgm:spPr/>
      <dgm:t>
        <a:bodyPr/>
        <a:lstStyle/>
        <a:p>
          <a:endParaRPr lang="it-IT"/>
        </a:p>
      </dgm:t>
    </dgm:pt>
    <dgm:pt modelId="{6DAE6AC3-0A1A-4E9E-8A78-2EC49096C9FB}" type="sibTrans" cxnId="{FB61EB1E-05D4-4F4D-B193-91CF385D635C}">
      <dgm:prSet/>
      <dgm:spPr/>
      <dgm:t>
        <a:bodyPr/>
        <a:lstStyle/>
        <a:p>
          <a:endParaRPr lang="it-IT"/>
        </a:p>
      </dgm:t>
    </dgm:pt>
    <dgm:pt modelId="{4BB141F0-FB3D-411A-B50F-76A8AE79B2A4}" type="pres">
      <dgm:prSet presAssocID="{EBC1A52E-BB2A-4B8D-9EBC-62A9A9B45BE8}" presName="linearFlow" presStyleCnt="0">
        <dgm:presLayoutVars>
          <dgm:dir/>
          <dgm:resizeHandles val="exact"/>
        </dgm:presLayoutVars>
      </dgm:prSet>
      <dgm:spPr/>
    </dgm:pt>
    <dgm:pt modelId="{A1C200D1-5E04-44C9-82D5-4F203C1ED9BD}" type="pres">
      <dgm:prSet presAssocID="{C181389C-CCFB-4CC9-A20A-9A49BC5D6E42}" presName="composite" presStyleCnt="0"/>
      <dgm:spPr/>
    </dgm:pt>
    <dgm:pt modelId="{194CCFDD-EE1C-40F2-90E6-776691F53095}" type="pres">
      <dgm:prSet presAssocID="{C181389C-CCFB-4CC9-A20A-9A49BC5D6E42}" presName="imgShp" presStyleLbl="fgImgPlace1" presStyleIdx="0" presStyleCnt="3"/>
      <dgm:spPr>
        <a:solidFill>
          <a:srgbClr val="C4D5EB"/>
        </a:solidFill>
      </dgm:spPr>
    </dgm:pt>
    <dgm:pt modelId="{3C18FFD9-1F77-417F-BC7E-11CB13EA4312}" type="pres">
      <dgm:prSet presAssocID="{C181389C-CCFB-4CC9-A20A-9A49BC5D6E42}" presName="txShp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3E845867-D4A2-48A1-AA20-D9CD3D2131C0}" type="pres">
      <dgm:prSet presAssocID="{AAB721F9-EACA-43FE-A87A-0B61762E012F}" presName="spacing" presStyleCnt="0"/>
      <dgm:spPr/>
    </dgm:pt>
    <dgm:pt modelId="{6490C91C-A4FA-4238-B9F7-4526E5A49CB4}" type="pres">
      <dgm:prSet presAssocID="{6B2E883F-2EF5-4A87-990E-46D9159D681A}" presName="composite" presStyleCnt="0"/>
      <dgm:spPr/>
    </dgm:pt>
    <dgm:pt modelId="{5B9D4EDF-2D6F-4724-BECA-90FB01777BA4}" type="pres">
      <dgm:prSet presAssocID="{6B2E883F-2EF5-4A87-990E-46D9159D681A}" presName="imgShp" presStyleLbl="fgImgPlace1" presStyleIdx="1" presStyleCnt="3"/>
      <dgm:spPr>
        <a:solidFill>
          <a:srgbClr val="C2E4D7"/>
        </a:solidFill>
        <a:ln>
          <a:solidFill>
            <a:srgbClr val="C2E4D7"/>
          </a:solidFill>
        </a:ln>
      </dgm:spPr>
    </dgm:pt>
    <dgm:pt modelId="{4B7E0A75-BFBB-4255-885D-5F99F53B2100}" type="pres">
      <dgm:prSet presAssocID="{6B2E883F-2EF5-4A87-990E-46D9159D681A}" presName="txShp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3B6C96D1-E030-4575-BC8F-CFA5A779C714}" type="pres">
      <dgm:prSet presAssocID="{5C521D0C-A33E-4DD7-9919-1BCE61E01D1E}" presName="spacing" presStyleCnt="0"/>
      <dgm:spPr/>
    </dgm:pt>
    <dgm:pt modelId="{81A35590-9EE3-4899-8A80-4A0BDD47E77B}" type="pres">
      <dgm:prSet presAssocID="{C765EDFA-D62B-4141-8F31-4267B19EE59E}" presName="composite" presStyleCnt="0"/>
      <dgm:spPr/>
    </dgm:pt>
    <dgm:pt modelId="{00E91AA3-6ACB-42DF-9100-AEC9B5BE76E1}" type="pres">
      <dgm:prSet presAssocID="{C765EDFA-D62B-4141-8F31-4267B19EE59E}" presName="imgShp" presStyleLbl="fgImgPlace1" presStyleIdx="2" presStyleCnt="3"/>
      <dgm:spPr>
        <a:solidFill>
          <a:srgbClr val="C9DBC1"/>
        </a:solidFill>
        <a:ln>
          <a:solidFill>
            <a:srgbClr val="C9DBC1"/>
          </a:solidFill>
        </a:ln>
      </dgm:spPr>
    </dgm:pt>
    <dgm:pt modelId="{A8FD6388-5E37-49E9-8CC2-A5BBF6C6F3E3}" type="pres">
      <dgm:prSet presAssocID="{C765EDFA-D62B-4141-8F31-4267B19EE59E}" presName="txShp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5B78EC0F-C0B6-46E4-9460-5D373E0023A4}" srcId="{EBC1A52E-BB2A-4B8D-9EBC-62A9A9B45BE8}" destId="{C181389C-CCFB-4CC9-A20A-9A49BC5D6E42}" srcOrd="0" destOrd="0" parTransId="{1B36C4AF-4F60-4AAE-AAA4-8209D7A2B008}" sibTransId="{AAB721F9-EACA-43FE-A87A-0B61762E012F}"/>
    <dgm:cxn modelId="{FB61EB1E-05D4-4F4D-B193-91CF385D635C}" srcId="{EBC1A52E-BB2A-4B8D-9EBC-62A9A9B45BE8}" destId="{C765EDFA-D62B-4141-8F31-4267B19EE59E}" srcOrd="2" destOrd="0" parTransId="{74DBFC7A-C920-4743-82BF-C29A2AC98B86}" sibTransId="{6DAE6AC3-0A1A-4E9E-8A78-2EC49096C9FB}"/>
    <dgm:cxn modelId="{3CE3A62C-A1D1-4663-9264-410FE27AE7B8}" type="presOf" srcId="{6B2E883F-2EF5-4A87-990E-46D9159D681A}" destId="{4B7E0A75-BFBB-4255-885D-5F99F53B2100}" srcOrd="0" destOrd="0" presId="urn:microsoft.com/office/officeart/2005/8/layout/vList3"/>
    <dgm:cxn modelId="{F65C7D3F-5F7B-4336-A913-CA314799A4D3}" type="presOf" srcId="{C765EDFA-D62B-4141-8F31-4267B19EE59E}" destId="{A8FD6388-5E37-49E9-8CC2-A5BBF6C6F3E3}" srcOrd="0" destOrd="0" presId="urn:microsoft.com/office/officeart/2005/8/layout/vList3"/>
    <dgm:cxn modelId="{7B1C856B-DB6E-483F-A582-FE867A87A856}" srcId="{EBC1A52E-BB2A-4B8D-9EBC-62A9A9B45BE8}" destId="{6B2E883F-2EF5-4A87-990E-46D9159D681A}" srcOrd="1" destOrd="0" parTransId="{CCB24BE7-A813-4137-96E9-79336F9639D5}" sibTransId="{5C521D0C-A33E-4DD7-9919-1BCE61E01D1E}"/>
    <dgm:cxn modelId="{6A71134C-B688-4188-A375-047896F082F5}" type="presOf" srcId="{EBC1A52E-BB2A-4B8D-9EBC-62A9A9B45BE8}" destId="{4BB141F0-FB3D-411A-B50F-76A8AE79B2A4}" srcOrd="0" destOrd="0" presId="urn:microsoft.com/office/officeart/2005/8/layout/vList3"/>
    <dgm:cxn modelId="{1485DDAF-E806-409C-964B-A0C60FFDD748}" type="presOf" srcId="{C181389C-CCFB-4CC9-A20A-9A49BC5D6E42}" destId="{3C18FFD9-1F77-417F-BC7E-11CB13EA4312}" srcOrd="0" destOrd="0" presId="urn:microsoft.com/office/officeart/2005/8/layout/vList3"/>
    <dgm:cxn modelId="{48767E2E-C021-4B7A-BDAF-9252BFD3C1CB}" type="presParOf" srcId="{4BB141F0-FB3D-411A-B50F-76A8AE79B2A4}" destId="{A1C200D1-5E04-44C9-82D5-4F203C1ED9BD}" srcOrd="0" destOrd="0" presId="urn:microsoft.com/office/officeart/2005/8/layout/vList3"/>
    <dgm:cxn modelId="{A3F3229D-8B4B-4362-82F7-B45A5C6AEF40}" type="presParOf" srcId="{A1C200D1-5E04-44C9-82D5-4F203C1ED9BD}" destId="{194CCFDD-EE1C-40F2-90E6-776691F53095}" srcOrd="0" destOrd="0" presId="urn:microsoft.com/office/officeart/2005/8/layout/vList3"/>
    <dgm:cxn modelId="{A2009D50-CFD8-4F5E-AA65-CFC5C88667FB}" type="presParOf" srcId="{A1C200D1-5E04-44C9-82D5-4F203C1ED9BD}" destId="{3C18FFD9-1F77-417F-BC7E-11CB13EA4312}" srcOrd="1" destOrd="0" presId="urn:microsoft.com/office/officeart/2005/8/layout/vList3"/>
    <dgm:cxn modelId="{83B5A8FD-4FC2-48AA-933B-B97C31799950}" type="presParOf" srcId="{4BB141F0-FB3D-411A-B50F-76A8AE79B2A4}" destId="{3E845867-D4A2-48A1-AA20-D9CD3D2131C0}" srcOrd="1" destOrd="0" presId="urn:microsoft.com/office/officeart/2005/8/layout/vList3"/>
    <dgm:cxn modelId="{B79E519F-F799-471D-A5A4-48EC1E858BED}" type="presParOf" srcId="{4BB141F0-FB3D-411A-B50F-76A8AE79B2A4}" destId="{6490C91C-A4FA-4238-B9F7-4526E5A49CB4}" srcOrd="2" destOrd="0" presId="urn:microsoft.com/office/officeart/2005/8/layout/vList3"/>
    <dgm:cxn modelId="{049B7CB4-0C54-4A0C-8D56-A47FEA0252B2}" type="presParOf" srcId="{6490C91C-A4FA-4238-B9F7-4526E5A49CB4}" destId="{5B9D4EDF-2D6F-4724-BECA-90FB01777BA4}" srcOrd="0" destOrd="0" presId="urn:microsoft.com/office/officeart/2005/8/layout/vList3"/>
    <dgm:cxn modelId="{7AAFB440-9991-445B-A383-55511AE9DE84}" type="presParOf" srcId="{6490C91C-A4FA-4238-B9F7-4526E5A49CB4}" destId="{4B7E0A75-BFBB-4255-885D-5F99F53B2100}" srcOrd="1" destOrd="0" presId="urn:microsoft.com/office/officeart/2005/8/layout/vList3"/>
    <dgm:cxn modelId="{B1A01DDC-DF20-4C1A-8430-CE3631CEAD14}" type="presParOf" srcId="{4BB141F0-FB3D-411A-B50F-76A8AE79B2A4}" destId="{3B6C96D1-E030-4575-BC8F-CFA5A779C714}" srcOrd="3" destOrd="0" presId="urn:microsoft.com/office/officeart/2005/8/layout/vList3"/>
    <dgm:cxn modelId="{4947CEDB-5D6E-4388-961E-A50B6915F75A}" type="presParOf" srcId="{4BB141F0-FB3D-411A-B50F-76A8AE79B2A4}" destId="{81A35590-9EE3-4899-8A80-4A0BDD47E77B}" srcOrd="4" destOrd="0" presId="urn:microsoft.com/office/officeart/2005/8/layout/vList3"/>
    <dgm:cxn modelId="{94850F6C-3F99-4DDD-806B-4036CF9730B7}" type="presParOf" srcId="{81A35590-9EE3-4899-8A80-4A0BDD47E77B}" destId="{00E91AA3-6ACB-42DF-9100-AEC9B5BE76E1}" srcOrd="0" destOrd="0" presId="urn:microsoft.com/office/officeart/2005/8/layout/vList3"/>
    <dgm:cxn modelId="{C75A7870-24DA-4D0D-9C07-9B05DA441DC6}" type="presParOf" srcId="{81A35590-9EE3-4899-8A80-4A0BDD47E77B}" destId="{A8FD6388-5E37-49E9-8CC2-A5BBF6C6F3E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8FFD9-1F77-417F-BC7E-11CB13EA4312}">
      <dsp:nvSpPr>
        <dsp:cNvPr id="0" name=""/>
        <dsp:cNvSpPr/>
      </dsp:nvSpPr>
      <dsp:spPr>
        <a:xfrm rot="10800000">
          <a:off x="1623218" y="1656"/>
          <a:ext cx="5244655" cy="12087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Analisi dello stato dell’arte</a:t>
          </a:r>
        </a:p>
      </dsp:txBody>
      <dsp:txXfrm rot="10800000">
        <a:off x="1682226" y="60664"/>
        <a:ext cx="5126639" cy="1090770"/>
      </dsp:txXfrm>
    </dsp:sp>
    <dsp:sp modelId="{194CCFDD-EE1C-40F2-90E6-776691F53095}">
      <dsp:nvSpPr>
        <dsp:cNvPr id="0" name=""/>
        <dsp:cNvSpPr/>
      </dsp:nvSpPr>
      <dsp:spPr>
        <a:xfrm>
          <a:off x="1018825" y="1656"/>
          <a:ext cx="1208786" cy="1208786"/>
        </a:xfrm>
        <a:prstGeom prst="ellipse">
          <a:avLst/>
        </a:prstGeom>
        <a:solidFill>
          <a:srgbClr val="C4D5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E0A75-BFBB-4255-885D-5F99F53B2100}">
      <dsp:nvSpPr>
        <dsp:cNvPr id="0" name=""/>
        <dsp:cNvSpPr/>
      </dsp:nvSpPr>
      <dsp:spPr>
        <a:xfrm rot="10800000">
          <a:off x="1623218" y="1571275"/>
          <a:ext cx="5244655" cy="120878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Definizione di un algoritmo di raccomandazione context aware</a:t>
          </a:r>
        </a:p>
      </dsp:txBody>
      <dsp:txXfrm rot="10800000">
        <a:off x="1682226" y="1630283"/>
        <a:ext cx="5126639" cy="1090770"/>
      </dsp:txXfrm>
    </dsp:sp>
    <dsp:sp modelId="{5B9D4EDF-2D6F-4724-BECA-90FB01777BA4}">
      <dsp:nvSpPr>
        <dsp:cNvPr id="0" name=""/>
        <dsp:cNvSpPr/>
      </dsp:nvSpPr>
      <dsp:spPr>
        <a:xfrm>
          <a:off x="1018825" y="1571275"/>
          <a:ext cx="1208786" cy="1208786"/>
        </a:xfrm>
        <a:prstGeom prst="ellipse">
          <a:avLst/>
        </a:prstGeom>
        <a:solidFill>
          <a:srgbClr val="C2E4D7"/>
        </a:solidFill>
        <a:ln w="12700" cap="flat" cmpd="sng" algn="ctr">
          <a:solidFill>
            <a:srgbClr val="C2E4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D6388-5E37-49E9-8CC2-A5BBF6C6F3E3}">
      <dsp:nvSpPr>
        <dsp:cNvPr id="0" name=""/>
        <dsp:cNvSpPr/>
      </dsp:nvSpPr>
      <dsp:spPr>
        <a:xfrm rot="10800000">
          <a:off x="1623218" y="3140894"/>
          <a:ext cx="5244655" cy="120878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Ricerca di dataset per la valutazione</a:t>
          </a:r>
        </a:p>
      </dsp:txBody>
      <dsp:txXfrm rot="10800000">
        <a:off x="1682226" y="3199902"/>
        <a:ext cx="5126639" cy="1090770"/>
      </dsp:txXfrm>
    </dsp:sp>
    <dsp:sp modelId="{00E91AA3-6ACB-42DF-9100-AEC9B5BE76E1}">
      <dsp:nvSpPr>
        <dsp:cNvPr id="0" name=""/>
        <dsp:cNvSpPr/>
      </dsp:nvSpPr>
      <dsp:spPr>
        <a:xfrm>
          <a:off x="1018825" y="3140894"/>
          <a:ext cx="1208786" cy="1208786"/>
        </a:xfrm>
        <a:prstGeom prst="ellipse">
          <a:avLst/>
        </a:prstGeom>
        <a:solidFill>
          <a:srgbClr val="C9DBC1"/>
        </a:solidFill>
        <a:ln w="12700" cap="flat" cmpd="sng" algn="ctr">
          <a:solidFill>
            <a:srgbClr val="C9DBC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4D830-998A-472D-982A-A42C258A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603B2A-2090-4362-BDD2-7B7BA934FF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9F9BB19-CC79-4F04-8F13-74A95B37A6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6FA9FE0-D0C5-4AF1-9EF8-151C63E409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807E13-7A26-4B99-819E-60D83CA5AB2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D569C2-C534-4DD5-881B-A83B62378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FCDE39-45C7-46C6-A5D1-0773B8C504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410000-2828-45B5-8620-BAAF221845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6DF310C-6B3C-40E1-9BF4-C44B41823E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082B4D8-95A3-4A43-9D73-ADE6939898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CBF3AD6-D935-4B50-BE20-D7E3E359A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558B94EF-AFA9-40FF-986C-F27447FA4EE9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918F88-2CEC-424B-B67F-43F9501D0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2A249-AC54-4637-B9FC-4A8CD2CAACEE}" type="slidenum">
              <a:rPr lang="en-GB" altLang="it-IT" sz="1200">
                <a:latin typeface="Times" panose="02020603050405020304" pitchFamily="18" charset="0"/>
              </a:rPr>
              <a:pPr/>
              <a:t>1</a:t>
            </a:fld>
            <a:endParaRPr lang="en-GB" altLang="it-IT" sz="1200">
              <a:latin typeface="Times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CA10CD-2CF8-42D9-9594-B64C9FAA6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E395C5-7228-47B5-BB45-2EA1D4A8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Analisi stato arte</a:t>
            </a:r>
          </a:p>
          <a:p>
            <a:endParaRPr lang="it-IT" dirty="0"/>
          </a:p>
          <a:p>
            <a:r>
              <a:rPr lang="it-IT" dirty="0"/>
              <a:t>Nuova slide:</a:t>
            </a:r>
          </a:p>
          <a:p>
            <a:pPr marL="171450" indent="-171450">
              <a:buFontTx/>
              <a:buChar char="-"/>
            </a:pPr>
            <a:r>
              <a:rPr lang="it-IT" dirty="0"/>
              <a:t>Algoritmo</a:t>
            </a:r>
          </a:p>
          <a:p>
            <a:pPr marL="171450" indent="-171450">
              <a:buFontTx/>
              <a:buChar char="-"/>
            </a:pPr>
            <a:r>
              <a:rPr lang="it-IT" dirty="0"/>
              <a:t>Dataset </a:t>
            </a:r>
          </a:p>
          <a:p>
            <a:pPr marL="0" indent="0">
              <a:buFontTx/>
              <a:buNone/>
            </a:pPr>
            <a:r>
              <a:rPr lang="it-IT" dirty="0"/>
              <a:t>-   Analisi stato arte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3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97550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Scopo mf</a:t>
            </a:r>
          </a:p>
          <a:p>
            <a:r>
              <a:rPr lang="it-IT" dirty="0"/>
              <a:t>Fattori latenti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5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98970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Riferimento articolo</a:t>
            </a:r>
          </a:p>
          <a:p>
            <a:r>
              <a:rPr lang="it-IT" dirty="0"/>
              <a:t>Rete neurale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6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6201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Classificazione binaria</a:t>
            </a:r>
          </a:p>
          <a:p>
            <a:r>
              <a:rPr lang="it-IT" dirty="0"/>
              <a:t>Feature utente</a:t>
            </a:r>
          </a:p>
          <a:p>
            <a:r>
              <a:rPr lang="it-IT" dirty="0"/>
              <a:t>Contesto fisico e sociale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7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84601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Rilevanza contesto sociale</a:t>
            </a:r>
          </a:p>
          <a:p>
            <a:r>
              <a:rPr lang="it-IT" dirty="0"/>
              <a:t>Ego network</a:t>
            </a:r>
          </a:p>
          <a:p>
            <a:r>
              <a:rPr lang="it-IT" dirty="0"/>
              <a:t>Come sono raccolte le feature</a:t>
            </a:r>
          </a:p>
          <a:p>
            <a:endParaRPr lang="it-IT" dirty="0"/>
          </a:p>
          <a:p>
            <a:r>
              <a:rPr lang="it-IT" dirty="0"/>
              <a:t>I legami sociali definiscono similarità tra gli utenti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8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6780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AB2A-435A-4ED3-93C3-6E50882E659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4613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7861-5A32-4E4B-BC1C-03B549E9BE1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06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D0C-F182-48F9-8950-00F1C6B2D56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0968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65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7E0-CEE7-404A-BE81-09065551AA71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11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3224-77A6-4C23-B7F4-C65EC8A2C36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303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8D6B-C3FA-4C5F-B155-740F6F58809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5058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12C1-EFAF-4281-B3E9-494EC20A75E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63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8CCE-3454-4EB4-AC17-78C5E1F3275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91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3741-6C18-4DA0-8321-2D344A997BB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003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92D0-8BFF-47F1-8352-D0EF09EB522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0370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C12D-2536-460A-A662-CF8C1702410B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9376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8F1A75-B997-4BA4-BBA7-808AB62DE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2305" y="2884463"/>
            <a:ext cx="8699388" cy="1089074"/>
          </a:xfrm>
        </p:spPr>
        <p:txBody>
          <a:bodyPr>
            <a:noAutofit/>
          </a:bodyPr>
          <a:lstStyle/>
          <a:p>
            <a:r>
              <a:rPr lang="en-GB" altLang="it-IT" sz="3300" b="1" dirty="0"/>
              <a:t>Studio e </a:t>
            </a:r>
            <a:r>
              <a:rPr lang="it-IT" altLang="it-IT" sz="3300" b="1" dirty="0"/>
              <a:t>sviluppo</a:t>
            </a:r>
            <a:r>
              <a:rPr lang="en-GB" altLang="it-IT" sz="3300" b="1" dirty="0"/>
              <a:t> di un </a:t>
            </a:r>
            <a:r>
              <a:rPr lang="en-GB" altLang="it-IT" sz="3300" b="1" dirty="0" err="1"/>
              <a:t>sistema</a:t>
            </a:r>
            <a:r>
              <a:rPr lang="en-GB" altLang="it-IT" sz="3300" b="1" dirty="0"/>
              <a:t> di </a:t>
            </a:r>
            <a:r>
              <a:rPr lang="it-IT" altLang="it-IT" sz="3300" b="1" dirty="0"/>
              <a:t>raccomandazione</a:t>
            </a:r>
            <a:r>
              <a:rPr lang="en-GB" altLang="it-IT" sz="3300" b="1" dirty="0"/>
              <a:t> context-aware per </a:t>
            </a:r>
            <a:r>
              <a:rPr lang="en-GB" altLang="it-IT" sz="3300" b="1" dirty="0" err="1"/>
              <a:t>sistemi</a:t>
            </a:r>
            <a:r>
              <a:rPr lang="en-GB" altLang="it-IT" sz="3300" b="1" dirty="0"/>
              <a:t> </a:t>
            </a:r>
            <a:r>
              <a:rPr lang="en-GB" altLang="it-IT" sz="3300" b="1" dirty="0" err="1"/>
              <a:t>mobili</a:t>
            </a:r>
            <a:r>
              <a:rPr lang="en-GB" altLang="it-IT" sz="3300" b="1" dirty="0"/>
              <a:t> e </a:t>
            </a:r>
            <a:r>
              <a:rPr lang="en-GB" altLang="it-IT" sz="3300" b="1" dirty="0" err="1"/>
              <a:t>pervasivi</a:t>
            </a:r>
            <a:endParaRPr lang="en-GB" altLang="it-IT" sz="33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C22DF6-39DD-4D34-902F-0CCAAB4EFD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3973537"/>
            <a:ext cx="3456384" cy="247552"/>
          </a:xfrm>
        </p:spPr>
        <p:txBody>
          <a:bodyPr>
            <a:noAutofit/>
          </a:bodyPr>
          <a:lstStyle/>
          <a:p>
            <a:r>
              <a:rPr lang="it-IT" altLang="it-IT" sz="1800" dirty="0"/>
              <a:t>Candidato: Lorenzo D’Alessandro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8708EF7E-14B2-4AF0-9C44-2948E664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69" y="5085184"/>
            <a:ext cx="1256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Relatore:</a:t>
            </a:r>
          </a:p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Correlatori:</a:t>
            </a:r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DF115582-3D67-41FB-B61F-4352373D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085184"/>
            <a:ext cx="21362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Prof. Elena Pagani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Franca Delmastro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Mattia Campana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D1920B-B6EE-486F-B0BC-6B5AE395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3" y="548680"/>
            <a:ext cx="4743153" cy="1863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9E1F8-8C38-4444-9E91-AEA784B6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1510C9-6594-4046-8B7F-321272A9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Obiettivi: </a:t>
            </a:r>
          </a:p>
          <a:p>
            <a:pPr lvl="1"/>
            <a:r>
              <a:rPr lang="it-IT" dirty="0"/>
              <a:t>ottenere prestazioni comparabili agli algoritmi stato dell’arte</a:t>
            </a:r>
          </a:p>
          <a:p>
            <a:pPr lvl="1"/>
            <a:r>
              <a:rPr lang="it-IT" dirty="0"/>
              <a:t>Mantenere tempi di esecuzione bassi</a:t>
            </a:r>
          </a:p>
          <a:p>
            <a:r>
              <a:rPr lang="it-IT" dirty="0"/>
              <a:t>Metrica: Area Under the ROC Curve (AUC)</a:t>
            </a:r>
          </a:p>
          <a:p>
            <a:r>
              <a:rPr lang="it-IT" dirty="0"/>
              <a:t>Modelli di confronto:</a:t>
            </a:r>
          </a:p>
          <a:p>
            <a:pPr lvl="1"/>
            <a:r>
              <a:rPr lang="it-IT" dirty="0"/>
              <a:t>ALS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matrix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factorization</a:t>
            </a:r>
            <a:r>
              <a:rPr lang="it-IT" dirty="0">
                <a:sym typeface="Wingdings" panose="05000000000000000000" pitchFamily="2" charset="2"/>
              </a:rPr>
              <a:t> per feedback impliciti</a:t>
            </a:r>
            <a:endParaRPr lang="it-IT" dirty="0"/>
          </a:p>
          <a:p>
            <a:pPr lvl="1"/>
            <a:r>
              <a:rPr lang="it-IT" dirty="0" err="1"/>
              <a:t>NeuMF</a:t>
            </a:r>
            <a:endParaRPr lang="it-IT" dirty="0"/>
          </a:p>
          <a:p>
            <a:pPr lvl="1"/>
            <a:r>
              <a:rPr lang="it-IT" dirty="0"/>
              <a:t>ECAM </a:t>
            </a:r>
            <a:r>
              <a:rPr lang="it-IT" dirty="0" err="1"/>
              <a:t>NeuMF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75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AF889-71E4-403D-B7D3-14CE263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83" y="188640"/>
            <a:ext cx="2562119" cy="4007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4400" kern="1200" dirty="0" err="1">
                <a:latin typeface="+mj-lt"/>
                <a:ea typeface="+mj-ea"/>
                <a:cs typeface="+mj-cs"/>
              </a:rPr>
              <a:t>Risultati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28C8BA65-1CC5-4CD8-941C-2D5BD2C21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4313" y="21357"/>
            <a:ext cx="5012184" cy="3148305"/>
          </a:xfrm>
        </p:spPr>
      </p:pic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90B773DD-FCF5-4576-9C9D-3F81BFC58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313" y="3378788"/>
            <a:ext cx="5006714" cy="3144869"/>
          </a:xfr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14A474E-75D0-4267-A552-64BE3B93B90D}"/>
              </a:ext>
            </a:extLst>
          </p:cNvPr>
          <p:cNvSpPr txBox="1"/>
          <p:nvPr/>
        </p:nvSpPr>
        <p:spPr>
          <a:xfrm>
            <a:off x="0" y="1859339"/>
            <a:ext cx="4091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modelli </a:t>
            </a:r>
            <a:r>
              <a:rPr lang="it-IT" dirty="0" err="1"/>
              <a:t>context-aware</a:t>
            </a:r>
            <a:r>
              <a:rPr lang="it-IT" dirty="0"/>
              <a:t> (</a:t>
            </a:r>
            <a:r>
              <a:rPr lang="it-IT" dirty="0" err="1"/>
              <a:t>moveCARS</a:t>
            </a:r>
            <a:r>
              <a:rPr lang="it-IT" dirty="0"/>
              <a:t>, ECAM </a:t>
            </a:r>
            <a:r>
              <a:rPr lang="it-IT" dirty="0" err="1"/>
              <a:t>NeuMF</a:t>
            </a:r>
            <a:r>
              <a:rPr lang="it-IT" dirty="0"/>
              <a:t>) hanno l’AUC più alta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moveCARS</a:t>
            </a:r>
            <a:r>
              <a:rPr lang="it-IT" dirty="0"/>
              <a:t> ha ottenuto risultati simili al modello </a:t>
            </a:r>
            <a:r>
              <a:rPr lang="it-IT" dirty="0" err="1"/>
              <a:t>context-aware</a:t>
            </a:r>
            <a:r>
              <a:rPr lang="it-IT" dirty="0"/>
              <a:t> stato dell’arte ECAM </a:t>
            </a:r>
            <a:r>
              <a:rPr lang="it-IT" dirty="0" err="1"/>
              <a:t>NeuMF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differenza tra modelli non </a:t>
            </a:r>
            <a:r>
              <a:rPr lang="it-IT" dirty="0" err="1"/>
              <a:t>context-aware</a:t>
            </a:r>
            <a:r>
              <a:rPr lang="it-IT" dirty="0"/>
              <a:t> e </a:t>
            </a:r>
            <a:r>
              <a:rPr lang="it-IT" dirty="0" err="1"/>
              <a:t>context-aware</a:t>
            </a:r>
            <a:r>
              <a:rPr lang="it-IT" dirty="0"/>
              <a:t> è maggiore su MDF</a:t>
            </a:r>
          </a:p>
        </p:txBody>
      </p:sp>
    </p:spTree>
    <p:extLst>
      <p:ext uri="{BB962C8B-B14F-4D97-AF65-F5344CB8AC3E}">
        <p14:creationId xmlns:p14="http://schemas.microsoft.com/office/powerpoint/2010/main" val="328831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A848FC64-17F5-4ECC-B834-9A928B89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874" y="188640"/>
            <a:ext cx="5123103" cy="3043627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8ED7FE3-0FE5-4BC8-A7C9-862F9EB51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873" y="3503655"/>
            <a:ext cx="5123103" cy="31074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071252-1D0D-492D-9AAD-CE08C360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6" y="275886"/>
            <a:ext cx="3738437" cy="160082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700" dirty="0"/>
              <a:t>Tempi di esecuzione su smartphone </a:t>
            </a:r>
            <a:r>
              <a:rPr lang="it-IT" sz="3700" dirty="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E866D4-2B40-483E-A151-697AD669FB6C}"/>
              </a:ext>
            </a:extLst>
          </p:cNvPr>
          <p:cNvSpPr txBox="1"/>
          <p:nvPr/>
        </p:nvSpPr>
        <p:spPr>
          <a:xfrm>
            <a:off x="19655" y="2274838"/>
            <a:ext cx="3914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Sono stati misurati i tempi di inizializzazione e inferenza su quattro dispositivi mobili</a:t>
            </a:r>
          </a:p>
          <a:p>
            <a:pPr algn="l"/>
            <a:endParaRPr lang="it-IT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moveCARS</a:t>
            </a:r>
            <a:r>
              <a:rPr lang="it-IT" sz="1800" b="0" i="0" u="none" strike="noStrike" baseline="0" dirty="0">
                <a:latin typeface="CMR12"/>
              </a:rPr>
              <a:t> è </a:t>
            </a:r>
            <a:r>
              <a:rPr lang="it-IT" dirty="0">
                <a:latin typeface="CMR12"/>
              </a:rPr>
              <a:t>l’algoritmo più veloce su tutti i dispositivi</a:t>
            </a:r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38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980A4-3E84-4C09-8F59-8706C4B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BD3DC-3555-44D3-9C15-FF91C6F9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moveCARS</a:t>
            </a:r>
            <a:r>
              <a:rPr lang="it-IT" dirty="0"/>
              <a:t> ha ottenuto risultati simili alle soluzioni stato dell’arte:</a:t>
            </a:r>
          </a:p>
          <a:p>
            <a:pPr lvl="1"/>
            <a:r>
              <a:rPr lang="it-IT" dirty="0"/>
              <a:t>Con tempi di esecuzione minori</a:t>
            </a:r>
          </a:p>
          <a:p>
            <a:pPr lvl="1"/>
            <a:r>
              <a:rPr lang="it-IT" dirty="0"/>
              <a:t>Con una struttura della rete meno restrittiva</a:t>
            </a:r>
          </a:p>
          <a:p>
            <a:r>
              <a:rPr lang="it-IT" dirty="0"/>
              <a:t>Il contesto ha un ruolo importante nelle raccomandazioni</a:t>
            </a:r>
          </a:p>
          <a:p>
            <a:r>
              <a:rPr lang="it-IT" dirty="0"/>
              <a:t>Se il contesto è molto descrittivo della situazione dell’utente le raccomandazioni sono ancora più precise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5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7507E-1146-4581-B644-0005BC8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0E059-74DD-4635-8D46-0B022D46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Training dell’algoritmo su dispositivo mobile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Valutare il modello </a:t>
            </a:r>
            <a:r>
              <a:rPr lang="it-IT" dirty="0" err="1"/>
              <a:t>moveCARS</a:t>
            </a:r>
            <a:r>
              <a:rPr lang="it-IT" dirty="0"/>
              <a:t> su nuovi dataset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Sviluppare un’applicazione per dispositivi mobili per valutare le prestazioni di </a:t>
            </a:r>
            <a:r>
              <a:rPr lang="it-IT" dirty="0" err="1"/>
              <a:t>moveCARS</a:t>
            </a:r>
            <a:r>
              <a:rPr lang="it-IT" dirty="0"/>
              <a:t> in ambiente reale</a:t>
            </a:r>
          </a:p>
        </p:txBody>
      </p:sp>
    </p:spTree>
    <p:extLst>
      <p:ext uri="{BB962C8B-B14F-4D97-AF65-F5344CB8AC3E}">
        <p14:creationId xmlns:p14="http://schemas.microsoft.com/office/powerpoint/2010/main" val="397880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C17091-7F08-4D3E-BEF5-8B8246BF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97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107309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7E482-5912-45F4-B64C-087A1929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06"/>
            <a:ext cx="7886700" cy="1325563"/>
          </a:xfrm>
        </p:spPr>
        <p:txBody>
          <a:bodyPr/>
          <a:lstStyle/>
          <a:p>
            <a:pPr algn="ctr"/>
            <a:r>
              <a:rPr lang="it-IT" dirty="0"/>
              <a:t>Ego network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7B69B7-A1BD-4A01-BCF9-8B48D0BF4078}"/>
              </a:ext>
            </a:extLst>
          </p:cNvPr>
          <p:cNvSpPr txBox="1"/>
          <p:nvPr/>
        </p:nvSpPr>
        <p:spPr>
          <a:xfrm>
            <a:off x="631676" y="4437112"/>
            <a:ext cx="7975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Una ego network è una rete sociale formata 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Un </a:t>
            </a:r>
            <a:r>
              <a:rPr lang="it-IT" sz="2000" b="1" dirty="0"/>
              <a:t>ego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Un insieme di </a:t>
            </a:r>
            <a:r>
              <a:rPr lang="it-IT" sz="2000" b="1" dirty="0"/>
              <a:t>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 legami sociali non hanno tutti la stessa rilevanza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Gli alter sono distribuiti in </a:t>
            </a:r>
            <a:r>
              <a:rPr lang="it-IT" sz="2000" b="1" dirty="0" err="1"/>
              <a:t>layer</a:t>
            </a:r>
            <a:endParaRPr lang="it-IT" sz="20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35321CA8-504F-4178-9DF3-A4AC6AC3F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7403" y="1196752"/>
            <a:ext cx="2980096" cy="298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4C7B-E853-45EB-B3EC-4387283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494"/>
            <a:ext cx="7886700" cy="57203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Ambiente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92EA9F-6FED-4186-AA52-B095CB45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7" y="3887194"/>
            <a:ext cx="8856984" cy="2376264"/>
          </a:xfrm>
        </p:spPr>
        <p:txBody>
          <a:bodyPr>
            <a:normAutofit/>
          </a:bodyPr>
          <a:lstStyle/>
          <a:p>
            <a:r>
              <a:rPr lang="it-IT" sz="2200" dirty="0"/>
              <a:t>I dispositivi mobili stanno contribuendo all’evoluzione dello </a:t>
            </a:r>
            <a:r>
              <a:rPr lang="it-IT" sz="2200" dirty="0" err="1"/>
              <a:t>edge</a:t>
            </a:r>
            <a:r>
              <a:rPr lang="it-IT" sz="2200" dirty="0"/>
              <a:t> computing</a:t>
            </a:r>
          </a:p>
          <a:p>
            <a:r>
              <a:rPr lang="it-IT" sz="2200" dirty="0"/>
              <a:t>Scoprire nuovi contenuti tramite comunicazione device-to-device</a:t>
            </a:r>
          </a:p>
          <a:p>
            <a:r>
              <a:rPr lang="it-IT" sz="2200" dirty="0"/>
              <a:t>Filtrare contenuti in base agli interessi e il contesto utente</a:t>
            </a:r>
          </a:p>
          <a:p>
            <a:r>
              <a:rPr lang="it-IT" sz="2200" dirty="0"/>
              <a:t>La dinamicità dell’ambiente richiede una soluzione che possa essere eseguita su dispositivo mobile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6E08D7-541C-4528-883B-6C8D5073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64" y="838831"/>
            <a:ext cx="2949271" cy="2944060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AC6F72A-4570-4CF6-82F7-D0528FE3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8606" y="6356351"/>
            <a:ext cx="4207346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Fonte immagine: Mattia G. Campana. </a:t>
            </a:r>
            <a:r>
              <a:rPr lang="it-IT" dirty="0" err="1"/>
              <a:t>Context-aware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 systems for </a:t>
            </a:r>
            <a:r>
              <a:rPr lang="it-IT" dirty="0" err="1"/>
              <a:t>opportunistic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277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5C9F5-082B-43A8-B30E-83A00057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96924"/>
          </a:xfrm>
        </p:spPr>
        <p:txBody>
          <a:bodyPr/>
          <a:lstStyle/>
          <a:p>
            <a:pPr algn="ctr"/>
            <a:r>
              <a:rPr lang="it-IT" dirty="0"/>
              <a:t>Sistemi di raccomandazione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B1761-2773-4FC9-AFA8-333BE234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857710"/>
            <a:ext cx="8640960" cy="2235586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I </a:t>
            </a:r>
            <a:r>
              <a:rPr lang="it-IT" sz="2400" dirty="0" err="1"/>
              <a:t>recommender</a:t>
            </a:r>
            <a:r>
              <a:rPr lang="it-IT" sz="2400" dirty="0"/>
              <a:t> system (RS) generano raccomandazioni personalizzate per gli utenti</a:t>
            </a:r>
          </a:p>
          <a:p>
            <a:r>
              <a:rPr lang="it-IT" sz="2400" b="0" i="0" u="none" strike="noStrike" baseline="0" dirty="0"/>
              <a:t>RS centralizzati: conoscenza globale di tutti gli utenti e oggetti</a:t>
            </a:r>
          </a:p>
          <a:p>
            <a:r>
              <a:rPr lang="it-IT" sz="2400" dirty="0"/>
              <a:t>RS per l’ambiente di riferimento: le informazioni sono limitate a quelle raccolte dall’utente locale</a:t>
            </a:r>
          </a:p>
          <a:p>
            <a:r>
              <a:rPr lang="it-IT" sz="2400" dirty="0"/>
              <a:t>Necessità di considerare un contesto descrittivo</a:t>
            </a:r>
            <a:endParaRPr lang="it-IT" sz="1700" dirty="0"/>
          </a:p>
          <a:p>
            <a:pPr marL="0" indent="0">
              <a:buNone/>
            </a:pPr>
            <a:endParaRPr lang="it-IT" sz="2000" b="0" i="0" strike="noStrike" baseline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6AC69E-C74C-4430-AC0B-7D1B15D0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07" y="895802"/>
            <a:ext cx="6417586" cy="2804974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8C7F65-F6DB-42E6-BD0E-CDD6680F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Fonte </a:t>
            </a:r>
            <a:r>
              <a:rPr lang="en-GB" dirty="0" err="1"/>
              <a:t>immagine</a:t>
            </a:r>
            <a:r>
              <a:rPr lang="en-GB" dirty="0"/>
              <a:t>: https://morioh.com/p/023edf0a8587</a:t>
            </a:r>
          </a:p>
        </p:txBody>
      </p:sp>
    </p:spTree>
    <p:extLst>
      <p:ext uri="{BB962C8B-B14F-4D97-AF65-F5344CB8AC3E}">
        <p14:creationId xmlns:p14="http://schemas.microsoft.com/office/powerpoint/2010/main" val="39672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FA278-CE23-439A-88B2-E7D2C808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7958"/>
            <a:ext cx="7886700" cy="1325563"/>
          </a:xfrm>
        </p:spPr>
        <p:txBody>
          <a:bodyPr/>
          <a:lstStyle/>
          <a:p>
            <a:pPr algn="ctr"/>
            <a:r>
              <a:rPr lang="it-IT" dirty="0"/>
              <a:t>Scopo tesi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887AAE3-B1D2-4E9E-9E28-A63EA1143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655674"/>
              </p:ext>
            </p:extLst>
          </p:nvPr>
        </p:nvGraphicFramePr>
        <p:xfrm>
          <a:off x="628650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1F9E84-C97C-41C0-8E4B-5229816AF556}"/>
              </a:ext>
            </a:extLst>
          </p:cNvPr>
          <p:cNvSpPr txBox="1"/>
          <p:nvPr/>
        </p:nvSpPr>
        <p:spPr>
          <a:xfrm>
            <a:off x="1835696" y="179201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1</a:t>
            </a:r>
            <a:endParaRPr lang="it-IT" sz="2600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EF66A59-EA91-4DDD-A3A0-DDDDA9BEFBAB}"/>
              </a:ext>
            </a:extLst>
          </p:cNvPr>
          <p:cNvSpPr txBox="1"/>
          <p:nvPr/>
        </p:nvSpPr>
        <p:spPr>
          <a:xfrm>
            <a:off x="1835696" y="33680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2</a:t>
            </a:r>
            <a:endParaRPr lang="it-IT" sz="26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9ACB5C-069B-43D1-9CB8-0BD75B8AF05B}"/>
              </a:ext>
            </a:extLst>
          </p:cNvPr>
          <p:cNvSpPr txBox="1"/>
          <p:nvPr/>
        </p:nvSpPr>
        <p:spPr>
          <a:xfrm>
            <a:off x="1835696" y="494411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3</a:t>
            </a:r>
            <a:endParaRPr lang="it-IT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0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38F056-1FB5-471B-ADB2-F952285C4F1D}"/>
              </a:ext>
            </a:extLst>
          </p:cNvPr>
          <p:cNvSpPr txBox="1"/>
          <p:nvPr/>
        </p:nvSpPr>
        <p:spPr>
          <a:xfrm>
            <a:off x="1455722" y="211287"/>
            <a:ext cx="623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Matrix </a:t>
            </a:r>
            <a:r>
              <a:rPr lang="it-IT" sz="4400" dirty="0" err="1">
                <a:latin typeface="+mj-lt"/>
              </a:rPr>
              <a:t>Factorization</a:t>
            </a:r>
            <a:endParaRPr lang="it-IT" sz="4400" dirty="0">
              <a:latin typeface="+mj-lt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0C85504-B840-4230-ADF9-201FBC6EC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825" y="980728"/>
            <a:ext cx="7984349" cy="2440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D825C3-9F20-4F90-BA1C-33B1255A0A3F}"/>
                  </a:ext>
                </a:extLst>
              </p:cNvPr>
              <p:cNvSpPr txBox="1"/>
              <p:nvPr/>
            </p:nvSpPr>
            <p:spPr>
              <a:xfrm>
                <a:off x="332065" y="3545842"/>
                <a:ext cx="8479859" cy="273115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Matrice utenti-oggetti: </a:t>
                </a:r>
                <a:r>
                  <a:rPr lang="it-IT" dirty="0"/>
                  <a:t>ogni elemento è un feedback di un utente su un oggetto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Matrix </a:t>
                </a:r>
                <a:r>
                  <a:rPr lang="it-IT" b="1" dirty="0" err="1"/>
                  <a:t>factorization</a:t>
                </a:r>
                <a:r>
                  <a:rPr lang="it-IT" b="1" dirty="0"/>
                  <a:t>: </a:t>
                </a:r>
                <a:r>
                  <a:rPr lang="it-IT" dirty="0"/>
                  <a:t>algoritmo che fattorizza la matrice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in due matrici di fattori latenti di dimensione minore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Rating di un utente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su un oggetto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it-IT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Sup>
                      <m:sSubSup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it-IT" b="0" u="none" strike="noStrike" baseline="0" dirty="0"/>
                  <a:t>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b="1" dirty="0"/>
                  <a:t>Problemi: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Numero fisso di utenti e oggetti </a:t>
                </a:r>
                <a:r>
                  <a:rPr lang="it-IT" dirty="0">
                    <a:sym typeface="Wingdings" panose="05000000000000000000" pitchFamily="2" charset="2"/>
                  </a:rPr>
                  <a:t> non si possono fare raccomandazioni su oggetti che l’algoritmo non ha visto in precedenza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ym typeface="Wingdings" panose="05000000000000000000" pitchFamily="2" charset="2"/>
                  </a:rPr>
                  <a:t>Aggiungere il contesto  aumenta </a:t>
                </a:r>
                <a:r>
                  <a:rPr lang="it-IT" dirty="0" err="1">
                    <a:sym typeface="Wingdings" panose="05000000000000000000" pitchFamily="2" charset="2"/>
                  </a:rPr>
                  <a:t>dimensionalità</a:t>
                </a:r>
                <a:r>
                  <a:rPr lang="it-IT" dirty="0">
                    <a:sym typeface="Wingdings" panose="05000000000000000000" pitchFamily="2" charset="2"/>
                  </a:rPr>
                  <a:t> e complessità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D825C3-9F20-4F90-BA1C-33B1255A0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65" y="3545842"/>
                <a:ext cx="8479859" cy="2731151"/>
              </a:xfrm>
              <a:prstGeom prst="rect">
                <a:avLst/>
              </a:prstGeom>
              <a:blipFill>
                <a:blip r:embed="rId5"/>
                <a:stretch>
                  <a:fillRect l="-575" t="-1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DB7E22F-EF06-4EEE-B3BB-5436C6D8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6333" y="6350002"/>
            <a:ext cx="3991322" cy="365125"/>
          </a:xfrm>
        </p:spPr>
        <p:txBody>
          <a:bodyPr/>
          <a:lstStyle/>
          <a:p>
            <a:pPr>
              <a:defRPr/>
            </a:pPr>
            <a:r>
              <a:rPr lang="en-GB"/>
              <a:t>Fonte immagine: https://developers.google.com/machine-learning/recommendation/collaborative/matrix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78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13D25-AD78-4C9E-A6B1-5E9D9F35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79" y="3927378"/>
            <a:ext cx="8335839" cy="2529974"/>
          </a:xfrm>
        </p:spPr>
        <p:txBody>
          <a:bodyPr>
            <a:normAutofit/>
          </a:bodyPr>
          <a:lstStyle/>
          <a:p>
            <a:r>
              <a:rPr lang="it-IT" sz="2000" dirty="0"/>
              <a:t>Combina una rete neurale con l’approccio </a:t>
            </a:r>
            <a:r>
              <a:rPr lang="it-IT" sz="2000" dirty="0" err="1"/>
              <a:t>matrix</a:t>
            </a:r>
            <a:r>
              <a:rPr lang="it-IT" sz="2000" dirty="0"/>
              <a:t> </a:t>
            </a:r>
            <a:r>
              <a:rPr lang="it-IT" sz="2000" dirty="0" err="1"/>
              <a:t>factorization</a:t>
            </a:r>
            <a:endParaRPr lang="it-IT" sz="2000" dirty="0"/>
          </a:p>
          <a:p>
            <a:r>
              <a:rPr lang="it-IT" sz="2000" dirty="0"/>
              <a:t>Input:  </a:t>
            </a:r>
          </a:p>
          <a:p>
            <a:pPr lvl="1"/>
            <a:r>
              <a:rPr lang="it-IT" sz="1800" dirty="0"/>
              <a:t>ID utente, ID oggetto</a:t>
            </a:r>
          </a:p>
          <a:p>
            <a:pPr lvl="1"/>
            <a:r>
              <a:rPr lang="it-IT" sz="1800" dirty="0"/>
              <a:t>Vettore per il contesto</a:t>
            </a:r>
          </a:p>
          <a:p>
            <a:r>
              <a:rPr lang="it-IT" sz="2000" dirty="0"/>
              <a:t>ECAM </a:t>
            </a:r>
            <a:r>
              <a:rPr lang="it-IT" sz="2000" dirty="0" err="1"/>
              <a:t>NeuMF</a:t>
            </a:r>
            <a:r>
              <a:rPr lang="it-IT" sz="2000" dirty="0"/>
              <a:t> incorpora  il contesto dell’utente nel modello </a:t>
            </a:r>
            <a:r>
              <a:rPr lang="it-IT" sz="2000" dirty="0" err="1"/>
              <a:t>NeuMF</a:t>
            </a:r>
            <a:endParaRPr lang="it-IT" sz="2000" dirty="0"/>
          </a:p>
          <a:p>
            <a:r>
              <a:rPr lang="it-IT" sz="2000" dirty="0"/>
              <a:t>Il numero di utenti e oggetti è fisso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E073E4-37F3-426D-8204-F3121ED75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3" y="615602"/>
            <a:ext cx="5918714" cy="32107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6B614B3-C5C1-485B-B14B-E1CFCDE3F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426" y="615602"/>
            <a:ext cx="5357144" cy="3311776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1BEE6B66-E09E-4256-A71F-1436C9CE01C3}"/>
              </a:ext>
            </a:extLst>
          </p:cNvPr>
          <p:cNvSpPr txBox="1">
            <a:spLocks/>
          </p:cNvSpPr>
          <p:nvPr/>
        </p:nvSpPr>
        <p:spPr>
          <a:xfrm>
            <a:off x="628648" y="129583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556A7-4C91-4CD0-AF4B-A8BB3199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7886700" cy="61560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3ADAAD-74FD-4C3B-9655-9D5D90C5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1188" y="6395229"/>
            <a:ext cx="4221620" cy="365125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Xiangnan</a:t>
            </a:r>
            <a:r>
              <a:rPr lang="en-GB" dirty="0"/>
              <a:t> He, </a:t>
            </a:r>
            <a:r>
              <a:rPr lang="en-GB" dirty="0" err="1"/>
              <a:t>Lizi</a:t>
            </a:r>
            <a:r>
              <a:rPr lang="en-GB" dirty="0"/>
              <a:t> Liao, </a:t>
            </a:r>
            <a:r>
              <a:rPr lang="en-GB" dirty="0" err="1"/>
              <a:t>Hanwang</a:t>
            </a:r>
            <a:r>
              <a:rPr lang="en-GB" dirty="0"/>
              <a:t> Zhang, </a:t>
            </a:r>
            <a:r>
              <a:rPr lang="en-GB" dirty="0" err="1"/>
              <a:t>Liqiang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, Xia Hu, and Tat-Seng Chua. Neural collaborative filtering.</a:t>
            </a:r>
          </a:p>
        </p:txBody>
      </p:sp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BE199914-8BDB-49E6-AA53-4EFBA6AB70E2}"/>
              </a:ext>
            </a:extLst>
          </p:cNvPr>
          <p:cNvSpPr txBox="1">
            <a:spLocks/>
          </p:cNvSpPr>
          <p:nvPr/>
        </p:nvSpPr>
        <p:spPr>
          <a:xfrm>
            <a:off x="2195736" y="6395410"/>
            <a:ext cx="464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Moshe Unger, Alexander </a:t>
            </a:r>
            <a:r>
              <a:rPr lang="en-US" dirty="0" err="1"/>
              <a:t>Tuzhilin</a:t>
            </a:r>
            <a:r>
              <a:rPr lang="en-US" dirty="0"/>
              <a:t>, and Amit </a:t>
            </a:r>
            <a:r>
              <a:rPr lang="en-US" dirty="0" err="1"/>
              <a:t>Livne</a:t>
            </a:r>
            <a:r>
              <a:rPr lang="en-US" dirty="0"/>
              <a:t>. Context-aware recommendations based on deep learning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0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26057-B5D8-4F43-A76F-09CA4FF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2" y="101408"/>
            <a:ext cx="7876331" cy="504056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/>
              <a:t>moveCARS</a:t>
            </a:r>
            <a:endParaRPr lang="it-IT" sz="4000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7B467268-CB2B-4D0A-A7DD-22E88BDA4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84568" y="650158"/>
            <a:ext cx="6327792" cy="2813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/>
              <p:nvPr/>
            </p:nvSpPr>
            <p:spPr>
              <a:xfrm>
                <a:off x="550689" y="3556663"/>
                <a:ext cx="8042622" cy="2896673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r>
                  <a:rPr lang="it-IT" sz="1900" b="1" dirty="0"/>
                  <a:t>Modello proposto:</a:t>
                </a:r>
              </a:p>
              <a:p>
                <a:r>
                  <a:rPr lang="it-IT" sz="1900" dirty="0" err="1"/>
                  <a:t>MObile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pervasiVE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Context-Aware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Recommender</a:t>
                </a:r>
                <a:r>
                  <a:rPr lang="it-IT" sz="1900" dirty="0"/>
                  <a:t> System (</a:t>
                </a:r>
                <a:r>
                  <a:rPr lang="it-IT" sz="1900" dirty="0" err="1"/>
                  <a:t>moveCARS</a:t>
                </a:r>
                <a:r>
                  <a:rPr lang="it-IT" sz="1900" dirty="0"/>
                  <a:t>)</a:t>
                </a:r>
              </a:p>
              <a:p>
                <a:endParaRPr lang="it-IT" sz="1900" dirty="0"/>
              </a:p>
              <a:p>
                <a:r>
                  <a:rPr lang="it-IT" sz="1900" dirty="0"/>
                  <a:t>Al posto degli ID di utenti e oggetti si usano delle feature che li caratterizzano</a:t>
                </a:r>
              </a:p>
              <a:p>
                <a:endParaRPr lang="it-IT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900" b="1" dirty="0"/>
                  <a:t>Input: </a:t>
                </a:r>
                <a:r>
                  <a:rPr lang="it-IT" sz="1900" dirty="0"/>
                  <a:t>Feature di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9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9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9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900" b="1" dirty="0"/>
                  <a:t>Output: </a:t>
                </a:r>
                <a:r>
                  <a:rPr lang="it-IT" sz="1900" dirty="0"/>
                  <a:t>L’oggetto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900" dirty="0"/>
                  <a:t> è rilevante / non è rilevante per l’utente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sz="1900" dirty="0"/>
                  <a:t> nei contesti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900" dirty="0"/>
                  <a:t> e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endParaRPr lang="it-IT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900" b="1" dirty="0"/>
                  <a:t>Vantaggio: </a:t>
                </a:r>
                <a:r>
                  <a:rPr lang="it-IT" sz="1900" dirty="0"/>
                  <a:t>può raccomandare oggetti mai visti all’utente 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9" y="3556663"/>
                <a:ext cx="8042622" cy="2896673"/>
              </a:xfrm>
              <a:prstGeom prst="rect">
                <a:avLst/>
              </a:prstGeom>
              <a:blipFill>
                <a:blip r:embed="rId5"/>
                <a:stretch>
                  <a:fillRect l="-606" t="-1050" b="-10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9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2F589F-869C-4E95-849F-3C8C762D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520" y="290667"/>
            <a:ext cx="4464496" cy="6273640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72DC03-2FF2-4FC7-B1C8-F2DA3EB94C0F}"/>
              </a:ext>
            </a:extLst>
          </p:cNvPr>
          <p:cNvSpPr txBox="1"/>
          <p:nvPr/>
        </p:nvSpPr>
        <p:spPr>
          <a:xfrm>
            <a:off x="5004048" y="172084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/>
              <a:t>contesto</a:t>
            </a:r>
            <a:r>
              <a:rPr lang="it-IT" dirty="0"/>
              <a:t> </a:t>
            </a:r>
            <a:r>
              <a:rPr lang="it-IT" b="1" dirty="0"/>
              <a:t>fisico</a:t>
            </a:r>
            <a:r>
              <a:rPr lang="it-IT" dirty="0"/>
              <a:t> è rilevato utilizzando i sensori dello smartphone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/>
              <a:t>contesto</a:t>
            </a:r>
            <a:r>
              <a:rPr lang="it-IT" dirty="0"/>
              <a:t> </a:t>
            </a:r>
            <a:r>
              <a:rPr lang="it-IT" b="1" dirty="0"/>
              <a:t>sociale</a:t>
            </a:r>
            <a:r>
              <a:rPr lang="it-IT" dirty="0"/>
              <a:t> è rilevato dalle interazioni sugli online social network e dalla prossimità fisica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7BB88C-4D94-4823-B080-41C0283D076A}"/>
              </a:ext>
            </a:extLst>
          </p:cNvPr>
          <p:cNvSpPr txBox="1"/>
          <p:nvPr/>
        </p:nvSpPr>
        <p:spPr>
          <a:xfrm>
            <a:off x="4716016" y="29218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+mj-lt"/>
              </a:rPr>
              <a:t>Architettura generale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30779493-A40A-424F-8BCC-027EDDC18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5912" y="4005064"/>
            <a:ext cx="1857375" cy="185737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D838FC-53B1-4968-9465-2805581B26F7}"/>
              </a:ext>
            </a:extLst>
          </p:cNvPr>
          <p:cNvSpPr txBox="1"/>
          <p:nvPr/>
        </p:nvSpPr>
        <p:spPr>
          <a:xfrm>
            <a:off x="6068515" y="586243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Ego network</a:t>
            </a:r>
          </a:p>
        </p:txBody>
      </p:sp>
    </p:spTree>
    <p:extLst>
      <p:ext uri="{BB962C8B-B14F-4D97-AF65-F5344CB8AC3E}">
        <p14:creationId xmlns:p14="http://schemas.microsoft.com/office/powerpoint/2010/main" val="35252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FBBDB-6049-4CFE-8427-59EAD20C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16632"/>
            <a:ext cx="7886700" cy="54359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Dataset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0AE26E38-ED87-4EC6-8857-864579BA2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10350"/>
              </p:ext>
            </p:extLst>
          </p:nvPr>
        </p:nvGraphicFramePr>
        <p:xfrm>
          <a:off x="310381" y="757340"/>
          <a:ext cx="8523237" cy="591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43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3004715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284107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</a:tblGrid>
              <a:tr h="450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Frappe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7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MyDigitalFootprint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7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#rating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78335 (62% positivi)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73176 (66% positivi)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#utenti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857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#oggetti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3180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338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#feature di contesto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71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3290197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Feature di contesto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Momento giornata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Giorno della settimana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Se è il fine settimana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Meteo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Attività utente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Modalità audio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Volume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Musica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Batteria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Schermo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Meteo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WiFi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Momento giornata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Giorno della settimana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Se è il fine settimana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Tipologia di persone in prossimità dell’utente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7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13458</TotalTime>
  <Words>779</Words>
  <Application>Microsoft Office PowerPoint</Application>
  <PresentationFormat>Presentazione su schermo (4:3)</PresentationFormat>
  <Paragraphs>161</Paragraphs>
  <Slides>16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CMR12</vt:lpstr>
      <vt:lpstr>Times</vt:lpstr>
      <vt:lpstr>Office Theme</vt:lpstr>
      <vt:lpstr>Studio e sviluppo di un sistema di raccomandazione context-aware per sistemi mobili e pervasivi</vt:lpstr>
      <vt:lpstr>Ambiente di riferimento</vt:lpstr>
      <vt:lpstr>Sistemi di raccomandazione</vt:lpstr>
      <vt:lpstr>Scopo tesi</vt:lpstr>
      <vt:lpstr>Presentazione standard di PowerPoint</vt:lpstr>
      <vt:lpstr>NeuMF</vt:lpstr>
      <vt:lpstr>moveCARS</vt:lpstr>
      <vt:lpstr>Presentazione standard di PowerPoint</vt:lpstr>
      <vt:lpstr>Dataset</vt:lpstr>
      <vt:lpstr>Valutazione</vt:lpstr>
      <vt:lpstr>Risultati</vt:lpstr>
      <vt:lpstr>Tempi di esecuzione su smartphone Android</vt:lpstr>
      <vt:lpstr>Conclusioni</vt:lpstr>
      <vt:lpstr>Sviluppi futuri</vt:lpstr>
      <vt:lpstr>Grazie</vt:lpstr>
      <vt:lpstr>Ego network</vt:lpstr>
    </vt:vector>
  </TitlesOfParts>
  <Company>Università degli Studi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 sviluppo di un sistema di raccomandazione context-aware per sistemi mobili e pervasivi</dc:title>
  <dc:creator>Lorenzo D'alessandro</dc:creator>
  <cp:lastModifiedBy>Lorenzo D'alessandro</cp:lastModifiedBy>
  <cp:revision>270</cp:revision>
  <cp:lastPrinted>2003-10-01T17:10:29Z</cp:lastPrinted>
  <dcterms:created xsi:type="dcterms:W3CDTF">2021-07-01T08:10:41Z</dcterms:created>
  <dcterms:modified xsi:type="dcterms:W3CDTF">2021-07-12T20:13:04Z</dcterms:modified>
</cp:coreProperties>
</file>