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6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3792" autoAdjust="0"/>
  </p:normalViewPr>
  <p:slideViewPr>
    <p:cSldViewPr>
      <p:cViewPr>
        <p:scale>
          <a:sx n="66" d="100"/>
          <a:sy n="66" d="100"/>
        </p:scale>
        <p:origin x="11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en-GB" altLang="it-IT" sz="3300" b="1" dirty="0" err="1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140968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Relatore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r"/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Correlatori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:</a:t>
            </a:r>
            <a:endParaRPr lang="en-US" altLang="it-IT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Dr.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 Franca </a:t>
            </a:r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Delmastro</a:t>
            </a:r>
            <a:endParaRPr lang="en-GB" altLang="it-IT" sz="1800" dirty="0">
              <a:solidFill>
                <a:srgbClr val="000000"/>
              </a:solidFill>
              <a:latin typeface="+mn-lt"/>
            </a:endParaRPr>
          </a:p>
          <a:p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Dr.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Addestramento algoritmo su dispositivo mobile</a:t>
            </a:r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lvl="1"/>
            <a:r>
              <a:rPr lang="it-IT" dirty="0"/>
              <a:t>Comportamento con feature di utenti, oggetti e contesto diverso</a:t>
            </a:r>
          </a:p>
          <a:p>
            <a:r>
              <a:rPr lang="it-IT" dirty="0"/>
              <a:t>Scrivere un simulatore per riprodurre le interazioni e lo scambio di informazioni tra utenti, e valutare le prestazioni di </a:t>
            </a:r>
            <a:r>
              <a:rPr lang="it-IT" dirty="0" err="1"/>
              <a:t>moveCARS</a:t>
            </a:r>
            <a:r>
              <a:rPr lang="it-IT" dirty="0"/>
              <a:t> nel tempo</a:t>
            </a:r>
          </a:p>
          <a:p>
            <a:r>
              <a:rPr lang="it-IT" dirty="0"/>
              <a:t>Sviluppare un’applicazione Android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b="0" i="0" u="none" strike="noStrike" baseline="0" dirty="0"/>
              <a:t>I </a:t>
            </a:r>
            <a:r>
              <a:rPr lang="it-IT" b="1" i="0" u="none" strike="noStrike" baseline="0" dirty="0" err="1"/>
              <a:t>recommender</a:t>
            </a:r>
            <a:r>
              <a:rPr lang="it-IT" b="1" i="0" u="none" strike="noStrike" baseline="0" dirty="0"/>
              <a:t> system </a:t>
            </a:r>
            <a:r>
              <a:rPr lang="it-IT" b="0" i="0" u="none" strike="noStrike" baseline="0" dirty="0"/>
              <a:t>(RS) sono algoritmi mirati a generare consigli significativi a un insieme di utenti per oggetti che potrebbero interessarli.</a:t>
            </a:r>
          </a:p>
          <a:p>
            <a:pPr marL="0" indent="0" algn="l">
              <a:buNone/>
            </a:pPr>
            <a:endParaRPr lang="it-IT" b="0" i="0" u="none" strike="noStrike" baseline="0" dirty="0"/>
          </a:p>
          <a:p>
            <a:r>
              <a:rPr lang="it-IT" b="1" i="0" u="none" strike="noStrike" baseline="0" dirty="0"/>
              <a:t>Oggetti: </a:t>
            </a:r>
            <a:r>
              <a:rPr lang="it-IT" b="0" i="0" u="none" strike="noStrike" baseline="0" dirty="0"/>
              <a:t>entità generica che </a:t>
            </a:r>
            <a:r>
              <a:rPr lang="it-IT" dirty="0"/>
              <a:t>può includere film, libri, vestiti, punti di interesse</a:t>
            </a:r>
          </a:p>
          <a:p>
            <a:r>
              <a:rPr lang="it-IT" b="1" dirty="0"/>
              <a:t>Utenti: </a:t>
            </a:r>
            <a:r>
              <a:rPr lang="it-IT" dirty="0"/>
              <a:t>interagiscono con il sistema lasciando feedback sugli oggetti</a:t>
            </a:r>
          </a:p>
          <a:p>
            <a:r>
              <a:rPr lang="it-IT" b="1" dirty="0"/>
              <a:t>Feedback:</a:t>
            </a:r>
            <a:r>
              <a:rPr lang="it-IT" dirty="0"/>
              <a:t> valutazione esplicita o implicita di un utente su un oggetto</a:t>
            </a:r>
          </a:p>
          <a:p>
            <a:r>
              <a:rPr lang="it-IT" b="1" i="0" u="none" strike="noStrike" baseline="0" dirty="0"/>
              <a:t>Contesto: </a:t>
            </a:r>
            <a:r>
              <a:rPr lang="it-IT" b="0" i="0" u="none" strike="noStrike" baseline="0" dirty="0"/>
              <a:t>situazione dell’utente nel momento in cui ha generato un feedback (posizione, attività utente, persone in prossimità…)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25624"/>
            <a:ext cx="8856984" cy="448369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La computazione si sta spostando agli </a:t>
            </a:r>
            <a:r>
              <a:rPr lang="it-IT" dirty="0" err="1"/>
              <a:t>edge</a:t>
            </a:r>
            <a:r>
              <a:rPr lang="it-IT" dirty="0"/>
              <a:t> della rete, dove i dati possono essere elaborati con minore latenza e risparmio di banda</a:t>
            </a:r>
          </a:p>
          <a:p>
            <a:r>
              <a:rPr lang="it-IT" dirty="0"/>
              <a:t>I dispositivi personali degli utenti sono al centro, interagiscono tramite comunicazione D2D con altri dispositivi e scoprono nuovi contenuti per gli utenti</a:t>
            </a:r>
          </a:p>
          <a:p>
            <a:r>
              <a:rPr lang="it-IT" dirty="0"/>
              <a:t>La conoscenza iniziale è limitata alle informazioni dell’utente locale</a:t>
            </a:r>
          </a:p>
          <a:p>
            <a:r>
              <a:rPr lang="it-IT" dirty="0"/>
              <a:t>Un RS può essere utile per filtrare questi contenuti</a:t>
            </a:r>
          </a:p>
          <a:p>
            <a:r>
              <a:rPr lang="it-IT" dirty="0"/>
              <a:t>Vantaggi di un RS locale:</a:t>
            </a:r>
          </a:p>
          <a:p>
            <a:pPr lvl="1"/>
            <a:r>
              <a:rPr lang="it-IT" dirty="0"/>
              <a:t>Velocità adattamento</a:t>
            </a:r>
          </a:p>
          <a:p>
            <a:pPr lvl="1"/>
            <a:r>
              <a:rPr lang="it-IT" dirty="0"/>
              <a:t>Privacy utenti</a:t>
            </a:r>
          </a:p>
          <a:p>
            <a:pPr lvl="1"/>
            <a:r>
              <a:rPr lang="it-IT" dirty="0"/>
              <a:t>Risparmio di banda</a:t>
            </a:r>
          </a:p>
          <a:p>
            <a:pPr lvl="1"/>
            <a:r>
              <a:rPr lang="it-IT" dirty="0"/>
              <a:t>Contesto fisico e sociale molto descrittivo</a:t>
            </a:r>
          </a:p>
        </p:txBody>
      </p:sp>
    </p:spTree>
    <p:extLst>
      <p:ext uri="{BB962C8B-B14F-4D97-AF65-F5344CB8AC3E}">
        <p14:creationId xmlns:p14="http://schemas.microsoft.com/office/powerpoint/2010/main" val="31896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2443909" y="380564"/>
            <a:ext cx="42561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+mj-lt"/>
              </a:rPr>
              <a:t>Matrix </a:t>
            </a:r>
            <a:r>
              <a:rPr lang="it-IT" sz="3300" dirty="0" err="1">
                <a:latin typeface="+mj-lt"/>
              </a:rPr>
              <a:t>Factorization</a:t>
            </a:r>
            <a:endParaRPr lang="it-IT" sz="33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67" y="1196752"/>
            <a:ext cx="8479859" cy="259228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6D825C3-9F20-4F90-BA1C-33B1255A0A3F}"/>
              </a:ext>
            </a:extLst>
          </p:cNvPr>
          <p:cNvSpPr txBox="1"/>
          <p:nvPr/>
        </p:nvSpPr>
        <p:spPr>
          <a:xfrm>
            <a:off x="467544" y="422108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Matrice utenti-oggetti: </a:t>
            </a:r>
            <a:r>
              <a:rPr lang="it-IT" dirty="0"/>
              <a:t>ogni elemento è un feedback di un utente su un oggetto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Matrix </a:t>
            </a:r>
            <a:r>
              <a:rPr lang="it-IT" b="1" dirty="0" err="1"/>
              <a:t>factorization</a:t>
            </a:r>
            <a:r>
              <a:rPr lang="it-IT" b="1" dirty="0"/>
              <a:t>: </a:t>
            </a:r>
            <a:r>
              <a:rPr lang="it-IT" dirty="0"/>
              <a:t>algoritmo che fattorizza la matrice in due matrici a </a:t>
            </a:r>
            <a:r>
              <a:rPr lang="it-IT" dirty="0" err="1"/>
              <a:t>dimensionalità</a:t>
            </a:r>
            <a:r>
              <a:rPr lang="it-IT" dirty="0"/>
              <a:t> minore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due matrici moltiplicate approssimano la matrice originale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Problema: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fisso di utenti e oggetti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560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149080"/>
            <a:ext cx="7886700" cy="2592288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endParaRPr lang="it-IT" dirty="0"/>
          </a:p>
          <a:p>
            <a:r>
              <a:rPr lang="it-IT" dirty="0"/>
              <a:t>Stato dell’arte per i </a:t>
            </a:r>
            <a:r>
              <a:rPr lang="it-IT" dirty="0" err="1"/>
              <a:t>context-aware</a:t>
            </a:r>
            <a:r>
              <a:rPr lang="it-IT" dirty="0"/>
              <a:t> RS</a:t>
            </a:r>
          </a:p>
          <a:p>
            <a:r>
              <a:rPr lang="it-IT" dirty="0"/>
              <a:t>Combinazione di una rete neurale e l’approccio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endParaRPr lang="it-IT" dirty="0"/>
          </a:p>
          <a:p>
            <a:r>
              <a:rPr lang="it-IT" dirty="0"/>
              <a:t>Incorpora il contesto dell’utente nel processo di raccomandazione</a:t>
            </a:r>
          </a:p>
          <a:p>
            <a:r>
              <a:rPr lang="it-IT" dirty="0"/>
              <a:t>Input: </a:t>
            </a:r>
          </a:p>
          <a:p>
            <a:pPr lvl="1"/>
            <a:r>
              <a:rPr lang="it-IT" dirty="0"/>
              <a:t>due vettori in one-hot </a:t>
            </a:r>
            <a:r>
              <a:rPr lang="it-IT" dirty="0" err="1"/>
              <a:t>encoding</a:t>
            </a:r>
            <a:r>
              <a:rPr lang="it-IT" dirty="0"/>
              <a:t> per utenti/oggetti con dimensione pari al numero di utenti/oggetti</a:t>
            </a:r>
          </a:p>
          <a:p>
            <a:pPr lvl="1"/>
            <a:r>
              <a:rPr lang="it-IT" dirty="0"/>
              <a:t>un vettore per il contesto</a:t>
            </a:r>
          </a:p>
          <a:p>
            <a:r>
              <a:rPr lang="it-IT" dirty="0"/>
              <a:t>Anche in questo caso il numero di utenti e oggetti è fisso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29" y="615602"/>
            <a:ext cx="6305141" cy="34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568" y="616785"/>
            <a:ext cx="6174864" cy="2812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633834" y="3717032"/>
                <a:ext cx="8042622" cy="2952328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r>
                  <a:rPr lang="it-IT" dirty="0" err="1"/>
                  <a:t>MObile</a:t>
                </a:r>
                <a:r>
                  <a:rPr lang="it-IT" dirty="0"/>
                  <a:t> </a:t>
                </a:r>
                <a:r>
                  <a:rPr lang="it-IT" dirty="0" err="1"/>
                  <a:t>pervasiVE</a:t>
                </a:r>
                <a:r>
                  <a:rPr lang="it-IT" dirty="0"/>
                  <a:t> </a:t>
                </a:r>
                <a:r>
                  <a:rPr lang="it-IT" dirty="0" err="1"/>
                  <a:t>Context-Aware</a:t>
                </a:r>
                <a:r>
                  <a:rPr lang="it-IT" dirty="0"/>
                  <a:t> </a:t>
                </a:r>
                <a:r>
                  <a:rPr lang="it-IT" dirty="0" err="1"/>
                  <a:t>Recommender</a:t>
                </a:r>
                <a:r>
                  <a:rPr lang="it-IT" dirty="0"/>
                  <a:t> System (</a:t>
                </a:r>
                <a:r>
                  <a:rPr lang="it-IT" dirty="0" err="1"/>
                  <a:t>moveCARS</a:t>
                </a:r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r>
                  <a:rPr lang="it-IT" b="1" dirty="0"/>
                  <a:t>Input: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dell’utente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dell’oggetto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di contesto fisico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di contesto sociale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L’oggetto con feature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è rilevante / non è rilevante per l’utente con feature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nei contesti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4" y="3717032"/>
                <a:ext cx="8042622" cy="2952328"/>
              </a:xfrm>
              <a:prstGeom prst="rect">
                <a:avLst/>
              </a:prstGeom>
              <a:blipFill>
                <a:blip r:embed="rId4"/>
                <a:stretch>
                  <a:fillRect l="-682" t="-2066" r="-2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266429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 algn="l">
              <a:buNone/>
            </a:pPr>
            <a:r>
              <a:rPr lang="it-IT" sz="1900" dirty="0"/>
              <a:t>Feature di contesto:</a:t>
            </a:r>
          </a:p>
          <a:p>
            <a:r>
              <a:rPr lang="it-IT" sz="1900" dirty="0"/>
              <a:t>Momento giornata</a:t>
            </a:r>
          </a:p>
          <a:p>
            <a:r>
              <a:rPr lang="it-IT" sz="1900" dirty="0"/>
              <a:t>Giorno della settimana</a:t>
            </a:r>
          </a:p>
          <a:p>
            <a:r>
              <a:rPr lang="it-IT" sz="1900" dirty="0"/>
              <a:t>Se è il fine settimana</a:t>
            </a:r>
          </a:p>
          <a:p>
            <a:r>
              <a:rPr lang="it-IT" sz="1900" dirty="0"/>
              <a:t>Meteo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79512" y="3186658"/>
            <a:ext cx="8335838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nuovo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79512" y="4221087"/>
            <a:ext cx="8784976" cy="2097917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t-IT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Feature sociali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12" y="1194737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51371" y="2153999"/>
            <a:ext cx="3984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Metrica utilizzata: Area under curve (AUC)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hanno un AUC più alta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76436" y="1700808"/>
            <a:ext cx="3738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sz="1800" b="0" i="0" u="none" strike="noStrike" baseline="0" dirty="0">
                <a:latin typeface="CMR12"/>
              </a:rPr>
              <a:t> Lite permette di convertire un modello </a:t>
            </a: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dirty="0">
                <a:latin typeface="CMR12"/>
              </a:rPr>
              <a:t> </a:t>
            </a:r>
            <a:r>
              <a:rPr lang="it-IT" sz="1800" b="0" i="0" u="none" strike="noStrike" baseline="0" dirty="0">
                <a:latin typeface="CMR12"/>
              </a:rPr>
              <a:t>precedentemente addestrato in un formato compatibile con dispositivi Android</a:t>
            </a:r>
          </a:p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in entrambi i casi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2788</TotalTime>
  <Words>660</Words>
  <Application>Microsoft Office PowerPoint</Application>
  <PresentationFormat>Presentazione su schermo (4:3)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Sistemi di raccomandazione</vt:lpstr>
      <vt:lpstr>Ambiente di riferimento</vt:lpstr>
      <vt:lpstr>Presentazione standard di PowerPoint</vt:lpstr>
      <vt:lpstr>ECAM NeuMF</vt:lpstr>
      <vt:lpstr>moveCARS</vt:lpstr>
      <vt:lpstr>I dataset</vt:lpstr>
      <vt:lpstr>Risultati</vt:lpstr>
      <vt:lpstr>Tempi di esecuzione su smartphone Android</vt:lpstr>
      <vt:lpstr>Conclusioni</vt:lpstr>
      <vt:lpstr>Sviluppi futuri</vt:lpstr>
      <vt:lpstr>Grazie per l’attenzione!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53</cp:revision>
  <cp:lastPrinted>2003-10-01T17:10:29Z</cp:lastPrinted>
  <dcterms:created xsi:type="dcterms:W3CDTF">2021-07-01T08:10:41Z</dcterms:created>
  <dcterms:modified xsi:type="dcterms:W3CDTF">2021-07-03T09:37:52Z</dcterms:modified>
</cp:coreProperties>
</file>