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7" r:id="rId5"/>
    <p:sldId id="269" r:id="rId6"/>
    <p:sldId id="266" r:id="rId7"/>
    <p:sldId id="27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it-IT" altLang="it-IT" sz="3300" b="1" dirty="0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3140968"/>
            <a:ext cx="2232248" cy="235223"/>
          </a:xfrm>
        </p:spPr>
        <p:txBody>
          <a:bodyPr>
            <a:noAutofit/>
          </a:bodyPr>
          <a:lstStyle/>
          <a:p>
            <a:r>
              <a:rPr lang="en-GB" altLang="it-IT" sz="1600" dirty="0"/>
              <a:t>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Relatore:</a:t>
            </a:r>
          </a:p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Correlatori:</a:t>
            </a: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Franca Delmastro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1" y="1700808"/>
            <a:ext cx="3914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sz="1800" b="0" i="0" u="none" strike="noStrike" baseline="0" dirty="0">
                <a:latin typeface="CMR12"/>
              </a:rPr>
              <a:t> Lite permette di convertire un modello </a:t>
            </a: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dirty="0">
                <a:latin typeface="CMR12"/>
              </a:rPr>
              <a:t> </a:t>
            </a:r>
            <a:r>
              <a:rPr lang="it-IT" sz="1800" b="0" i="0" u="none" strike="noStrike" baseline="0" dirty="0">
                <a:latin typeface="CMR12"/>
              </a:rPr>
              <a:t>precedentemente addestrato in un formato compatibile con dispositivi Android</a:t>
            </a:r>
          </a:p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quattro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su tutti i dispositivi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Training dell’algoritmo su dispositivo mobile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Sviluppare un’applicazione per dispositivi mobili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b="0" i="0" u="none" strike="noStrike" baseline="0" dirty="0"/>
              <a:t>I </a:t>
            </a:r>
            <a:r>
              <a:rPr lang="it-IT" b="1" i="0" u="none" strike="noStrike" baseline="0" dirty="0" err="1"/>
              <a:t>recommender</a:t>
            </a:r>
            <a:r>
              <a:rPr lang="it-IT" b="1" i="0" u="none" strike="noStrike" baseline="0" dirty="0"/>
              <a:t> system </a:t>
            </a:r>
            <a:r>
              <a:rPr lang="it-IT" b="0" i="0" u="none" strike="noStrike" baseline="0" dirty="0"/>
              <a:t>(RS) sono algoritmi mirati a generare consigli significativi a un insieme di utenti per oggetti che potrebbero interessarli.</a:t>
            </a:r>
          </a:p>
          <a:p>
            <a:pPr marL="0" indent="0" algn="l">
              <a:buNone/>
            </a:pPr>
            <a:endParaRPr lang="it-IT" b="0" i="0" u="none" strike="noStrike" baseline="0" dirty="0"/>
          </a:p>
          <a:p>
            <a:r>
              <a:rPr lang="it-IT" b="1" i="0" u="none" strike="noStrike" baseline="0" dirty="0"/>
              <a:t>Oggetto: </a:t>
            </a:r>
            <a:r>
              <a:rPr lang="it-IT" b="0" i="0" u="none" strike="noStrike" baseline="0" dirty="0"/>
              <a:t>la definizione è generica e può </a:t>
            </a:r>
            <a:r>
              <a:rPr lang="it-IT" dirty="0"/>
              <a:t>includere film, libri, vestiti, punti di interesse, etc.</a:t>
            </a:r>
          </a:p>
          <a:p>
            <a:r>
              <a:rPr lang="it-IT" b="1" dirty="0"/>
              <a:t>Utente: </a:t>
            </a:r>
            <a:r>
              <a:rPr lang="it-IT" dirty="0"/>
              <a:t>interagisce con il sistema lasciando feedback sugli oggetti</a:t>
            </a:r>
          </a:p>
          <a:p>
            <a:r>
              <a:rPr lang="it-IT" b="1" dirty="0"/>
              <a:t>Feedback:</a:t>
            </a:r>
            <a:r>
              <a:rPr lang="it-IT" dirty="0"/>
              <a:t> valutazione esplicita o implicita di un oggetto da parte di un utente</a:t>
            </a:r>
          </a:p>
          <a:p>
            <a:r>
              <a:rPr lang="it-IT" b="1" i="0" u="none" strike="noStrike" baseline="0" dirty="0"/>
              <a:t>Contesto: </a:t>
            </a:r>
            <a:r>
              <a:rPr lang="it-IT" b="0" i="0" u="none" strike="noStrike" baseline="0" dirty="0"/>
              <a:t>situazione dell’utente nel momento in cui ha generato un feedback (posizione, attività utente, persone in prossimità, data e ora…)</a:t>
            </a:r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11256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 dispositivi mobili stanno contribuendo all’evoluzione </a:t>
            </a:r>
            <a:r>
              <a:rPr lang="it-IT" dirty="0" err="1"/>
              <a:t>dell’edge</a:t>
            </a:r>
            <a:r>
              <a:rPr lang="it-IT" dirty="0"/>
              <a:t> computing</a:t>
            </a:r>
          </a:p>
          <a:p>
            <a:r>
              <a:rPr lang="it-IT" dirty="0"/>
              <a:t>Questi dispositivi sono centrali, interagiscono tramite comunicazione D2D con altri dispositivi e scoprono nuovi contenuti per gli utenti</a:t>
            </a:r>
          </a:p>
          <a:p>
            <a:r>
              <a:rPr lang="it-IT" dirty="0"/>
              <a:t>Un RS per dispositivi mobili può essere utile per filtrare questi contenuti</a:t>
            </a:r>
          </a:p>
          <a:p>
            <a:r>
              <a:rPr lang="it-IT" dirty="0"/>
              <a:t>A differenza degli RS centralizzati, le informazioni sono limitate a quelle raccolte dall’utente locale, non esiste una conoscenza globale di tutti gli utenti e oggetti del sistema</a:t>
            </a:r>
          </a:p>
          <a:p>
            <a:r>
              <a:rPr lang="it-IT" dirty="0"/>
              <a:t>Vantaggi di un RS mobile:</a:t>
            </a:r>
          </a:p>
          <a:p>
            <a:pPr lvl="1"/>
            <a:r>
              <a:rPr lang="it-IT" dirty="0"/>
              <a:t>Velocità adattamento</a:t>
            </a:r>
          </a:p>
          <a:p>
            <a:pPr lvl="1"/>
            <a:r>
              <a:rPr lang="it-IT" dirty="0"/>
              <a:t>Privacy utenti</a:t>
            </a:r>
          </a:p>
          <a:p>
            <a:pPr lvl="1"/>
            <a:r>
              <a:rPr lang="it-IT" dirty="0"/>
              <a:t>Contesto fisico e sociale molto descrittivo</a:t>
            </a:r>
          </a:p>
        </p:txBody>
      </p:sp>
    </p:spTree>
    <p:extLst>
      <p:ext uri="{BB962C8B-B14F-4D97-AF65-F5344CB8AC3E}">
        <p14:creationId xmlns:p14="http://schemas.microsoft.com/office/powerpoint/2010/main" val="31896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1455722" y="211287"/>
            <a:ext cx="62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Matrix </a:t>
            </a:r>
            <a:r>
              <a:rPr lang="it-IT" sz="4400" dirty="0" err="1">
                <a:latin typeface="+mj-lt"/>
              </a:rPr>
              <a:t>Factorization</a:t>
            </a:r>
            <a:endParaRPr lang="it-IT" sz="44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67" y="1196752"/>
            <a:ext cx="8479859" cy="259228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6D825C3-9F20-4F90-BA1C-33B1255A0A3F}"/>
              </a:ext>
            </a:extLst>
          </p:cNvPr>
          <p:cNvSpPr txBox="1"/>
          <p:nvPr/>
        </p:nvSpPr>
        <p:spPr>
          <a:xfrm>
            <a:off x="332067" y="4221088"/>
            <a:ext cx="8479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Matrice utenti-oggetti: </a:t>
            </a:r>
            <a:r>
              <a:rPr lang="it-IT" dirty="0"/>
              <a:t>ogni elemento è un feedback di un utente su un oggetto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Matrix </a:t>
            </a:r>
            <a:r>
              <a:rPr lang="it-IT" b="1" dirty="0" err="1"/>
              <a:t>factorization</a:t>
            </a:r>
            <a:r>
              <a:rPr lang="it-IT" b="1" dirty="0"/>
              <a:t>: </a:t>
            </a:r>
            <a:r>
              <a:rPr lang="it-IT" dirty="0"/>
              <a:t>algoritmo che fattorizza la matrice in due matrici di dimensione minore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prodotto delle due matrici approssima la matrice originale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Problema: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Numero fisso di utenti e oggetti </a:t>
            </a:r>
            <a:r>
              <a:rPr lang="it-IT" dirty="0">
                <a:sym typeface="Wingdings" panose="05000000000000000000" pitchFamily="2" charset="2"/>
              </a:rPr>
              <a:t> non si possono fare raccomandazioni su oggetti che l’algoritmo non ha visto in precedenza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560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3927378"/>
            <a:ext cx="8335839" cy="281399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r>
              <a:rPr lang="it-IT" dirty="0"/>
              <a:t> (ECAM </a:t>
            </a:r>
            <a:r>
              <a:rPr lang="it-IT" dirty="0" err="1"/>
              <a:t>NeuMF</a:t>
            </a:r>
            <a:r>
              <a:rPr lang="it-IT" dirty="0"/>
              <a:t>)</a:t>
            </a:r>
          </a:p>
          <a:p>
            <a:r>
              <a:rPr lang="it-IT" dirty="0"/>
              <a:t>Sistema di raccomandazione </a:t>
            </a:r>
            <a:r>
              <a:rPr lang="it-IT" dirty="0" err="1"/>
              <a:t>context-aware</a:t>
            </a:r>
            <a:r>
              <a:rPr lang="it-IT" dirty="0"/>
              <a:t> stato dell’arte</a:t>
            </a:r>
          </a:p>
          <a:p>
            <a:r>
              <a:rPr lang="it-IT" dirty="0"/>
              <a:t>Combina una rete neurale con l’approccio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endParaRPr lang="it-IT" dirty="0"/>
          </a:p>
          <a:p>
            <a:r>
              <a:rPr lang="it-IT" dirty="0"/>
              <a:t>Aggiunge  il contesto dell’utente al modello </a:t>
            </a:r>
            <a:r>
              <a:rPr lang="it-IT" dirty="0" err="1"/>
              <a:t>NeuMF</a:t>
            </a:r>
            <a:endParaRPr lang="it-IT" dirty="0"/>
          </a:p>
          <a:p>
            <a:r>
              <a:rPr lang="it-IT" dirty="0"/>
              <a:t>Input: </a:t>
            </a:r>
          </a:p>
          <a:p>
            <a:pPr lvl="1"/>
            <a:r>
              <a:rPr lang="it-IT" dirty="0"/>
              <a:t>ID utente come vettore in one hot </a:t>
            </a:r>
            <a:r>
              <a:rPr lang="it-IT" dirty="0" err="1"/>
              <a:t>encoding</a:t>
            </a:r>
            <a:endParaRPr lang="it-IT" dirty="0"/>
          </a:p>
          <a:p>
            <a:pPr lvl="1"/>
            <a:r>
              <a:rPr lang="it-IT" dirty="0"/>
              <a:t>ID oggetto come vettore in one hot </a:t>
            </a:r>
            <a:r>
              <a:rPr lang="it-IT" dirty="0" err="1"/>
              <a:t>encoding</a:t>
            </a:r>
            <a:endParaRPr lang="it-IT" dirty="0"/>
          </a:p>
          <a:p>
            <a:pPr lvl="1"/>
            <a:r>
              <a:rPr lang="it-IT" dirty="0"/>
              <a:t>Vettore per il contesto</a:t>
            </a:r>
          </a:p>
          <a:p>
            <a:r>
              <a:rPr lang="it-IT" dirty="0"/>
              <a:t>Il numero di utenti e oggetti è fisso: i vettori in one hot </a:t>
            </a:r>
            <a:r>
              <a:rPr lang="it-IT" dirty="0" err="1"/>
              <a:t>encoding</a:t>
            </a:r>
            <a:r>
              <a:rPr lang="it-IT" dirty="0"/>
              <a:t> hanno dimensione pari al numero di utenti e oggetti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50" y="615602"/>
            <a:ext cx="6104899" cy="33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568" y="616785"/>
            <a:ext cx="6174864" cy="281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633834" y="3501008"/>
                <a:ext cx="8042622" cy="335699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 lnSpcReduction="10000"/>
              </a:bodyPr>
              <a:lstStyle/>
              <a:p>
                <a:r>
                  <a:rPr lang="it-IT" sz="1900" dirty="0"/>
                  <a:t>MObile </a:t>
                </a:r>
                <a:r>
                  <a:rPr lang="it-IT" sz="1900" dirty="0" err="1"/>
                  <a:t>pervasiVE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Context-Aware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Recommender</a:t>
                </a:r>
                <a:r>
                  <a:rPr lang="it-IT" sz="1900" dirty="0"/>
                  <a:t> System (</a:t>
                </a:r>
                <a:r>
                  <a:rPr lang="it-IT" sz="1900" dirty="0" err="1"/>
                  <a:t>moveCARS</a:t>
                </a:r>
                <a:r>
                  <a:rPr lang="it-IT" sz="1900" dirty="0"/>
                  <a:t>)</a:t>
                </a:r>
              </a:p>
              <a:p>
                <a:endParaRPr lang="it-IT" sz="1900" dirty="0"/>
              </a:p>
              <a:p>
                <a:r>
                  <a:rPr lang="it-IT" sz="1900" dirty="0"/>
                  <a:t>Al posto degli ID di utenti e oggetti si usano delle feature che li caratterizzano</a:t>
                </a:r>
              </a:p>
              <a:p>
                <a:endParaRPr lang="it-IT" sz="1900" dirty="0"/>
              </a:p>
              <a:p>
                <a:r>
                  <a:rPr lang="it-IT" sz="1900" b="1" dirty="0"/>
                  <a:t>Input: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dell’utente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dell’oggetto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di contesto fisico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di contesto sociale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dirty="0"/>
              </a:p>
              <a:p>
                <a:r>
                  <a:rPr lang="it-IT" sz="1900" b="1" dirty="0"/>
                  <a:t>Output: </a:t>
                </a:r>
                <a:r>
                  <a:rPr lang="it-IT" sz="1900" dirty="0"/>
                  <a:t>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900" dirty="0"/>
                  <a:t> è rilevante / non è rilevante per 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1900" dirty="0"/>
                  <a:t> nei contesti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900" dirty="0"/>
                  <a:t> e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dirty="0"/>
              </a:p>
              <a:p>
                <a:r>
                  <a:rPr lang="it-IT" sz="1900" b="1" dirty="0"/>
                  <a:t>Vantaggio: </a:t>
                </a:r>
                <a:r>
                  <a:rPr lang="it-IT" sz="1900" dirty="0"/>
                  <a:t>può raccomandare oggetti mai visti all’utente 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4" y="3501008"/>
                <a:ext cx="8042622" cy="3356992"/>
              </a:xfrm>
              <a:prstGeom prst="rect">
                <a:avLst/>
              </a:prstGeom>
              <a:blipFill>
                <a:blip r:embed="rId4"/>
                <a:stretch>
                  <a:fillRect l="-682" t="-1633" b="-1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2F589F-869C-4E95-849F-3C8C762D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292180"/>
            <a:ext cx="4464496" cy="627364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72DC03-2FF2-4FC7-B1C8-F2DA3EB94C0F}"/>
              </a:ext>
            </a:extLst>
          </p:cNvPr>
          <p:cNvSpPr txBox="1"/>
          <p:nvPr/>
        </p:nvSpPr>
        <p:spPr>
          <a:xfrm>
            <a:off x="5004048" y="1720840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database mantiene salvate le informazioni scoperte dal dispositivo dell’utente tramite comunicazione D2D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dell’utente è rilevato utilizzando i sensori dello smartphone e le interazioni sugli online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sociale è modellato da una ego network</a:t>
            </a:r>
          </a:p>
        </p:txBody>
      </p:sp>
    </p:spTree>
    <p:extLst>
      <p:ext uri="{BB962C8B-B14F-4D97-AF65-F5344CB8AC3E}">
        <p14:creationId xmlns:p14="http://schemas.microsoft.com/office/powerpoint/2010/main" val="352520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7066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266429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it-IT" sz="2200" b="1" dirty="0"/>
              <a:t>Frappe: </a:t>
            </a:r>
          </a:p>
          <a:p>
            <a:pPr marL="0" indent="0" algn="l">
              <a:buNone/>
            </a:pPr>
            <a:r>
              <a:rPr lang="it-IT" sz="1900" b="0" i="0" u="none" strike="noStrike" baseline="0" dirty="0"/>
              <a:t>È un dataset di feedback impliciti collezionato da un sistema di raccomandazione </a:t>
            </a:r>
            <a:r>
              <a:rPr lang="it-IT" sz="1900" b="0" i="0" u="none" strike="noStrike" baseline="0" dirty="0" err="1"/>
              <a:t>context-aware</a:t>
            </a:r>
            <a:r>
              <a:rPr lang="it-IT" sz="1900" b="0" i="0" u="none" strike="noStrike" baseline="0" dirty="0"/>
              <a:t> di applicazioni Android.</a:t>
            </a:r>
          </a:p>
          <a:p>
            <a:pPr marL="0" indent="0" algn="l">
              <a:buNone/>
            </a:pPr>
            <a:r>
              <a:rPr lang="it-IT" sz="1900" dirty="0"/>
              <a:t>Feature di contesto:</a:t>
            </a:r>
          </a:p>
          <a:p>
            <a:r>
              <a:rPr lang="it-IT" sz="1900" dirty="0"/>
              <a:t>Momento giornata</a:t>
            </a:r>
          </a:p>
          <a:p>
            <a:r>
              <a:rPr lang="it-IT" sz="1900" dirty="0"/>
              <a:t>Giorno della settimana</a:t>
            </a:r>
          </a:p>
          <a:p>
            <a:r>
              <a:rPr lang="it-IT" sz="1900" dirty="0"/>
              <a:t>Se è il fine settimana</a:t>
            </a:r>
          </a:p>
          <a:p>
            <a:r>
              <a:rPr lang="it-IT" sz="1900" dirty="0"/>
              <a:t>Meteo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54792" y="3429000"/>
            <a:ext cx="8809695" cy="93610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it-IT" sz="2000" b="1" dirty="0"/>
              <a:t>My Digital Footprint (MDF): </a:t>
            </a:r>
          </a:p>
          <a:p>
            <a:r>
              <a:rPr lang="it-IT" dirty="0"/>
              <a:t>È un nuovo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79512" y="4221087"/>
            <a:ext cx="8784976" cy="2097917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t-IT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Tipologia di persone in prossimità dell’utente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3" y="188640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0" y="1443841"/>
            <a:ext cx="4091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Metrica utilizzata: Area under curve (AUC)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Modelli di confronto: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NeuMF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(</a:t>
            </a:r>
            <a:r>
              <a:rPr lang="it-IT" dirty="0" err="1"/>
              <a:t>moveCARS</a:t>
            </a:r>
            <a:r>
              <a:rPr lang="it-IT" dirty="0"/>
              <a:t>, ECAM </a:t>
            </a:r>
            <a:r>
              <a:rPr lang="it-IT" dirty="0" err="1"/>
              <a:t>NeuMF</a:t>
            </a:r>
            <a:r>
              <a:rPr lang="it-IT" dirty="0"/>
              <a:t>) hanno l’AUC più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5625</TotalTime>
  <Words>743</Words>
  <Application>Microsoft Office PowerPoint</Application>
  <PresentationFormat>Presentazione su schermo (4:3)</PresentationFormat>
  <Paragraphs>119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Sistemi di raccomandazione</vt:lpstr>
      <vt:lpstr>Ambiente di riferimento</vt:lpstr>
      <vt:lpstr>Presentazione standard di PowerPoint</vt:lpstr>
      <vt:lpstr>ECAM NeuMF</vt:lpstr>
      <vt:lpstr>moveCARS</vt:lpstr>
      <vt:lpstr>Presentazione standard di PowerPoint</vt:lpstr>
      <vt:lpstr>Dataset</vt:lpstr>
      <vt:lpstr>Risultati</vt:lpstr>
      <vt:lpstr>Tempi di esecuzione su smartphone Android</vt:lpstr>
      <vt:lpstr>Conclusioni</vt:lpstr>
      <vt:lpstr>Sviluppi futuri</vt:lpstr>
      <vt:lpstr>Grazie per l’attenzione!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104</cp:revision>
  <cp:lastPrinted>2003-10-01T17:10:29Z</cp:lastPrinted>
  <dcterms:created xsi:type="dcterms:W3CDTF">2021-07-01T08:10:41Z</dcterms:created>
  <dcterms:modified xsi:type="dcterms:W3CDTF">2021-07-05T16:14:49Z</dcterms:modified>
</cp:coreProperties>
</file>